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64A3D_BDBEA34C.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7FF64A21_F98B0351.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46"/>
  </p:notesMasterIdLst>
  <p:handoutMasterIdLst>
    <p:handoutMasterId r:id="rId47"/>
  </p:handoutMasterIdLst>
  <p:sldIdLst>
    <p:sldId id="2146847283" r:id="rId2"/>
    <p:sldId id="2146847290" r:id="rId3"/>
    <p:sldId id="2146847284" r:id="rId4"/>
    <p:sldId id="2146847293" r:id="rId5"/>
    <p:sldId id="2146847264" r:id="rId6"/>
    <p:sldId id="2146847298" r:id="rId7"/>
    <p:sldId id="2146847234" r:id="rId8"/>
    <p:sldId id="2146847237" r:id="rId9"/>
    <p:sldId id="2146847281" r:id="rId10"/>
    <p:sldId id="2146847263" r:id="rId11"/>
    <p:sldId id="2146847239" r:id="rId12"/>
    <p:sldId id="2146847289" r:id="rId13"/>
    <p:sldId id="2146847242" r:id="rId14"/>
    <p:sldId id="2146847241" r:id="rId15"/>
    <p:sldId id="2146847288" r:id="rId16"/>
    <p:sldId id="2146847235" r:id="rId17"/>
    <p:sldId id="2146847243" r:id="rId18"/>
    <p:sldId id="2146847244" r:id="rId19"/>
    <p:sldId id="2146847245" r:id="rId20"/>
    <p:sldId id="2146847246" r:id="rId21"/>
    <p:sldId id="2146847248" r:id="rId22"/>
    <p:sldId id="2146847266" r:id="rId23"/>
    <p:sldId id="2146847249" r:id="rId24"/>
    <p:sldId id="2146847296" r:id="rId25"/>
    <p:sldId id="2146847250" r:id="rId26"/>
    <p:sldId id="2146847265" r:id="rId27"/>
    <p:sldId id="2146847251" r:id="rId28"/>
    <p:sldId id="2146847277" r:id="rId29"/>
    <p:sldId id="2146847252" r:id="rId30"/>
    <p:sldId id="2146847253" r:id="rId31"/>
    <p:sldId id="2146847297" r:id="rId32"/>
    <p:sldId id="2146847254" r:id="rId33"/>
    <p:sldId id="2146847255" r:id="rId34"/>
    <p:sldId id="2146847256" r:id="rId35"/>
    <p:sldId id="2146847257" r:id="rId36"/>
    <p:sldId id="2146847258" r:id="rId37"/>
    <p:sldId id="2146847292" r:id="rId38"/>
    <p:sldId id="2146847262" r:id="rId39"/>
    <p:sldId id="2146847299" r:id="rId40"/>
    <p:sldId id="2146847218" r:id="rId41"/>
    <p:sldId id="2146847271" r:id="rId42"/>
    <p:sldId id="2146847273" r:id="rId43"/>
    <p:sldId id="2146847278" r:id="rId44"/>
    <p:sldId id="2146847280" r:id="rId4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57EF01B-DF31-4969-8F7A-7F01C4DC3562}">
          <p14:sldIdLst>
            <p14:sldId id="2146847283"/>
            <p14:sldId id="2146847290"/>
          </p14:sldIdLst>
        </p14:section>
        <p14:section name="NAND process" id="{6FE3139A-7DB3-4EED-9A36-53E9098C1E35}">
          <p14:sldIdLst>
            <p14:sldId id="2146847284"/>
            <p14:sldId id="2146847293"/>
            <p14:sldId id="2146847264"/>
          </p14:sldIdLst>
        </p14:section>
        <p14:section name="NAND theory" id="{40441EF3-39A0-4ECC-ABE6-B8AB498575A5}">
          <p14:sldIdLst>
            <p14:sldId id="2146847298"/>
            <p14:sldId id="2146847234"/>
            <p14:sldId id="2146847237"/>
            <p14:sldId id="2146847281"/>
            <p14:sldId id="2146847263"/>
            <p14:sldId id="2146847239"/>
            <p14:sldId id="2146847289"/>
            <p14:sldId id="2146847242"/>
            <p14:sldId id="2146847241"/>
            <p14:sldId id="2146847288"/>
          </p14:sldIdLst>
        </p14:section>
        <p14:section name="NAND Operation" id="{A22B003F-7542-4CAC-A273-F241E449C3EB}">
          <p14:sldIdLst>
            <p14:sldId id="2146847235"/>
            <p14:sldId id="2146847243"/>
            <p14:sldId id="2146847244"/>
            <p14:sldId id="2146847245"/>
            <p14:sldId id="2146847246"/>
            <p14:sldId id="2146847248"/>
            <p14:sldId id="2146847266"/>
            <p14:sldId id="2146847249"/>
            <p14:sldId id="2146847296"/>
            <p14:sldId id="2146847250"/>
            <p14:sldId id="2146847265"/>
            <p14:sldId id="2146847251"/>
          </p14:sldIdLst>
        </p14:section>
        <p14:section name="Challenge of disturbance" id="{0B518BB3-45AD-49A4-8335-12E3DD28576A}">
          <p14:sldIdLst>
            <p14:sldId id="2146847277"/>
            <p14:sldId id="2146847252"/>
            <p14:sldId id="2146847253"/>
            <p14:sldId id="2146847297"/>
            <p14:sldId id="2146847254"/>
            <p14:sldId id="2146847255"/>
            <p14:sldId id="2146847256"/>
            <p14:sldId id="2146847257"/>
            <p14:sldId id="2146847258"/>
            <p14:sldId id="2146847292"/>
          </p14:sldIdLst>
        </p14:section>
        <p14:section name="EA 加速實驗" id="{D4F7D342-2AFC-4F4E-82F3-18FCCD86674B}">
          <p14:sldIdLst>
            <p14:sldId id="2146847262"/>
            <p14:sldId id="2146847299"/>
            <p14:sldId id="2146847218"/>
          </p14:sldIdLst>
        </p14:section>
        <p14:section name="QA 問答" id="{8410C75A-DC8D-4406-A1AA-869864CC79C9}">
          <p14:sldIdLst>
            <p14:sldId id="2146847271"/>
            <p14:sldId id="2146847273"/>
            <p14:sldId id="2146847278"/>
            <p14:sldId id="2146847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D776588-D1B1-17F3-B5BB-3F66022C0E6B}" name="Jason JZ Huang" initials="JH" userId="S::Jason.JZ.Huang@ssstc.com::5495d3e3-2629-4b25-8bc3-d99fbe9ab59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360"/>
    <a:srgbClr val="FCEAD0"/>
    <a:srgbClr val="FFFFFF"/>
    <a:srgbClr val="D2D2D2"/>
    <a:srgbClr val="72198C"/>
    <a:srgbClr val="6B1E84"/>
    <a:srgbClr val="C66978"/>
    <a:srgbClr val="1E5665"/>
    <a:srgbClr val="D8F1F1"/>
    <a:srgbClr val="8DD3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43" autoAdjust="0"/>
    <p:restoredTop sz="74818" autoAdjust="0"/>
  </p:normalViewPr>
  <p:slideViewPr>
    <p:cSldViewPr snapToGrid="0">
      <p:cViewPr>
        <p:scale>
          <a:sx n="75" d="100"/>
          <a:sy n="75" d="100"/>
        </p:scale>
        <p:origin x="432" y="-108"/>
      </p:cViewPr>
      <p:guideLst/>
    </p:cSldViewPr>
  </p:slideViewPr>
  <p:outlineViewPr>
    <p:cViewPr>
      <p:scale>
        <a:sx n="33" d="100"/>
        <a:sy n="33" d="100"/>
      </p:scale>
      <p:origin x="0" y="0"/>
    </p:cViewPr>
  </p:outlineViewPr>
  <p:notesTextViewPr>
    <p:cViewPr>
      <p:scale>
        <a:sx n="100" d="100"/>
        <a:sy n="100" d="100"/>
      </p:scale>
      <p:origin x="0" y="-720"/>
    </p:cViewPr>
  </p:notesTextViewPr>
  <p:sorterViewPr>
    <p:cViewPr>
      <p:scale>
        <a:sx n="100" d="100"/>
        <a:sy n="100" d="100"/>
      </p:scale>
      <p:origin x="0" y="-11972"/>
    </p:cViewPr>
  </p:sorterViewPr>
  <p:notesViewPr>
    <p:cSldViewPr snapToGrid="0">
      <p:cViewPr varScale="1">
        <p:scale>
          <a:sx n="94" d="100"/>
          <a:sy n="94" d="100"/>
        </p:scale>
        <p:origin x="40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7FF64A21_F98B0351.xml><?xml version="1.0" encoding="utf-8"?>
<p188:cmLst xmlns:a="http://schemas.openxmlformats.org/drawingml/2006/main" xmlns:r="http://schemas.openxmlformats.org/officeDocument/2006/relationships" xmlns:p188="http://schemas.microsoft.com/office/powerpoint/2018/8/main">
  <p188:cm id="{64717D1F-DD53-4025-9699-50FE92A6A334}" authorId="{6D776588-D1B1-17F3-B5BB-3F66022C0E6B}" created="2025-07-23T02:45:43.399">
    <pc:sldMkLst xmlns:pc="http://schemas.microsoft.com/office/powerpoint/2013/main/command">
      <pc:docMk/>
      <pc:sldMk cId="4186637137" sldId="2146847265"/>
    </pc:sldMkLst>
    <p188:txBody>
      <a:bodyPr/>
      <a:lstStyle/>
      <a:p>
        <a:r>
          <a:rPr lang="zh-TW" altLang="en-US"/>
          <a:t>NAND Erase Gate and Drain 之間堆疊多個 SGD 去使用 hole 電子分離，產生 Erase 下一個 SGD
</a:t>
        </a:r>
      </a:p>
    </p188:txBody>
  </p188:cm>
</p188:cmLst>
</file>

<file path=ppt/comments/modernComment_7FF64A3D_BDBEA34C.xml><?xml version="1.0" encoding="utf-8"?>
<p188:cmLst xmlns:a="http://schemas.openxmlformats.org/drawingml/2006/main" xmlns:r="http://schemas.openxmlformats.org/officeDocument/2006/relationships" xmlns:p188="http://schemas.microsoft.com/office/powerpoint/2018/8/main">
  <p188:cm id="{4CFE55AD-B8BC-460A-84BB-183252D51FC2}" authorId="{6D776588-D1B1-17F3-B5BB-3F66022C0E6B}" created="2025-07-23T02:43:56.153">
    <pc:sldMkLst xmlns:pc="http://schemas.microsoft.com/office/powerpoint/2013/main/command">
      <pc:docMk/>
      <pc:sldMk cId="3183387468" sldId="2146847293"/>
    </pc:sldMkLst>
    <p188:txBody>
      <a:bodyPr/>
      <a:lstStyle/>
      <a:p>
        <a:r>
          <a:rPr lang="zh-TW" altLang="en-US"/>
          <a:t>尚未加入 Gate Last/first process for CT/FG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31DD094E-9F91-8482-0BA5-294F8865ED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BEB94465-F12A-A2C7-244B-8408F7E511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20D3DE-332F-4D29-A084-5F0F2B310AB2}" type="datetimeFigureOut">
              <a:rPr lang="zh-TW" altLang="en-US" smtClean="0"/>
              <a:t>2025/7/24</a:t>
            </a:fld>
            <a:endParaRPr lang="zh-TW" altLang="en-US"/>
          </a:p>
        </p:txBody>
      </p:sp>
      <p:sp>
        <p:nvSpPr>
          <p:cNvPr id="4" name="頁尾版面配置區 3">
            <a:extLst>
              <a:ext uri="{FF2B5EF4-FFF2-40B4-BE49-F238E27FC236}">
                <a16:creationId xmlns:a16="http://schemas.microsoft.com/office/drawing/2014/main" id="{339D24FE-E6C8-2E4C-EC9A-646D836C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85EB520-0F88-9B8A-AD60-6D586B21DD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56C2CB-34CD-4A6D-A916-60B53CFD7D5F}" type="slidenum">
              <a:rPr lang="zh-TW" altLang="en-US" smtClean="0"/>
              <a:t>‹#›</a:t>
            </a:fld>
            <a:endParaRPr lang="zh-TW" altLang="en-US"/>
          </a:p>
        </p:txBody>
      </p:sp>
    </p:spTree>
    <p:extLst>
      <p:ext uri="{BB962C8B-B14F-4D97-AF65-F5344CB8AC3E}">
        <p14:creationId xmlns:p14="http://schemas.microsoft.com/office/powerpoint/2010/main" val="2667249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AD1099-D34A-4F3E-9C4C-6797C5C66027}" type="datetimeFigureOut">
              <a:rPr lang="zh-TW" altLang="en-US" smtClean="0"/>
              <a:t>2025/7/24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8D1FD1-2905-4E35-BB04-9924E165B7FD}" type="slidenum">
              <a:rPr lang="zh-TW" altLang="en-US" smtClean="0"/>
              <a:t>‹#›</a:t>
            </a:fld>
            <a:endParaRPr lang="zh-TW" altLang="en-US"/>
          </a:p>
        </p:txBody>
      </p:sp>
    </p:spTree>
    <p:extLst>
      <p:ext uri="{BB962C8B-B14F-4D97-AF65-F5344CB8AC3E}">
        <p14:creationId xmlns:p14="http://schemas.microsoft.com/office/powerpoint/2010/main" val="218276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AF196-17A1-D0D0-58E2-A0297B0DF2D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A7E1A25-9BF8-2669-04AD-E856F06299E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B8A7EB4-CF05-54E2-BBB6-550F3D84517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31656BD-7835-1108-A27A-38E8A6FDBE03}"/>
              </a:ext>
            </a:extLst>
          </p:cNvPr>
          <p:cNvSpPr>
            <a:spLocks noGrp="1"/>
          </p:cNvSpPr>
          <p:nvPr>
            <p:ph type="sldNum" sz="quarter" idx="5"/>
          </p:nvPr>
        </p:nvSpPr>
        <p:spPr/>
        <p:txBody>
          <a:bodyPr/>
          <a:lstStyle/>
          <a:p>
            <a:fld id="{188D1FD1-2905-4E35-BB04-9924E165B7FD}" type="slidenum">
              <a:rPr lang="zh-TW" altLang="en-US" smtClean="0"/>
              <a:t>1</a:t>
            </a:fld>
            <a:endParaRPr lang="zh-TW" altLang="en-US"/>
          </a:p>
        </p:txBody>
      </p:sp>
    </p:spTree>
    <p:extLst>
      <p:ext uri="{BB962C8B-B14F-4D97-AF65-F5344CB8AC3E}">
        <p14:creationId xmlns:p14="http://schemas.microsoft.com/office/powerpoint/2010/main" val="2003352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t>Floating gate</a:t>
            </a:r>
          </a:p>
          <a:p>
            <a:pPr>
              <a:buFont typeface="Arial" panose="020B0604020202020204" pitchFamily="34" charset="0"/>
              <a:buChar char="•"/>
            </a:pPr>
            <a:r>
              <a:rPr lang="zh-TW" altLang="en-US" dirty="0"/>
              <a:t>儲存層使用</a:t>
            </a:r>
            <a:r>
              <a:rPr lang="zh-TW" altLang="en-US" b="1" dirty="0"/>
              <a:t>金屬材料</a:t>
            </a:r>
            <a:r>
              <a:rPr lang="en-US" altLang="zh-TW" b="1" dirty="0"/>
              <a:t>(poly-</a:t>
            </a:r>
            <a:r>
              <a:rPr lang="en-US" altLang="zh-TW" b="1" dirty="0" err="1"/>
              <a:t>si</a:t>
            </a:r>
            <a:r>
              <a:rPr lang="zh-TW" altLang="en-US" dirty="0"/>
              <a:t>，但這種設計存在短路風險，如果絕緣層損壞，</a:t>
            </a:r>
            <a:r>
              <a:rPr lang="en-US" altLang="zh-TW" dirty="0"/>
              <a:t>Floating gate</a:t>
            </a:r>
            <a:r>
              <a:rPr lang="zh-TW" altLang="en-US" dirty="0"/>
              <a:t>會與</a:t>
            </a:r>
            <a:r>
              <a:rPr lang="en-US" altLang="zh-TW" dirty="0"/>
              <a:t>control gate</a:t>
            </a:r>
            <a:r>
              <a:rPr lang="zh-TW" altLang="en-US" dirty="0"/>
              <a:t>導通形成短路，會導致電子洩漏</a:t>
            </a:r>
            <a:r>
              <a:rPr lang="en-US" altLang="zh-TW" dirty="0"/>
              <a:t>--→`</a:t>
            </a:r>
            <a:r>
              <a:rPr lang="zh-TW" altLang="en-US" dirty="0"/>
              <a:t>所以才會說如果電路</a:t>
            </a:r>
            <a:r>
              <a:rPr lang="en-US" altLang="zh-TW" dirty="0"/>
              <a:t>(short)</a:t>
            </a:r>
            <a:r>
              <a:rPr lang="zh-TW" altLang="en-US" dirty="0"/>
              <a:t>發生短路，資料很容易遺失 </a:t>
            </a:r>
            <a:r>
              <a:rPr lang="en-US" altLang="zh-TW" dirty="0"/>
              <a:t>(Single bit retention</a:t>
            </a:r>
            <a:r>
              <a:rPr lang="zh-TW" altLang="en-US" dirty="0"/>
              <a:t>問題</a:t>
            </a:r>
            <a:r>
              <a:rPr lang="en-US" altLang="zh-TW" dirty="0"/>
              <a:t>)</a:t>
            </a:r>
            <a:endParaRPr lang="zh-TW" altLang="en-US" dirty="0"/>
          </a:p>
          <a:p>
            <a:pPr>
              <a:buFont typeface="Arial" panose="020B0604020202020204" pitchFamily="34" charset="0"/>
              <a:buChar char="•"/>
            </a:pPr>
            <a:r>
              <a:rPr lang="zh-TW" altLang="en-US" dirty="0"/>
              <a:t>也因為這樣所以</a:t>
            </a:r>
            <a:r>
              <a:rPr lang="en-US" altLang="zh-TW" dirty="0"/>
              <a:t>floating gate</a:t>
            </a:r>
            <a:r>
              <a:rPr lang="zh-TW" altLang="en-US" dirty="0"/>
              <a:t>的結構比較大</a:t>
            </a:r>
            <a:r>
              <a:rPr lang="en-US" altLang="zh-TW" dirty="0"/>
              <a:t>——→</a:t>
            </a:r>
            <a:r>
              <a:rPr lang="zh-TW" altLang="en-US" dirty="0"/>
              <a:t>絕緣層比較厚</a:t>
            </a:r>
          </a:p>
          <a:p>
            <a:pPr>
              <a:buFont typeface="Arial" panose="020B0604020202020204" pitchFamily="34" charset="0"/>
              <a:buNone/>
            </a:pPr>
            <a:r>
              <a:rPr lang="en-US" altLang="zh-TW" dirty="0"/>
              <a:t>(Erase: </a:t>
            </a:r>
            <a:r>
              <a:rPr lang="zh-TW" altLang="en-US" dirty="0"/>
              <a:t>對</a:t>
            </a:r>
            <a:r>
              <a:rPr lang="en-US" altLang="zh-TW" dirty="0"/>
              <a:t>control gate+0V</a:t>
            </a:r>
            <a:r>
              <a:rPr lang="zh-TW" altLang="en-US" dirty="0"/>
              <a:t>，</a:t>
            </a:r>
            <a:r>
              <a:rPr lang="en-US" altLang="zh-TW" b="1" dirty="0" err="1"/>
              <a:t>Pwell</a:t>
            </a:r>
            <a:r>
              <a:rPr lang="en-US" altLang="zh-TW" b="1" dirty="0"/>
              <a:t> substrate(P</a:t>
            </a:r>
            <a:r>
              <a:rPr lang="zh-TW" altLang="en-US" b="1" dirty="0"/>
              <a:t>濃度較高的區域</a:t>
            </a:r>
            <a:r>
              <a:rPr lang="en-US" altLang="zh-TW" b="1" dirty="0"/>
              <a:t>)</a:t>
            </a:r>
            <a:r>
              <a:rPr lang="zh-TW" altLang="en-US" b="1" dirty="0"/>
              <a:t>加</a:t>
            </a:r>
            <a:r>
              <a:rPr lang="en-US" altLang="zh-TW" b="1" dirty="0"/>
              <a:t>20V</a:t>
            </a:r>
            <a:r>
              <a:rPr lang="en-US" altLang="zh-TW" dirty="0"/>
              <a:t>——&gt;</a:t>
            </a:r>
            <a:r>
              <a:rPr lang="zh-TW" altLang="en-US" dirty="0"/>
              <a:t>使電子藉由</a:t>
            </a:r>
            <a:r>
              <a:rPr lang="en-US" altLang="zh-TW" dirty="0"/>
              <a:t>FN</a:t>
            </a:r>
            <a:r>
              <a:rPr lang="zh-TW" altLang="en-US" dirty="0"/>
              <a:t>效應穿過絕緣層</a:t>
            </a:r>
            <a:r>
              <a:rPr lang="en-US" altLang="zh-TW" dirty="0"/>
              <a:t>)</a:t>
            </a:r>
            <a:endParaRPr lang="zh-TW" altLang="en-US" dirty="0"/>
          </a:p>
          <a:p>
            <a:pPr marL="0" indent="0">
              <a:buNone/>
            </a:pPr>
            <a:endParaRPr lang="en-US" altLang="zh-TW" b="0" dirty="0"/>
          </a:p>
          <a:p>
            <a:r>
              <a:rPr lang="en-US" altLang="zh-TW" b="1" dirty="0"/>
              <a:t>Charge trap</a:t>
            </a:r>
          </a:p>
          <a:p>
            <a:pPr>
              <a:buFont typeface="Arial" panose="020B0604020202020204" pitchFamily="34" charset="0"/>
              <a:buChar char="•"/>
            </a:pPr>
            <a:r>
              <a:rPr lang="zh-TW" altLang="en-US" dirty="0"/>
              <a:t>儲存層使用絕緣層材料製成，通常是氧化矽，這種材料中存在大量空位，用來捕捉電子</a:t>
            </a:r>
            <a:r>
              <a:rPr lang="en-US" altLang="zh-TW" dirty="0"/>
              <a:t>———&gt;</a:t>
            </a:r>
            <a:r>
              <a:rPr lang="zh-TW" altLang="en-US" dirty="0"/>
              <a:t>寫入時，施加電場，電子會穿隧到</a:t>
            </a:r>
            <a:r>
              <a:rPr lang="en-US" altLang="zh-TW" dirty="0"/>
              <a:t>charge trap</a:t>
            </a:r>
            <a:r>
              <a:rPr lang="zh-TW" altLang="en-US" dirty="0"/>
              <a:t>困在這些空位中，因為是藉由</a:t>
            </a:r>
            <a:r>
              <a:rPr lang="en-US" altLang="zh-TW" dirty="0"/>
              <a:t>trap</a:t>
            </a:r>
            <a:r>
              <a:rPr lang="zh-TW" altLang="en-US" dirty="0"/>
              <a:t>卡住電子，如果電路發生短路</a:t>
            </a:r>
            <a:r>
              <a:rPr lang="en-US" altLang="zh-TW" dirty="0"/>
              <a:t>(short)</a:t>
            </a:r>
            <a:r>
              <a:rPr lang="zh-TW" altLang="en-US" dirty="0"/>
              <a:t>比較不會造成電子洩漏，資料遺失。</a:t>
            </a:r>
            <a:endParaRPr lang="en-US" altLang="zh-TW" dirty="0"/>
          </a:p>
          <a:p>
            <a:pPr>
              <a:buFont typeface="Arial" panose="020B0604020202020204" pitchFamily="34" charset="0"/>
              <a:buChar char="•"/>
            </a:pPr>
            <a:endParaRPr lang="zh-TW" altLang="en-US" dirty="0"/>
          </a:p>
          <a:p>
            <a:pPr>
              <a:buFont typeface="Arial" panose="020B0604020202020204" pitchFamily="34" charset="0"/>
              <a:buChar char="•"/>
            </a:pPr>
            <a:r>
              <a:rPr lang="zh-TW" altLang="en-US" dirty="0"/>
              <a:t>也因為這樣所以</a:t>
            </a:r>
            <a:r>
              <a:rPr lang="en-US" altLang="zh-TW" dirty="0"/>
              <a:t>charge trap</a:t>
            </a:r>
            <a:r>
              <a:rPr lang="zh-TW" altLang="en-US" dirty="0"/>
              <a:t>結構較小</a:t>
            </a:r>
            <a:r>
              <a:rPr lang="en-US" altLang="zh-TW" dirty="0"/>
              <a:t>----→</a:t>
            </a:r>
            <a:r>
              <a:rPr lang="zh-TW" altLang="en-US" dirty="0"/>
              <a:t>絕緣層比較薄</a:t>
            </a:r>
          </a:p>
          <a:p>
            <a:pPr>
              <a:buFont typeface="Arial" panose="020B0604020202020204" pitchFamily="34" charset="0"/>
              <a:buChar char="•"/>
            </a:pPr>
            <a:r>
              <a:rPr lang="en-US" altLang="zh-TW" dirty="0"/>
              <a:t>Erase:</a:t>
            </a:r>
            <a:r>
              <a:rPr lang="zh-TW" altLang="en-US" dirty="0"/>
              <a:t>對</a:t>
            </a:r>
            <a:r>
              <a:rPr lang="en-US" altLang="zh-TW" dirty="0"/>
              <a:t>control gate+0V</a:t>
            </a:r>
            <a:r>
              <a:rPr lang="zh-TW" altLang="en-US" dirty="0"/>
              <a:t>，</a:t>
            </a:r>
            <a:r>
              <a:rPr lang="en-US" altLang="zh-TW" b="1" dirty="0" err="1"/>
              <a:t>Pwell</a:t>
            </a:r>
            <a:r>
              <a:rPr lang="en-US" altLang="zh-TW" b="1" dirty="0"/>
              <a:t> substrate(P</a:t>
            </a:r>
            <a:r>
              <a:rPr lang="zh-TW" altLang="en-US" b="1" dirty="0"/>
              <a:t>濃度較高的區域</a:t>
            </a:r>
            <a:r>
              <a:rPr lang="en-US" altLang="zh-TW" b="1" dirty="0"/>
              <a:t>)</a:t>
            </a:r>
            <a:r>
              <a:rPr lang="zh-TW" altLang="en-US" b="1" dirty="0"/>
              <a:t>加</a:t>
            </a:r>
            <a:r>
              <a:rPr lang="en-US" altLang="zh-TW" b="1" dirty="0"/>
              <a:t>20V</a:t>
            </a:r>
            <a:r>
              <a:rPr lang="en-US" altLang="zh-TW" dirty="0"/>
              <a:t>——&gt;</a:t>
            </a:r>
            <a:r>
              <a:rPr lang="zh-TW" altLang="en-US" dirty="0"/>
              <a:t>使</a:t>
            </a:r>
            <a:r>
              <a:rPr lang="zh-TW" altLang="en-US" b="1" dirty="0"/>
              <a:t>電洞藉由</a:t>
            </a:r>
            <a:r>
              <a:rPr lang="en-US" altLang="zh-TW" b="1" dirty="0"/>
              <a:t>FN</a:t>
            </a:r>
            <a:r>
              <a:rPr lang="zh-TW" altLang="en-US" b="1" dirty="0"/>
              <a:t>效應穿過氧化層進入儲存層與電子結合，因為電子被困住不容易移動</a:t>
            </a:r>
            <a:endParaRPr lang="en-US" altLang="zh-TW" b="1" dirty="0"/>
          </a:p>
          <a:p>
            <a:pPr>
              <a:buFont typeface="Arial" panose="020B0604020202020204" pitchFamily="34" charset="0"/>
              <a:buNone/>
            </a:pPr>
            <a:endParaRPr lang="en-US" altLang="zh-TW" b="1" dirty="0"/>
          </a:p>
          <a:p>
            <a:pPr>
              <a:buFont typeface="Arial" panose="020B0604020202020204" pitchFamily="34" charset="0"/>
              <a:buChar char="•"/>
            </a:pPr>
            <a:r>
              <a:rPr lang="zh-TW" altLang="en-US" b="1" dirty="0"/>
              <a:t>右上圖 ：</a:t>
            </a:r>
            <a:endParaRPr lang="en-US" altLang="zh-TW" b="1" dirty="0"/>
          </a:p>
          <a:p>
            <a:pPr>
              <a:buFont typeface="Arial" panose="020B0604020202020204" pitchFamily="34" charset="0"/>
              <a:buNone/>
            </a:pPr>
            <a:r>
              <a:rPr lang="zh-TW" altLang="en-US" b="0" dirty="0"/>
              <a:t>左半邊 </a:t>
            </a:r>
            <a:r>
              <a:rPr lang="en-US" altLang="zh-TW" b="0" dirty="0"/>
              <a:t>FG </a:t>
            </a:r>
            <a:r>
              <a:rPr lang="zh-TW" altLang="en-US" b="0" dirty="0"/>
              <a:t>結構，利用 </a:t>
            </a:r>
            <a:r>
              <a:rPr lang="en-US" altLang="zh-TW" b="0" dirty="0"/>
              <a:t>Polysilicon (</a:t>
            </a:r>
            <a:r>
              <a:rPr lang="zh-TW" altLang="en-US" b="0" dirty="0"/>
              <a:t>導體</a:t>
            </a:r>
            <a:r>
              <a:rPr lang="en-US" altLang="zh-TW" b="0" dirty="0"/>
              <a:t>) </a:t>
            </a:r>
            <a:r>
              <a:rPr lang="zh-TW" altLang="en-US" b="0" dirty="0"/>
              <a:t>形成依完全封閉的 </a:t>
            </a:r>
            <a:r>
              <a:rPr lang="en-US" altLang="zh-TW" b="0" dirty="0"/>
              <a:t>FG </a:t>
            </a:r>
            <a:r>
              <a:rPr lang="zh-TW" altLang="en-US" b="0" dirty="0"/>
              <a:t>儲存電子，電子儲存在內會改變閘極的臨界電壓 </a:t>
            </a:r>
            <a:r>
              <a:rPr lang="en-US" altLang="zh-TW" b="0" dirty="0"/>
              <a:t>(Vth)</a:t>
            </a:r>
            <a:r>
              <a:rPr lang="zh-TW" altLang="en-US" b="0" dirty="0"/>
              <a:t>。 電荷可移動，若 </a:t>
            </a:r>
            <a:r>
              <a:rPr lang="en-US" altLang="zh-TW" b="0" dirty="0"/>
              <a:t>Tunnel Oxide </a:t>
            </a:r>
            <a:r>
              <a:rPr lang="zh-TW" altLang="en-US" b="0" dirty="0"/>
              <a:t>有缺陷會容易產生漏電 </a:t>
            </a:r>
            <a:r>
              <a:rPr lang="en-US" altLang="zh-TW" b="0" dirty="0"/>
              <a:t>(SILC)</a:t>
            </a:r>
            <a:r>
              <a:rPr lang="zh-TW" altLang="en-US" b="0" dirty="0"/>
              <a:t>、</a:t>
            </a:r>
            <a:r>
              <a:rPr lang="en-US" altLang="zh-TW" b="0" dirty="0"/>
              <a:t>TAT(Trap Assisted Tunneling</a:t>
            </a:r>
            <a:r>
              <a:rPr lang="zh-TW" altLang="en-US" b="0" dirty="0"/>
              <a:t>，為避免這個問題，所以 </a:t>
            </a:r>
            <a:r>
              <a:rPr lang="en-US" altLang="zh-TW" b="0" dirty="0"/>
              <a:t>Tunnel Oxide </a:t>
            </a:r>
            <a:r>
              <a:rPr lang="zh-TW" altLang="en-US" b="0" dirty="0"/>
              <a:t>會做得比較厚。</a:t>
            </a:r>
            <a:endParaRPr lang="en-US" altLang="zh-TW" b="0" dirty="0"/>
          </a:p>
          <a:p>
            <a:pPr>
              <a:buFont typeface="Arial" panose="020B0604020202020204" pitchFamily="34" charset="0"/>
              <a:buNone/>
            </a:pPr>
            <a:endParaRPr lang="en-US" altLang="zh-TW" b="0" dirty="0"/>
          </a:p>
          <a:p>
            <a:pPr>
              <a:buFont typeface="Arial" panose="020B0604020202020204" pitchFamily="34" charset="0"/>
              <a:buNone/>
            </a:pPr>
            <a:r>
              <a:rPr lang="zh-TW" altLang="en-US" b="0" dirty="0"/>
              <a:t>右半邊 </a:t>
            </a:r>
            <a:r>
              <a:rPr lang="en-US" altLang="zh-TW" b="0" dirty="0"/>
              <a:t>SONOS</a:t>
            </a:r>
            <a:r>
              <a:rPr lang="zh-TW" altLang="en-US" b="0" dirty="0"/>
              <a:t> </a:t>
            </a:r>
            <a:r>
              <a:rPr lang="en-US" altLang="zh-TW" b="0" dirty="0"/>
              <a:t>(Stacking Oxide Nitride Oxide)</a:t>
            </a:r>
            <a:r>
              <a:rPr lang="zh-TW" altLang="en-US" b="0" dirty="0"/>
              <a:t>結構：利用 </a:t>
            </a:r>
            <a:r>
              <a:rPr lang="en-US" altLang="zh-TW" b="0" dirty="0"/>
              <a:t>Nitride (</a:t>
            </a:r>
            <a:r>
              <a:rPr lang="zh-TW" altLang="en-US" b="0" dirty="0"/>
              <a:t>絕緣氮化物</a:t>
            </a:r>
            <a:r>
              <a:rPr lang="en-US" altLang="zh-TW" b="0" dirty="0"/>
              <a:t>)</a:t>
            </a:r>
            <a:r>
              <a:rPr lang="zh-TW" altLang="en-US" b="0" dirty="0"/>
              <a:t> 作為電荷捕捉層，電子困於 </a:t>
            </a:r>
            <a:r>
              <a:rPr lang="en-US" altLang="zh-TW" b="0" dirty="0"/>
              <a:t>Nitride </a:t>
            </a:r>
            <a:r>
              <a:rPr lang="zh-TW" altLang="en-US" b="0" dirty="0"/>
              <a:t>的 </a:t>
            </a:r>
            <a:r>
              <a:rPr lang="en-US" altLang="zh-TW" b="0" dirty="0"/>
              <a:t>Trap site</a:t>
            </a:r>
            <a:r>
              <a:rPr lang="zh-TW" altLang="en-US" b="0" dirty="0"/>
              <a:t> 上下被 </a:t>
            </a:r>
            <a:r>
              <a:rPr lang="en-US" altLang="zh-TW" b="0" dirty="0"/>
              <a:t>Oxide </a:t>
            </a:r>
            <a:r>
              <a:rPr lang="zh-TW" altLang="en-US" b="0" dirty="0"/>
              <a:t>包覆。</a:t>
            </a:r>
            <a:endParaRPr lang="en-US" altLang="zh-TW" b="0" dirty="0"/>
          </a:p>
          <a:p>
            <a:pPr>
              <a:buFont typeface="Arial" panose="020B0604020202020204" pitchFamily="34" charset="0"/>
              <a:buNone/>
            </a:pPr>
            <a:r>
              <a:rPr lang="zh-TW" altLang="en-US" b="0" dirty="0"/>
              <a:t>優點即使 </a:t>
            </a:r>
            <a:r>
              <a:rPr lang="en-US" altLang="zh-TW" b="0" dirty="0"/>
              <a:t>tunnel oxide </a:t>
            </a:r>
            <a:r>
              <a:rPr lang="zh-TW" altLang="en-US" b="0" dirty="0"/>
              <a:t>有局部缺陷，只有少部分電荷流失。並且較少會有 </a:t>
            </a:r>
            <a:r>
              <a:rPr lang="en-US" altLang="zh-TW" b="0" dirty="0"/>
              <a:t>Cell </a:t>
            </a:r>
            <a:r>
              <a:rPr lang="zh-TW" altLang="en-US" b="0" dirty="0"/>
              <a:t>之間互相干擾的 </a:t>
            </a:r>
            <a:r>
              <a:rPr lang="en-US" altLang="zh-TW" b="0" dirty="0"/>
              <a:t>Neighborhood Coupling</a:t>
            </a:r>
            <a:r>
              <a:rPr lang="zh-TW" altLang="en-US" b="0" dirty="0"/>
              <a:t>。</a:t>
            </a:r>
            <a:endParaRPr lang="en-US" altLang="zh-TW" b="0" dirty="0"/>
          </a:p>
          <a:p>
            <a:pPr>
              <a:buFont typeface="Arial" panose="020B0604020202020204" pitchFamily="34" charset="0"/>
              <a:buChar char="•"/>
            </a:pPr>
            <a:endParaRPr lang="en-US" altLang="zh-TW" b="1" dirty="0"/>
          </a:p>
          <a:p>
            <a:pPr>
              <a:buFont typeface="Arial" panose="020B0604020202020204" pitchFamily="34" charset="0"/>
              <a:buNone/>
            </a:pPr>
            <a:r>
              <a:rPr lang="en-US" altLang="zh-TW" b="1" dirty="0"/>
              <a:t>Floating gate</a:t>
            </a:r>
            <a:r>
              <a:rPr lang="zh-TW" altLang="en-US" b="1" dirty="0"/>
              <a:t>為何要繼續使用</a:t>
            </a:r>
            <a:r>
              <a:rPr lang="en-US" altLang="zh-TW" b="1" dirty="0"/>
              <a:t>?</a:t>
            </a:r>
            <a:r>
              <a:rPr lang="zh-TW" altLang="en-US" b="1" dirty="0"/>
              <a:t> 技術比較成熟</a:t>
            </a:r>
            <a:endParaRPr lang="zh-TW" altLang="en-US" dirty="0"/>
          </a:p>
          <a:p>
            <a:pPr marL="0" indent="0">
              <a:buNone/>
            </a:pPr>
            <a:endParaRPr lang="en-US" altLang="zh-TW" b="0" dirty="0"/>
          </a:p>
          <a:p>
            <a:pPr marL="0" indent="0">
              <a:buNone/>
            </a:pPr>
            <a:endParaRPr lang="en-US" altLang="zh-TW" b="0"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10</a:t>
            </a:fld>
            <a:endParaRPr lang="zh-TW" altLang="en-US"/>
          </a:p>
        </p:txBody>
      </p:sp>
    </p:spTree>
    <p:extLst>
      <p:ext uri="{BB962C8B-B14F-4D97-AF65-F5344CB8AC3E}">
        <p14:creationId xmlns:p14="http://schemas.microsoft.com/office/powerpoint/2010/main" val="346864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讀取單位大小為 一整個 </a:t>
            </a:r>
            <a:r>
              <a:rPr lang="en-US" altLang="zh-TW" dirty="0"/>
              <a:t>NAND </a:t>
            </a:r>
            <a:r>
              <a:rPr lang="zh-TW" altLang="en-US" dirty="0"/>
              <a:t>是 </a:t>
            </a:r>
            <a:r>
              <a:rPr lang="en-US" altLang="zh-TW" dirty="0"/>
              <a:t>Package</a:t>
            </a:r>
          </a:p>
          <a:p>
            <a:r>
              <a:rPr lang="zh-TW" altLang="en-US" dirty="0"/>
              <a:t>然後 </a:t>
            </a:r>
            <a:r>
              <a:rPr lang="en-US" altLang="zh-TW" dirty="0"/>
              <a:t>Package </a:t>
            </a:r>
            <a:r>
              <a:rPr lang="zh-TW" altLang="en-US" dirty="0"/>
              <a:t>分成多個 </a:t>
            </a:r>
            <a:r>
              <a:rPr lang="en-US" altLang="zh-TW" dirty="0"/>
              <a:t>Die, </a:t>
            </a:r>
            <a:r>
              <a:rPr lang="zh-TW" altLang="en-US" dirty="0"/>
              <a:t>一個 </a:t>
            </a:r>
            <a:r>
              <a:rPr lang="en-US" altLang="zh-TW" dirty="0"/>
              <a:t>Die </a:t>
            </a:r>
            <a:r>
              <a:rPr lang="zh-TW" altLang="en-US" dirty="0"/>
              <a:t>會有數個 </a:t>
            </a:r>
            <a:r>
              <a:rPr lang="en-US" altLang="zh-TW" dirty="0"/>
              <a:t>Plane, </a:t>
            </a:r>
            <a:r>
              <a:rPr lang="zh-TW" altLang="en-US" dirty="0"/>
              <a:t>一個 </a:t>
            </a:r>
            <a:r>
              <a:rPr lang="en-US" altLang="zh-TW" dirty="0"/>
              <a:t>Plane </a:t>
            </a:r>
            <a:r>
              <a:rPr lang="zh-TW" altLang="en-US" dirty="0"/>
              <a:t>包含千百個 </a:t>
            </a:r>
            <a:r>
              <a:rPr lang="en-US" altLang="zh-TW" dirty="0"/>
              <a:t>Block( Block </a:t>
            </a:r>
            <a:r>
              <a:rPr lang="zh-TW" altLang="en-US" dirty="0"/>
              <a:t>裡面由 </a:t>
            </a:r>
            <a:r>
              <a:rPr lang="en-US" altLang="zh-TW" dirty="0"/>
              <a:t>Wordline </a:t>
            </a:r>
            <a:r>
              <a:rPr lang="zh-TW" altLang="en-US" dirty="0"/>
              <a:t>與 </a:t>
            </a:r>
            <a:r>
              <a:rPr lang="en-US" altLang="zh-TW" dirty="0"/>
              <a:t>SGD </a:t>
            </a:r>
            <a:r>
              <a:rPr lang="zh-TW" altLang="en-US" dirty="0"/>
              <a:t>和 </a:t>
            </a:r>
            <a:r>
              <a:rPr lang="en-US" altLang="zh-TW" dirty="0" err="1"/>
              <a:t>bitlines</a:t>
            </a:r>
            <a:r>
              <a:rPr lang="en-US" altLang="zh-TW" dirty="0"/>
              <a:t>) , </a:t>
            </a:r>
            <a:r>
              <a:rPr lang="zh-TW" altLang="en-US" dirty="0"/>
              <a:t>再來才是 </a:t>
            </a:r>
            <a:r>
              <a:rPr lang="en-US" altLang="zh-TW" dirty="0"/>
              <a:t>Page(</a:t>
            </a:r>
            <a:r>
              <a:rPr lang="zh-TW" altLang="en-US" dirty="0"/>
              <a:t>幾個 </a:t>
            </a:r>
            <a:r>
              <a:rPr lang="en-US" altLang="zh-TW" dirty="0"/>
              <a:t>cell)</a:t>
            </a:r>
            <a:r>
              <a:rPr lang="zh-TW" altLang="en-US" dirty="0"/>
              <a:t>。</a:t>
            </a:r>
            <a:endParaRPr lang="en-US" altLang="zh-TW" dirty="0"/>
          </a:p>
          <a:p>
            <a:endParaRPr lang="en-US" altLang="zh-TW" b="1" dirty="0"/>
          </a:p>
          <a:p>
            <a:endParaRPr lang="en-US" altLang="zh-TW" b="1" dirty="0"/>
          </a:p>
          <a:p>
            <a:r>
              <a:rPr lang="zh-TW" altLang="en-US" b="1" dirty="0"/>
              <a:t>一個 </a:t>
            </a:r>
            <a:r>
              <a:rPr lang="en-US" altLang="zh-TW" b="1" dirty="0"/>
              <a:t>Plane </a:t>
            </a:r>
            <a:r>
              <a:rPr lang="zh-TW" altLang="en-US" b="1" dirty="0"/>
              <a:t>有多條 </a:t>
            </a:r>
            <a:r>
              <a:rPr lang="en-US" altLang="zh-TW" b="1" dirty="0" err="1"/>
              <a:t>Bitlines</a:t>
            </a:r>
            <a:r>
              <a:rPr lang="en-US" altLang="zh-TW" b="1" dirty="0"/>
              <a:t> (15 </a:t>
            </a:r>
            <a:r>
              <a:rPr lang="zh-TW" altLang="en-US" b="1" dirty="0"/>
              <a:t>萬條多的 </a:t>
            </a:r>
            <a:r>
              <a:rPr lang="en-US" altLang="zh-TW" b="1" dirty="0" err="1"/>
              <a:t>bitline</a:t>
            </a:r>
            <a:r>
              <a:rPr lang="en-US" altLang="zh-TW" b="1" dirty="0"/>
              <a:t>)</a:t>
            </a:r>
            <a:r>
              <a:rPr lang="zh-TW" altLang="en-US" b="1" dirty="0"/>
              <a:t>，</a:t>
            </a:r>
            <a:r>
              <a:rPr lang="en-US" altLang="zh-TW" b="1" dirty="0"/>
              <a:t>2D</a:t>
            </a:r>
            <a:r>
              <a:rPr lang="zh-TW" altLang="en-US" b="1" dirty="0"/>
              <a:t> </a:t>
            </a:r>
            <a:r>
              <a:rPr lang="en-US" altLang="zh-TW" b="1" dirty="0"/>
              <a:t>NAND </a:t>
            </a:r>
            <a:r>
              <a:rPr lang="zh-TW" altLang="en-US" b="1" dirty="0"/>
              <a:t>的 </a:t>
            </a:r>
            <a:r>
              <a:rPr lang="en-US" altLang="zh-TW" b="1" dirty="0" err="1"/>
              <a:t>wordline</a:t>
            </a:r>
            <a:r>
              <a:rPr lang="en-US" altLang="zh-TW" b="1" dirty="0"/>
              <a:t> </a:t>
            </a:r>
            <a:r>
              <a:rPr lang="zh-TW" altLang="en-US" b="1" dirty="0"/>
              <a:t>與 </a:t>
            </a:r>
            <a:r>
              <a:rPr lang="en-US" altLang="zh-TW" b="1" dirty="0" err="1"/>
              <a:t>wordline</a:t>
            </a:r>
            <a:r>
              <a:rPr lang="en-US" altLang="zh-TW" b="1" dirty="0"/>
              <a:t> </a:t>
            </a:r>
            <a:r>
              <a:rPr lang="zh-TW" altLang="en-US" b="1" dirty="0"/>
              <a:t>之間干擾，</a:t>
            </a:r>
            <a:r>
              <a:rPr lang="en-US" altLang="zh-TW" b="1" dirty="0"/>
              <a:t>(</a:t>
            </a:r>
            <a:r>
              <a:rPr lang="zh-TW" altLang="en-US" b="1" dirty="0"/>
              <a:t>極限在設計上是 </a:t>
            </a:r>
            <a:r>
              <a:rPr lang="en-US" altLang="zh-TW" b="1" dirty="0"/>
              <a:t>15 nm(</a:t>
            </a:r>
            <a:r>
              <a:rPr lang="zh-TW" altLang="en-US" b="1" dirty="0"/>
              <a:t>奈米</a:t>
            </a:r>
            <a:r>
              <a:rPr lang="en-US" altLang="zh-TW" b="1" dirty="0"/>
              <a:t>)</a:t>
            </a:r>
            <a:r>
              <a:rPr lang="zh-TW" altLang="en-US" b="1" dirty="0"/>
              <a:t>會有相互干擾</a:t>
            </a:r>
            <a:r>
              <a:rPr lang="en-US" altLang="zh-TW" b="1" dirty="0"/>
              <a:t>)</a:t>
            </a:r>
            <a:r>
              <a:rPr lang="zh-TW" altLang="en-US" b="1" dirty="0"/>
              <a:t>。</a:t>
            </a:r>
            <a:endParaRPr lang="en-US" altLang="zh-TW" b="1" dirty="0"/>
          </a:p>
          <a:p>
            <a:endParaRPr lang="en-US" altLang="zh-TW" b="1" dirty="0"/>
          </a:p>
          <a:p>
            <a:r>
              <a:rPr lang="zh-TW" altLang="en-US" b="1" dirty="0"/>
              <a:t>雖說各操作最小執行單位是 </a:t>
            </a:r>
            <a:r>
              <a:rPr lang="en-US" altLang="zh-TW" b="1" dirty="0"/>
              <a:t>Program </a:t>
            </a:r>
            <a:r>
              <a:rPr lang="zh-TW" altLang="en-US" b="1" dirty="0"/>
              <a:t>是 </a:t>
            </a:r>
            <a:r>
              <a:rPr lang="en-US" altLang="zh-TW" b="1" dirty="0" err="1"/>
              <a:t>wordline</a:t>
            </a:r>
            <a:endParaRPr lang="en-US" altLang="zh-TW" b="1" dirty="0"/>
          </a:p>
          <a:p>
            <a:r>
              <a:rPr lang="zh-TW" altLang="en-US" b="1" dirty="0"/>
              <a:t>舉例 </a:t>
            </a:r>
            <a:r>
              <a:rPr lang="en-US" altLang="zh-TW" b="1" dirty="0"/>
              <a:t>QLC </a:t>
            </a:r>
            <a:r>
              <a:rPr lang="zh-TW" altLang="en-US" b="1" dirty="0"/>
              <a:t>每個 </a:t>
            </a:r>
            <a:r>
              <a:rPr lang="en-US" altLang="zh-TW" b="1" dirty="0"/>
              <a:t>cell </a:t>
            </a:r>
            <a:r>
              <a:rPr lang="zh-TW" altLang="en-US" b="1" dirty="0"/>
              <a:t>存 </a:t>
            </a:r>
            <a:r>
              <a:rPr lang="en-US" altLang="zh-TW" b="1" dirty="0"/>
              <a:t>4 bits </a:t>
            </a:r>
            <a:r>
              <a:rPr lang="zh-TW" altLang="en-US" b="1" dirty="0"/>
              <a:t>，所以她寫操作需要 </a:t>
            </a:r>
            <a:r>
              <a:rPr lang="en-US" altLang="zh-TW" b="1" dirty="0"/>
              <a:t>4 </a:t>
            </a:r>
            <a:r>
              <a:rPr lang="zh-TW" altLang="en-US" b="1" dirty="0"/>
              <a:t>個 </a:t>
            </a:r>
            <a:r>
              <a:rPr lang="en-US" altLang="zh-TW" b="1" dirty="0"/>
              <a:t>pages(</a:t>
            </a:r>
            <a:r>
              <a:rPr lang="zh-TW" altLang="en-US" b="1" dirty="0"/>
              <a:t>分四次 </a:t>
            </a:r>
            <a:r>
              <a:rPr lang="en-US" altLang="zh-TW" b="1" dirty="0"/>
              <a:t>page program</a:t>
            </a:r>
            <a:r>
              <a:rPr lang="zh-TW" altLang="en-US" b="1" dirty="0"/>
              <a:t> 寫入</a:t>
            </a:r>
            <a:r>
              <a:rPr lang="en-US" altLang="zh-TW" b="1" dirty="0"/>
              <a:t>)</a:t>
            </a:r>
            <a:r>
              <a:rPr lang="zh-TW" altLang="en-US" b="1" dirty="0"/>
              <a:t>，在 </a:t>
            </a:r>
            <a:r>
              <a:rPr lang="en-US" altLang="zh-TW" b="1" dirty="0"/>
              <a:t>Read </a:t>
            </a:r>
            <a:r>
              <a:rPr lang="zh-TW" altLang="en-US" b="1" dirty="0"/>
              <a:t>的時候也要像後面 </a:t>
            </a:r>
            <a:r>
              <a:rPr lang="en-US" altLang="zh-TW" b="1" dirty="0"/>
              <a:t>ppt </a:t>
            </a:r>
            <a:r>
              <a:rPr lang="zh-TW" altLang="en-US" b="1" dirty="0"/>
              <a:t>裡面分成 </a:t>
            </a:r>
            <a:r>
              <a:rPr lang="en-US" altLang="zh-TW" b="1" dirty="0"/>
              <a:t>4 pages(lower</a:t>
            </a:r>
            <a:r>
              <a:rPr lang="zh-TW" altLang="en-US" b="1" dirty="0"/>
              <a:t>、</a:t>
            </a:r>
            <a:r>
              <a:rPr lang="en-US" altLang="zh-TW" b="1" dirty="0"/>
              <a:t>middle page</a:t>
            </a:r>
            <a:r>
              <a:rPr lang="zh-TW" altLang="en-US" b="1" dirty="0"/>
              <a:t>、</a:t>
            </a:r>
            <a:r>
              <a:rPr lang="en-US" altLang="zh-TW" b="1" dirty="0"/>
              <a:t>middle page</a:t>
            </a:r>
            <a:r>
              <a:rPr lang="zh-TW" altLang="en-US" b="1" dirty="0"/>
              <a:t>、</a:t>
            </a:r>
            <a:r>
              <a:rPr lang="en-US" altLang="zh-TW" b="1" dirty="0"/>
              <a:t>upper page)</a:t>
            </a:r>
            <a:r>
              <a:rPr lang="zh-TW" altLang="en-US" b="1" dirty="0"/>
              <a:t>去判別落在哪個 </a:t>
            </a:r>
            <a:r>
              <a:rPr lang="en-US" altLang="zh-TW" b="1" dirty="0"/>
              <a:t>state </a:t>
            </a:r>
            <a:r>
              <a:rPr lang="zh-TW" altLang="en-US" b="1" dirty="0"/>
              <a:t>下。</a:t>
            </a:r>
            <a:endParaRPr lang="en-US" altLang="zh-TW" b="1" dirty="0"/>
          </a:p>
          <a:p>
            <a:endParaRPr lang="en-US" altLang="zh-TW" b="1" dirty="0"/>
          </a:p>
          <a:p>
            <a:r>
              <a:rPr lang="en-US" altLang="zh-TW" dirty="0"/>
              <a:t>Page Register </a:t>
            </a:r>
            <a:r>
              <a:rPr lang="zh-TW" altLang="en-US" dirty="0"/>
              <a:t>跟 </a:t>
            </a:r>
            <a:r>
              <a:rPr lang="en-US" altLang="zh-TW" dirty="0"/>
              <a:t>Cache Register </a:t>
            </a:r>
            <a:r>
              <a:rPr lang="zh-TW" altLang="en-US" dirty="0"/>
              <a:t>是 </a:t>
            </a:r>
            <a:r>
              <a:rPr lang="en-US" altLang="zh-TW" b="1" dirty="0"/>
              <a:t>NAND Flash </a:t>
            </a:r>
            <a:r>
              <a:rPr lang="zh-TW" altLang="en-US" b="1" dirty="0"/>
              <a:t>記憶體架構中兩個非常關鍵的暫存單元</a:t>
            </a:r>
            <a:r>
              <a:rPr lang="zh-TW" altLang="en-US" dirty="0"/>
              <a:t>，他們的存在是為了處理高速與高容量資料交換的</a:t>
            </a:r>
            <a:r>
              <a:rPr lang="zh-TW" altLang="en-US" b="1" dirty="0"/>
              <a:t>效率與正確性問題</a:t>
            </a:r>
            <a:r>
              <a:rPr lang="zh-TW" altLang="en-US" dirty="0"/>
              <a:t>。至於為何需要這兩個緩存。</a:t>
            </a:r>
            <a:r>
              <a:rPr lang="en-US" altLang="zh-TW" dirty="0"/>
              <a:t>Page Register</a:t>
            </a:r>
            <a:r>
              <a:rPr lang="zh-TW" altLang="en-US" dirty="0"/>
              <a:t>靠近 </a:t>
            </a:r>
            <a:r>
              <a:rPr lang="en-US" altLang="zh-TW" dirty="0"/>
              <a:t>Bit Line</a:t>
            </a:r>
            <a:r>
              <a:rPr lang="zh-TW" altLang="en-US" dirty="0"/>
              <a:t>（內部）</a:t>
            </a:r>
            <a:r>
              <a:rPr lang="zh-TW" altLang="en-US" b="1" dirty="0"/>
              <a:t>寫入時</a:t>
            </a:r>
            <a:r>
              <a:rPr lang="zh-TW" altLang="en-US" dirty="0"/>
              <a:t>：</a:t>
            </a:r>
            <a:r>
              <a:rPr lang="en-US" altLang="zh-TW" dirty="0"/>
              <a:t>cell program </a:t>
            </a:r>
            <a:r>
              <a:rPr lang="zh-TW" altLang="en-US" dirty="0"/>
              <a:t>完成前，資料先放在 </a:t>
            </a:r>
            <a:r>
              <a:rPr lang="en-US" altLang="zh-TW" dirty="0"/>
              <a:t>page register</a:t>
            </a:r>
            <a:r>
              <a:rPr lang="zh-TW" altLang="en-US" dirty="0"/>
              <a:t>，</a:t>
            </a:r>
            <a:r>
              <a:rPr lang="zh-TW" altLang="en-US" b="1" dirty="0"/>
              <a:t>讀取時</a:t>
            </a:r>
            <a:r>
              <a:rPr lang="zh-TW" altLang="en-US" dirty="0"/>
              <a:t>：從 </a:t>
            </a:r>
            <a:r>
              <a:rPr lang="en-US" altLang="zh-TW" dirty="0"/>
              <a:t>cache </a:t>
            </a:r>
            <a:r>
              <a:rPr lang="zh-TW" altLang="en-US" dirty="0"/>
              <a:t>讀取下一個主控需要的 </a:t>
            </a:r>
            <a:r>
              <a:rPr lang="en-US" altLang="zh-TW" dirty="0"/>
              <a:t>page</a:t>
            </a:r>
            <a:r>
              <a:rPr lang="zh-TW" altLang="en-US" dirty="0"/>
              <a:t>資料，從 </a:t>
            </a:r>
            <a:r>
              <a:rPr lang="en-US" altLang="zh-TW" dirty="0"/>
              <a:t>cell </a:t>
            </a:r>
            <a:r>
              <a:rPr lang="zh-TW" altLang="en-US" dirty="0"/>
              <a:t>讀出資料會先放入 </a:t>
            </a:r>
            <a:r>
              <a:rPr lang="en-US" altLang="zh-TW" dirty="0"/>
              <a:t>page register</a:t>
            </a:r>
          </a:p>
          <a:p>
            <a:endParaRPr lang="en-US" altLang="zh-TW" b="1" dirty="0"/>
          </a:p>
          <a:p>
            <a:r>
              <a:rPr lang="en-US" altLang="zh-TW" dirty="0"/>
              <a:t>Cache Register</a:t>
            </a:r>
            <a:r>
              <a:rPr lang="zh-TW" altLang="en-US" dirty="0"/>
              <a:t> </a:t>
            </a:r>
            <a:r>
              <a:rPr lang="zh-TW" altLang="it-IT" dirty="0"/>
              <a:t>靠近 </a:t>
            </a:r>
            <a:r>
              <a:rPr lang="it-IT" altLang="zh-TW" dirty="0"/>
              <a:t>IO Buffer</a:t>
            </a:r>
            <a:r>
              <a:rPr lang="zh-TW" altLang="it-IT" dirty="0"/>
              <a:t>（外部）</a:t>
            </a:r>
            <a:r>
              <a:rPr lang="zh-TW" altLang="en-US" b="1" dirty="0"/>
              <a:t>寫入時</a:t>
            </a:r>
            <a:r>
              <a:rPr lang="zh-TW" altLang="en-US" dirty="0"/>
              <a:t>：主機送來的資料會先寫進 </a:t>
            </a:r>
            <a:r>
              <a:rPr lang="en-US" altLang="zh-TW" dirty="0"/>
              <a:t>cache register</a:t>
            </a:r>
            <a:r>
              <a:rPr lang="zh-TW" altLang="en-US" dirty="0"/>
              <a:t>，再搬到 </a:t>
            </a:r>
            <a:r>
              <a:rPr lang="en-US" altLang="zh-TW" dirty="0"/>
              <a:t>page register → </a:t>
            </a:r>
            <a:r>
              <a:rPr lang="zh-TW" altLang="en-US" dirty="0"/>
              <a:t>再寫入 </a:t>
            </a:r>
            <a:r>
              <a:rPr lang="en-US" altLang="zh-TW" dirty="0"/>
              <a:t>Cell</a:t>
            </a:r>
            <a:r>
              <a:rPr lang="zh-TW" altLang="en-US" dirty="0"/>
              <a:t>，</a:t>
            </a:r>
            <a:r>
              <a:rPr lang="zh-TW" altLang="en-US" b="1" dirty="0"/>
              <a:t>讀取時</a:t>
            </a:r>
            <a:r>
              <a:rPr lang="zh-TW" altLang="en-US" dirty="0"/>
              <a:t>：資料從 </a:t>
            </a:r>
            <a:r>
              <a:rPr lang="en-US" altLang="zh-TW" dirty="0"/>
              <a:t>page register </a:t>
            </a:r>
            <a:r>
              <a:rPr lang="zh-TW" altLang="en-US" dirty="0"/>
              <a:t>搬到 </a:t>
            </a:r>
            <a:r>
              <a:rPr lang="en-US" altLang="zh-TW" dirty="0"/>
              <a:t>cache register → </a:t>
            </a:r>
            <a:r>
              <a:rPr lang="zh-TW" altLang="en-US" dirty="0"/>
              <a:t>送給主機</a:t>
            </a:r>
            <a:endParaRPr lang="en-US" altLang="zh-TW" b="1" dirty="0"/>
          </a:p>
          <a:p>
            <a:endParaRPr lang="en-US" altLang="zh-TW" b="1" dirty="0"/>
          </a:p>
          <a:p>
            <a:endParaRPr lang="en-US" altLang="zh-TW" b="1" dirty="0"/>
          </a:p>
          <a:p>
            <a:endParaRPr lang="en-US" altLang="zh-TW" b="1"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11</a:t>
            </a:fld>
            <a:endParaRPr lang="zh-TW" altLang="en-US"/>
          </a:p>
        </p:txBody>
      </p:sp>
    </p:spTree>
    <p:extLst>
      <p:ext uri="{BB962C8B-B14F-4D97-AF65-F5344CB8AC3E}">
        <p14:creationId xmlns:p14="http://schemas.microsoft.com/office/powerpoint/2010/main" val="4271242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紅色框為實際的一個 </a:t>
            </a:r>
            <a:r>
              <a:rPr lang="en-US" altLang="zh-TW" dirty="0"/>
              <a:t>Block</a:t>
            </a:r>
          </a:p>
          <a:p>
            <a:endParaRPr lang="en-US" altLang="zh-TW" dirty="0"/>
          </a:p>
          <a:p>
            <a:r>
              <a:rPr lang="en-US" altLang="zh-TW" dirty="0"/>
              <a:t>Logical Block </a:t>
            </a:r>
            <a:r>
              <a:rPr lang="zh-TW" altLang="en-US" dirty="0"/>
              <a:t>是橫向來將不同的 </a:t>
            </a:r>
            <a:r>
              <a:rPr lang="en-US" altLang="zh-TW" dirty="0"/>
              <a:t>Plane </a:t>
            </a:r>
            <a:r>
              <a:rPr lang="zh-TW" altLang="en-US" dirty="0"/>
              <a:t>一起看的 </a:t>
            </a:r>
            <a:r>
              <a:rPr lang="en-US" altLang="zh-TW" dirty="0"/>
              <a:t>Block</a:t>
            </a:r>
            <a:r>
              <a:rPr lang="zh-TW" altLang="en-US" dirty="0"/>
              <a:t>，直向記數。</a:t>
            </a:r>
            <a:endParaRPr lang="en-US" altLang="zh-TW" dirty="0"/>
          </a:p>
          <a:p>
            <a:endParaRPr lang="en-US" altLang="zh-TW" dirty="0"/>
          </a:p>
          <a:p>
            <a:r>
              <a:rPr lang="en-US" altLang="zh-TW" dirty="0">
                <a:latin typeface="Georgia" panose="02040502050405020303" pitchFamily="18" charset="0"/>
                <a:ea typeface="微軟正黑體" panose="020B0604030504040204" pitchFamily="34" charset="-120"/>
              </a:rPr>
              <a:t>Super Block </a:t>
            </a:r>
            <a:r>
              <a:rPr lang="zh-TW" altLang="en-US" dirty="0">
                <a:latin typeface="Georgia" panose="02040502050405020303" pitchFamily="18" charset="0"/>
                <a:ea typeface="微軟正黑體" panose="020B0604030504040204" pitchFamily="34" charset="-120"/>
              </a:rPr>
              <a:t>是橫向將不同 </a:t>
            </a:r>
            <a:r>
              <a:rPr lang="en-US" altLang="zh-TW" dirty="0">
                <a:latin typeface="Georgia" panose="02040502050405020303" pitchFamily="18" charset="0"/>
                <a:ea typeface="微軟正黑體" panose="020B0604030504040204" pitchFamily="34" charset="-120"/>
                <a:cs typeface="Times New Roman" panose="02020603050405020304" pitchFamily="18" charset="0"/>
              </a:rPr>
              <a:t>Die</a:t>
            </a:r>
            <a:r>
              <a:rPr lang="en-US" altLang="zh-TW" dirty="0">
                <a:latin typeface="Georgia" panose="02040502050405020303" pitchFamily="18" charset="0"/>
                <a:ea typeface="微軟正黑體" panose="020B0604030504040204" pitchFamily="34" charset="-120"/>
              </a:rPr>
              <a:t> </a:t>
            </a:r>
            <a:r>
              <a:rPr lang="zh-TW" altLang="en-US" dirty="0">
                <a:latin typeface="Georgia" panose="02040502050405020303" pitchFamily="18" charset="0"/>
                <a:ea typeface="微軟正黑體" panose="020B0604030504040204" pitchFamily="34" charset="-120"/>
              </a:rPr>
              <a:t>的 </a:t>
            </a:r>
            <a:r>
              <a:rPr lang="en-US" altLang="zh-TW" dirty="0">
                <a:latin typeface="Georgia" panose="02040502050405020303" pitchFamily="18" charset="0"/>
                <a:ea typeface="微軟正黑體" panose="020B0604030504040204" pitchFamily="34" charset="-120"/>
                <a:cs typeface="Times New Roman" panose="02020603050405020304" pitchFamily="18" charset="0"/>
              </a:rPr>
              <a:t>Physical Blk </a:t>
            </a:r>
            <a:r>
              <a:rPr lang="zh-TW" altLang="en-US" dirty="0">
                <a:latin typeface="Georgia" panose="02040502050405020303" pitchFamily="18" charset="0"/>
                <a:ea typeface="微軟正黑體" panose="020B0604030504040204" pitchFamily="34" charset="-120"/>
              </a:rPr>
              <a:t>綁在一起 ，順序以直向記數。</a:t>
            </a:r>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12</a:t>
            </a:fld>
            <a:endParaRPr lang="zh-TW" altLang="en-US"/>
          </a:p>
        </p:txBody>
      </p:sp>
    </p:spTree>
    <p:extLst>
      <p:ext uri="{BB962C8B-B14F-4D97-AF65-F5344CB8AC3E}">
        <p14:creationId xmlns:p14="http://schemas.microsoft.com/office/powerpoint/2010/main" val="3495901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一條</a:t>
            </a:r>
            <a:r>
              <a:rPr lang="en-US" altLang="zh-TW" dirty="0" err="1"/>
              <a:t>wordline</a:t>
            </a:r>
            <a:r>
              <a:rPr lang="zh-TW" altLang="en-US" dirty="0"/>
              <a:t>上的</a:t>
            </a:r>
            <a:r>
              <a:rPr lang="en-US" altLang="zh-TW" dirty="0"/>
              <a:t>cell</a:t>
            </a:r>
            <a:r>
              <a:rPr lang="zh-TW" altLang="en-US" dirty="0"/>
              <a:t>數量是固定</a:t>
            </a:r>
            <a:r>
              <a:rPr lang="en-US" altLang="zh-TW" dirty="0"/>
              <a:t>146688 </a:t>
            </a:r>
            <a:r>
              <a:rPr lang="zh-TW" altLang="en-US" dirty="0"/>
              <a:t>個</a:t>
            </a:r>
            <a:r>
              <a:rPr lang="en-US" altLang="zh-TW" dirty="0"/>
              <a:t>cell</a:t>
            </a:r>
            <a:r>
              <a:rPr lang="zh-TW" altLang="en-US" dirty="0"/>
              <a:t>，透過每個</a:t>
            </a:r>
            <a:r>
              <a:rPr lang="en-US" altLang="zh-TW" dirty="0"/>
              <a:t>cell</a:t>
            </a:r>
            <a:r>
              <a:rPr lang="zh-TW" altLang="en-US" dirty="0"/>
              <a:t>儲存不同數量的電子，表示不同的資料量，以</a:t>
            </a:r>
            <a:r>
              <a:rPr lang="en-US" altLang="zh-TW" dirty="0" err="1"/>
              <a:t>slc</a:t>
            </a:r>
            <a:r>
              <a:rPr lang="zh-TW" altLang="en-US" dirty="0"/>
              <a:t>為例右邊這張圖</a:t>
            </a:r>
            <a:r>
              <a:rPr lang="en-US" altLang="zh-TW" dirty="0"/>
              <a:t>x</a:t>
            </a:r>
            <a:r>
              <a:rPr lang="zh-TW" altLang="en-US" dirty="0"/>
              <a:t>軸是</a:t>
            </a:r>
            <a:r>
              <a:rPr lang="en-US" altLang="zh-TW" dirty="0"/>
              <a:t>Vt</a:t>
            </a:r>
            <a:r>
              <a:rPr lang="zh-TW" altLang="en-US" dirty="0"/>
              <a:t>值，</a:t>
            </a:r>
            <a:r>
              <a:rPr lang="en-US" altLang="zh-TW" dirty="0"/>
              <a:t>Y</a:t>
            </a:r>
            <a:r>
              <a:rPr lang="zh-TW" altLang="en-US" dirty="0"/>
              <a:t>軸</a:t>
            </a:r>
            <a:r>
              <a:rPr lang="en-US" altLang="zh-TW" dirty="0"/>
              <a:t>cell</a:t>
            </a:r>
            <a:r>
              <a:rPr lang="zh-TW" altLang="en-US" dirty="0"/>
              <a:t>的電子數量。</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SLC</a:t>
            </a:r>
            <a:r>
              <a:rPr lang="zh-TW" altLang="en-US" dirty="0"/>
              <a:t>一個 </a:t>
            </a:r>
            <a:r>
              <a:rPr lang="en-US" altLang="zh-TW" dirty="0"/>
              <a:t>cell </a:t>
            </a:r>
            <a:r>
              <a:rPr lang="zh-TW" altLang="en-US" dirty="0"/>
              <a:t>的電子數量分為兩種狀態分別代表 </a:t>
            </a:r>
            <a:r>
              <a:rPr lang="en-US" altLang="zh-TW" dirty="0"/>
              <a:t>0,1</a:t>
            </a:r>
            <a:br>
              <a:rPr lang="en-US" altLang="zh-TW" dirty="0"/>
            </a:br>
            <a:r>
              <a:rPr lang="en-US" altLang="zh-TW" dirty="0"/>
              <a:t>MLC</a:t>
            </a:r>
            <a:r>
              <a:rPr lang="zh-TW" altLang="en-US" dirty="0"/>
              <a:t>代表四種狀態</a:t>
            </a:r>
            <a:br>
              <a:rPr lang="en-US" altLang="zh-TW" dirty="0"/>
            </a:br>
            <a:r>
              <a:rPr lang="en-US" altLang="zh-TW" dirty="0"/>
              <a:t>TLC</a:t>
            </a:r>
            <a:r>
              <a:rPr lang="zh-TW" altLang="en-US" dirty="0"/>
              <a:t>分為</a:t>
            </a:r>
            <a:r>
              <a:rPr lang="en-US" altLang="zh-TW" dirty="0"/>
              <a:t>8</a:t>
            </a:r>
            <a:r>
              <a:rPr lang="zh-TW" altLang="en-US" dirty="0"/>
              <a:t>種</a:t>
            </a:r>
            <a:r>
              <a:rPr lang="en-US" altLang="zh-TW" dirty="0"/>
              <a:t>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13</a:t>
            </a:fld>
            <a:endParaRPr lang="zh-TW" altLang="en-US"/>
          </a:p>
        </p:txBody>
      </p:sp>
    </p:spTree>
    <p:extLst>
      <p:ext uri="{BB962C8B-B14F-4D97-AF65-F5344CB8AC3E}">
        <p14:creationId xmlns:p14="http://schemas.microsoft.com/office/powerpoint/2010/main" val="1887270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2D NAND </a:t>
            </a:r>
            <a:r>
              <a:rPr lang="zh-TW" altLang="en-US" dirty="0"/>
              <a:t>製成極限 </a:t>
            </a:r>
            <a:r>
              <a:rPr lang="en-US" altLang="zh-TW" dirty="0"/>
              <a:t>15 nm </a:t>
            </a:r>
            <a:r>
              <a:rPr lang="zh-TW" altLang="en-US" dirty="0"/>
              <a:t>，更小間隔時 </a:t>
            </a:r>
            <a:r>
              <a:rPr lang="en-US" altLang="zh-TW" dirty="0"/>
              <a:t>WL</a:t>
            </a:r>
            <a:r>
              <a:rPr lang="zh-TW" altLang="en-US" dirty="0"/>
              <a:t> 與 </a:t>
            </a:r>
            <a:r>
              <a:rPr lang="en-US" altLang="zh-TW" dirty="0"/>
              <a:t>WL </a:t>
            </a:r>
            <a:r>
              <a:rPr lang="zh-TW" altLang="en-US" dirty="0"/>
              <a:t>之間會有嚴重的耦合情況，導致 </a:t>
            </a:r>
            <a:r>
              <a:rPr lang="en-US" altLang="zh-TW" dirty="0"/>
              <a:t>Cell Coupling</a:t>
            </a:r>
            <a:r>
              <a:rPr lang="zh-TW" altLang="en-US" dirty="0"/>
              <a:t> 發生。</a:t>
            </a:r>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14</a:t>
            </a:fld>
            <a:endParaRPr lang="zh-TW" altLang="en-US"/>
          </a:p>
        </p:txBody>
      </p:sp>
    </p:spTree>
    <p:extLst>
      <p:ext uri="{BB962C8B-B14F-4D97-AF65-F5344CB8AC3E}">
        <p14:creationId xmlns:p14="http://schemas.microsoft.com/office/powerpoint/2010/main" val="18805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剛剛前面說的都是</a:t>
            </a:r>
            <a:r>
              <a:rPr lang="en-US" altLang="zh-TW" dirty="0"/>
              <a:t>2D</a:t>
            </a:r>
            <a:r>
              <a:rPr lang="zh-TW" altLang="en-US" dirty="0"/>
              <a:t>平面的</a:t>
            </a:r>
            <a:r>
              <a:rPr lang="en-US" altLang="zh-TW" dirty="0"/>
              <a:t>NAND</a:t>
            </a:r>
            <a:r>
              <a:rPr lang="zh-TW" altLang="en-US" dirty="0"/>
              <a:t>，但因為</a:t>
            </a:r>
            <a:r>
              <a:rPr lang="en-US" altLang="zh-TW" dirty="0"/>
              <a:t>2D</a:t>
            </a:r>
            <a:r>
              <a:rPr lang="zh-TW" altLang="en-US" dirty="0"/>
              <a:t>受限面積有限，如果一直往平面增加</a:t>
            </a:r>
            <a:r>
              <a:rPr lang="en-US" altLang="zh-TW" dirty="0"/>
              <a:t>cell</a:t>
            </a:r>
            <a:r>
              <a:rPr lang="zh-TW" altLang="en-US" dirty="0"/>
              <a:t>，</a:t>
            </a:r>
            <a:r>
              <a:rPr lang="en-US" altLang="zh-TW" dirty="0"/>
              <a:t>cell</a:t>
            </a:r>
            <a:r>
              <a:rPr lang="zh-TW" altLang="en-US" dirty="0"/>
              <a:t>之間的距離會過短，可能會有嚴重的</a:t>
            </a:r>
            <a:r>
              <a:rPr lang="en-US" altLang="zh-TW" dirty="0"/>
              <a:t>cell coupling</a:t>
            </a:r>
            <a:r>
              <a:rPr lang="zh-TW" altLang="en-US" dirty="0"/>
              <a:t>，但希望能增加記憶體的密度，所以多了</a:t>
            </a:r>
            <a:r>
              <a:rPr lang="en-US" altLang="zh-TW" dirty="0"/>
              <a:t>3D NAND</a:t>
            </a:r>
            <a:r>
              <a:rPr lang="zh-TW" altLang="en-US" dirty="0"/>
              <a:t>結構，為了在同一個平面下提升容量，藉由往上堆別。</a:t>
            </a:r>
            <a:endParaRPr lang="en-US" altLang="zh-TW" dirty="0"/>
          </a:p>
          <a:p>
            <a:r>
              <a:rPr lang="zh-TW" altLang="en-US" dirty="0"/>
              <a:t>從</a:t>
            </a:r>
            <a:r>
              <a:rPr lang="en-US" altLang="zh-TW" dirty="0"/>
              <a:t>2D NAND</a:t>
            </a:r>
            <a:r>
              <a:rPr lang="zh-TW" altLang="en-US" dirty="0"/>
              <a:t>轉向</a:t>
            </a:r>
            <a:r>
              <a:rPr lang="en-US" altLang="zh-TW" dirty="0"/>
              <a:t>3D</a:t>
            </a:r>
            <a:r>
              <a:rPr lang="zh-TW" altLang="en-US" dirty="0"/>
              <a:t> </a:t>
            </a:r>
            <a:r>
              <a:rPr lang="en-US" altLang="zh-TW" dirty="0"/>
              <a:t>NAND</a:t>
            </a:r>
            <a:r>
              <a:rPr lang="zh-TW" altLang="en-US" dirty="0"/>
              <a:t>有三種方向選擇，第一種是</a:t>
            </a:r>
            <a:r>
              <a:rPr lang="en-US" altLang="zh-TW" dirty="0"/>
              <a:t>BL</a:t>
            </a:r>
            <a:r>
              <a:rPr lang="zh-TW" altLang="en-US" dirty="0"/>
              <a:t>跟</a:t>
            </a:r>
            <a:r>
              <a:rPr lang="en-US" altLang="zh-TW" dirty="0"/>
              <a:t>WL</a:t>
            </a:r>
            <a:r>
              <a:rPr lang="zh-TW" altLang="en-US" dirty="0"/>
              <a:t>處在同一平面上，第二種</a:t>
            </a:r>
            <a:r>
              <a:rPr lang="en-US" altLang="zh-TW" dirty="0"/>
              <a:t>BL</a:t>
            </a:r>
            <a:r>
              <a:rPr lang="zh-TW" altLang="en-US" dirty="0"/>
              <a:t>跟</a:t>
            </a:r>
            <a:r>
              <a:rPr lang="en-US" altLang="zh-TW" dirty="0"/>
              <a:t>WL</a:t>
            </a:r>
            <a:r>
              <a:rPr lang="zh-TW" altLang="en-US" dirty="0"/>
              <a:t>互相垂直，往</a:t>
            </a:r>
            <a:r>
              <a:rPr lang="en-US" altLang="zh-TW" dirty="0"/>
              <a:t>BL</a:t>
            </a:r>
            <a:r>
              <a:rPr lang="zh-TW" altLang="en-US" dirty="0"/>
              <a:t>方向增加，第三種</a:t>
            </a:r>
            <a:r>
              <a:rPr lang="en-US" altLang="zh-TW" dirty="0"/>
              <a:t>BL</a:t>
            </a:r>
            <a:r>
              <a:rPr lang="zh-TW" altLang="en-US" dirty="0"/>
              <a:t>和</a:t>
            </a:r>
            <a:r>
              <a:rPr lang="en-US" altLang="zh-TW" dirty="0"/>
              <a:t>WL</a:t>
            </a:r>
            <a:r>
              <a:rPr lang="zh-TW" altLang="en-US" dirty="0"/>
              <a:t>互相垂直，只是堆疊往</a:t>
            </a:r>
            <a:r>
              <a:rPr lang="en-US" altLang="zh-TW" dirty="0"/>
              <a:t>WL</a:t>
            </a:r>
            <a:r>
              <a:rPr lang="zh-TW" altLang="en-US" dirty="0"/>
              <a:t>方向前進。在製程方面，</a:t>
            </a:r>
            <a:r>
              <a:rPr lang="en-US" altLang="zh-TW" dirty="0"/>
              <a:t>2007</a:t>
            </a:r>
            <a:r>
              <a:rPr lang="zh-TW" altLang="en-US" dirty="0"/>
              <a:t>東芝提出提出</a:t>
            </a:r>
            <a:r>
              <a:rPr lang="en-US" altLang="zh-TW" dirty="0" err="1"/>
              <a:t>BiCS</a:t>
            </a:r>
            <a:r>
              <a:rPr lang="zh-TW" altLang="en-US" dirty="0"/>
              <a:t>架構就是第二種類型，</a:t>
            </a:r>
            <a:r>
              <a:rPr lang="en-US" altLang="zh-TW" dirty="0" err="1"/>
              <a:t>bitline</a:t>
            </a:r>
            <a:r>
              <a:rPr lang="zh-TW" altLang="en-US" dirty="0"/>
              <a:t>是從底部往上通到上。</a:t>
            </a:r>
            <a:endParaRPr lang="en-US" altLang="zh-TW" dirty="0"/>
          </a:p>
          <a:p>
            <a:endParaRPr lang="en-US" altLang="zh-TW" dirty="0"/>
          </a:p>
          <a:p>
            <a:r>
              <a:rPr lang="en-US" altLang="zh-TW" dirty="0"/>
              <a:t>TLC </a:t>
            </a:r>
            <a:r>
              <a:rPr lang="zh-TW" altLang="en-US" dirty="0"/>
              <a:t>有 </a:t>
            </a:r>
            <a:r>
              <a:rPr lang="en-US" altLang="zh-TW" dirty="0"/>
              <a:t>18336 * 8 (</a:t>
            </a:r>
            <a:r>
              <a:rPr lang="zh-TW" altLang="en-US" dirty="0"/>
              <a:t>大約 </a:t>
            </a:r>
            <a:r>
              <a:rPr lang="en-US" altLang="zh-TW" dirty="0"/>
              <a:t>146688, 14</a:t>
            </a:r>
            <a:r>
              <a:rPr lang="zh-TW" altLang="en-US" dirty="0"/>
              <a:t> 萬多條的 </a:t>
            </a:r>
            <a:r>
              <a:rPr lang="en-US" altLang="zh-TW" dirty="0"/>
              <a:t>Bitline</a:t>
            </a:r>
            <a:r>
              <a:rPr lang="zh-TW" altLang="en-US" dirty="0"/>
              <a:t> 組成</a:t>
            </a:r>
            <a:r>
              <a:rPr lang="en-US" altLang="zh-TW" dirty="0"/>
              <a:t>)</a:t>
            </a:r>
          </a:p>
          <a:p>
            <a:endParaRPr lang="en-US" altLang="zh-TW" dirty="0"/>
          </a:p>
          <a:p>
            <a:r>
              <a:rPr lang="en-US" altLang="zh-TW" b="1" dirty="0"/>
              <a:t>3D NAND </a:t>
            </a:r>
            <a:r>
              <a:rPr lang="zh-TW" altLang="en-US" b="1" dirty="0"/>
              <a:t>結構</a:t>
            </a:r>
          </a:p>
          <a:p>
            <a:pPr>
              <a:buFont typeface="Arial" panose="020B0604020202020204" pitchFamily="34" charset="0"/>
              <a:buChar char="•"/>
            </a:pPr>
            <a:r>
              <a:rPr lang="en-US" altLang="zh-TW" dirty="0"/>
              <a:t>X</a:t>
            </a:r>
            <a:r>
              <a:rPr lang="zh-TW" altLang="en-US" dirty="0"/>
              <a:t>方向</a:t>
            </a:r>
            <a:r>
              <a:rPr lang="en-US" altLang="zh-TW" dirty="0"/>
              <a:t>:</a:t>
            </a:r>
            <a:r>
              <a:rPr lang="zh-TW" altLang="en-US" dirty="0"/>
              <a:t>看綠色部分跟座標軸</a:t>
            </a:r>
            <a:r>
              <a:rPr lang="en-US" altLang="zh-TW" dirty="0"/>
              <a:t>x</a:t>
            </a:r>
            <a:r>
              <a:rPr lang="zh-TW" altLang="en-US" dirty="0"/>
              <a:t>方向，這一條綠色的也就是</a:t>
            </a:r>
            <a:r>
              <a:rPr lang="en-US" altLang="zh-TW" dirty="0" err="1"/>
              <a:t>wordline</a:t>
            </a:r>
            <a:r>
              <a:rPr lang="zh-TW" altLang="en-US" dirty="0"/>
              <a:t>，</a:t>
            </a:r>
            <a:r>
              <a:rPr lang="en-US" altLang="zh-TW" dirty="0"/>
              <a:t>order</a:t>
            </a:r>
            <a:r>
              <a:rPr lang="zh-TW" altLang="en-US" dirty="0"/>
              <a:t>由左下到右上增加</a:t>
            </a:r>
          </a:p>
          <a:p>
            <a:pPr>
              <a:buFont typeface="Arial" panose="020B0604020202020204" pitchFamily="34" charset="0"/>
              <a:buChar char="•"/>
            </a:pPr>
            <a:r>
              <a:rPr lang="en-US" altLang="zh-TW" dirty="0"/>
              <a:t>Y</a:t>
            </a:r>
            <a:r>
              <a:rPr lang="zh-TW" altLang="en-US" dirty="0"/>
              <a:t>方向</a:t>
            </a:r>
            <a:r>
              <a:rPr lang="en-US" altLang="zh-TW" dirty="0"/>
              <a:t>:</a:t>
            </a:r>
            <a:r>
              <a:rPr lang="zh-TW" altLang="en-US" dirty="0"/>
              <a:t>看紅色部分跟座標軸</a:t>
            </a:r>
            <a:r>
              <a:rPr lang="en-US" altLang="zh-TW" dirty="0"/>
              <a:t>y</a:t>
            </a:r>
            <a:r>
              <a:rPr lang="zh-TW" altLang="en-US" dirty="0"/>
              <a:t>的方向，是</a:t>
            </a:r>
            <a:r>
              <a:rPr lang="en-US" altLang="zh-TW" dirty="0" err="1"/>
              <a:t>bitline</a:t>
            </a:r>
            <a:r>
              <a:rPr lang="zh-TW" altLang="en-US" dirty="0"/>
              <a:t>，有</a:t>
            </a:r>
            <a:r>
              <a:rPr lang="en-US" altLang="zh-TW" dirty="0"/>
              <a:t>146688</a:t>
            </a:r>
            <a:r>
              <a:rPr lang="zh-TW" altLang="en-US" dirty="0"/>
              <a:t>條</a:t>
            </a:r>
            <a:r>
              <a:rPr lang="en-US" altLang="zh-TW" dirty="0" err="1"/>
              <a:t>bitline</a:t>
            </a:r>
            <a:endParaRPr lang="en-US" altLang="zh-TW" dirty="0"/>
          </a:p>
          <a:p>
            <a:pPr>
              <a:buFont typeface="Arial" panose="020B0604020202020204" pitchFamily="34" charset="0"/>
              <a:buChar char="•"/>
            </a:pPr>
            <a:r>
              <a:rPr lang="en-US" altLang="zh-TW" dirty="0"/>
              <a:t>Z</a:t>
            </a:r>
            <a:r>
              <a:rPr lang="zh-TW" altLang="en-US" dirty="0"/>
              <a:t>方向</a:t>
            </a:r>
            <a:r>
              <a:rPr lang="en-US" altLang="zh-TW" dirty="0"/>
              <a:t>:</a:t>
            </a:r>
            <a:r>
              <a:rPr lang="zh-TW" altLang="en-US" dirty="0"/>
              <a:t>看黃色部分跟座標軸</a:t>
            </a:r>
            <a:r>
              <a:rPr lang="en-US" altLang="zh-TW" dirty="0"/>
              <a:t>z</a:t>
            </a:r>
            <a:r>
              <a:rPr lang="zh-TW" altLang="en-US" dirty="0"/>
              <a:t>的方向，</a:t>
            </a:r>
            <a:r>
              <a:rPr lang="en-US" altLang="zh-TW" dirty="0"/>
              <a:t>cell</a:t>
            </a:r>
            <a:r>
              <a:rPr lang="zh-TW" altLang="en-US" dirty="0"/>
              <a:t>組成叫做</a:t>
            </a:r>
            <a:r>
              <a:rPr lang="en-US" altLang="zh-TW" dirty="0"/>
              <a:t>channel</a:t>
            </a:r>
            <a:r>
              <a:rPr lang="zh-TW" altLang="en-US" dirty="0"/>
              <a:t>。</a:t>
            </a:r>
            <a:endParaRPr lang="en-US" altLang="zh-TW" dirty="0"/>
          </a:p>
          <a:p>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15</a:t>
            </a:fld>
            <a:endParaRPr lang="zh-TW" altLang="en-US"/>
          </a:p>
        </p:txBody>
      </p:sp>
    </p:spTree>
    <p:extLst>
      <p:ext uri="{BB962C8B-B14F-4D97-AF65-F5344CB8AC3E}">
        <p14:creationId xmlns:p14="http://schemas.microsoft.com/office/powerpoint/2010/main" val="188051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16</a:t>
            </a:fld>
            <a:endParaRPr lang="zh-TW" altLang="en-US"/>
          </a:p>
        </p:txBody>
      </p:sp>
    </p:spTree>
    <p:extLst>
      <p:ext uri="{BB962C8B-B14F-4D97-AF65-F5344CB8AC3E}">
        <p14:creationId xmlns:p14="http://schemas.microsoft.com/office/powerpoint/2010/main" val="789171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dirty="0"/>
                  <a:t>在 </a:t>
                </a:r>
                <a:r>
                  <a:rPr lang="en-US" altLang="zh-TW" dirty="0"/>
                  <a:t>3D NAND Flash Read </a:t>
                </a:r>
                <a:r>
                  <a:rPr lang="zh-TW" altLang="en-US" dirty="0"/>
                  <a:t>操作， </a:t>
                </a:r>
                <a:r>
                  <a:rPr lang="en-US" altLang="zh-TW" dirty="0" err="1"/>
                  <a:t>Isensing</a:t>
                </a:r>
                <a:r>
                  <a:rPr lang="en-US" altLang="zh-TW" dirty="0"/>
                  <a:t> </a:t>
                </a:r>
                <a:r>
                  <a:rPr lang="zh-TW" altLang="en-US" dirty="0"/>
                  <a:t>電流來判斷儲存單元 </a:t>
                </a:r>
                <a:r>
                  <a:rPr lang="en-US" altLang="zh-TW" dirty="0"/>
                  <a:t>(Cell)</a:t>
                </a:r>
                <a:r>
                  <a:rPr lang="zh-TW" altLang="en-US" dirty="0"/>
                  <a:t> 閥值電壓 </a:t>
                </a:r>
                <a:r>
                  <a:rPr lang="en-US" altLang="zh-TW" dirty="0"/>
                  <a:t>Vt </a:t>
                </a:r>
                <a:r>
                  <a:rPr lang="zh-TW" altLang="en-US" dirty="0"/>
                  <a:t>。讀取時 </a:t>
                </a:r>
                <a:r>
                  <a:rPr lang="en-US" altLang="zh-TW" dirty="0"/>
                  <a:t>Control Gate </a:t>
                </a:r>
                <a:r>
                  <a:rPr lang="zh-TW" altLang="en-US" dirty="0"/>
                  <a:t>施加 </a:t>
                </a:r>
                <a:r>
                  <a:rPr lang="en-US" altLang="zh-TW" dirty="0"/>
                  <a:t>Vread </a:t>
                </a:r>
                <a:r>
                  <a:rPr lang="zh-TW" altLang="en-US" dirty="0"/>
                  <a:t>電壓，同時先對未選擇 </a:t>
                </a:r>
                <a:r>
                  <a:rPr lang="en-US" altLang="zh-TW" dirty="0"/>
                  <a:t>Wordline </a:t>
                </a:r>
                <a:r>
                  <a:rPr lang="zh-TW" altLang="en-US" dirty="0"/>
                  <a:t>施加高電壓導通，對目標要 </a:t>
                </a:r>
                <a:r>
                  <a:rPr lang="en-US" altLang="zh-TW" dirty="0"/>
                  <a:t>read </a:t>
                </a:r>
                <a:r>
                  <a:rPr lang="zh-TW" altLang="en-US" dirty="0"/>
                  <a:t>的 </a:t>
                </a:r>
                <a:r>
                  <a:rPr lang="en-US" altLang="zh-TW" dirty="0"/>
                  <a:t>cell</a:t>
                </a:r>
                <a:r>
                  <a:rPr lang="zh-TW" altLang="en-US" dirty="0"/>
                  <a:t> 施加一個接近或介於 </a:t>
                </a:r>
                <a:r>
                  <a:rPr lang="en-US" altLang="zh-TW" dirty="0"/>
                  <a:t>low Vt </a:t>
                </a:r>
                <a:r>
                  <a:rPr lang="zh-TW" altLang="en-US" dirty="0"/>
                  <a:t>與 </a:t>
                </a:r>
                <a:r>
                  <a:rPr lang="en-US" altLang="zh-TW" dirty="0"/>
                  <a:t>Hight Vt </a:t>
                </a:r>
                <a:r>
                  <a:rPr lang="zh-TW" altLang="en-US" dirty="0"/>
                  <a:t>之間的</a:t>
                </a:r>
                <a:r>
                  <a:rPr lang="en-US" altLang="zh-TW" dirty="0" err="1"/>
                  <a:t>Vref</a:t>
                </a:r>
                <a:r>
                  <a:rPr lang="zh-TW" altLang="en-US" dirty="0"/>
                  <a:t>參考電壓。</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若 </a:t>
                </a:r>
                <a:r>
                  <a:rPr lang="en-US" altLang="zh-TW" dirty="0"/>
                  <a:t>cell</a:t>
                </a:r>
                <a:r>
                  <a:rPr lang="zh-TW" altLang="en-US" dirty="0"/>
                  <a:t> 的實際閥值電壓 </a:t>
                </a:r>
                <a:r>
                  <a:rPr lang="en-US" altLang="zh-TW" dirty="0"/>
                  <a:t>Vt</a:t>
                </a:r>
                <a:r>
                  <a:rPr lang="zh-TW" altLang="en-US" dirty="0"/>
                  <a:t> 低於讀取參考電壓 </a:t>
                </a:r>
                <a:r>
                  <a:rPr lang="en-US" altLang="zh-TW" dirty="0" err="1"/>
                  <a:t>Vref</a:t>
                </a:r>
                <a:r>
                  <a:rPr lang="en-US" altLang="zh-TW" dirty="0"/>
                  <a:t>(low Vt)</a:t>
                </a:r>
                <a:r>
                  <a:rPr lang="zh-TW" altLang="en-US" dirty="0"/>
                  <a:t>，則該 </a:t>
                </a:r>
                <a:r>
                  <a:rPr lang="en-US" altLang="zh-TW" dirty="0"/>
                  <a:t>cell </a:t>
                </a:r>
                <a:r>
                  <a:rPr lang="zh-TW" altLang="en-US" dirty="0"/>
                  <a:t>會導通，</a:t>
                </a:r>
                <a:r>
                  <a:rPr lang="en-US" altLang="zh-TW" dirty="0" err="1"/>
                  <a:t>bitline</a:t>
                </a:r>
                <a:r>
                  <a:rPr lang="en-US" altLang="zh-TW" dirty="0"/>
                  <a:t> </a:t>
                </a:r>
                <a:r>
                  <a:rPr lang="zh-TW" altLang="en-US" dirty="0"/>
                  <a:t>會有電流流過， </a:t>
                </a:r>
                <a:r>
                  <a:rPr lang="en-US" altLang="zh-TW" dirty="0" err="1"/>
                  <a:t>Isensing</a:t>
                </a:r>
                <a:r>
                  <a:rPr lang="en-US" altLang="zh-TW" dirty="0"/>
                  <a:t> </a:t>
                </a:r>
                <a:r>
                  <a:rPr lang="zh-TW" altLang="en-US" dirty="0"/>
                  <a:t>電流較大。反之若 </a:t>
                </a:r>
                <a:r>
                  <a:rPr lang="en-US" altLang="zh-TW" dirty="0"/>
                  <a:t>cell</a:t>
                </a:r>
                <a:r>
                  <a:rPr lang="zh-TW" altLang="en-US" dirty="0"/>
                  <a:t> 閥值電壓 </a:t>
                </a:r>
                <a:r>
                  <a:rPr lang="en-US" altLang="zh-TW" dirty="0"/>
                  <a:t>Vt </a:t>
                </a:r>
                <a:r>
                  <a:rPr lang="zh-TW" altLang="en-US" dirty="0"/>
                  <a:t>高於參考電壓</a:t>
                </a:r>
                <a:r>
                  <a:rPr lang="en-US" altLang="zh-TW" dirty="0"/>
                  <a:t>(High Vt)</a:t>
                </a:r>
                <a:r>
                  <a:rPr lang="zh-TW" altLang="en-US" dirty="0"/>
                  <a:t>會使 </a:t>
                </a:r>
                <a:r>
                  <a:rPr lang="en-US" altLang="zh-TW" dirty="0"/>
                  <a:t>cell</a:t>
                </a:r>
                <a:r>
                  <a:rPr lang="zh-TW" altLang="en-US" dirty="0"/>
                  <a:t> 導通受阻，</a:t>
                </a:r>
                <a:r>
                  <a:rPr lang="en-US" altLang="zh-TW" dirty="0" err="1"/>
                  <a:t>bitline</a:t>
                </a:r>
                <a:r>
                  <a:rPr lang="en-US" altLang="zh-TW" dirty="0"/>
                  <a:t> </a:t>
                </a:r>
                <a:r>
                  <a:rPr lang="zh-TW" altLang="en-US" dirty="0"/>
                  <a:t>無電流流經，則 </a:t>
                </a:r>
                <a:r>
                  <a:rPr lang="en-US" altLang="zh-TW" dirty="0" err="1"/>
                  <a:t>Isensing</a:t>
                </a:r>
                <a:r>
                  <a:rPr lang="en-US" altLang="zh-TW" dirty="0"/>
                  <a:t> </a:t>
                </a:r>
                <a:r>
                  <a:rPr lang="zh-TW" altLang="en-US" dirty="0"/>
                  <a:t>電流偏低。</a:t>
                </a:r>
                <a:endParaRPr lang="en-US" altLang="zh-TW" dirty="0"/>
              </a:p>
              <a:p>
                <a:pPr>
                  <a:buFont typeface="Arial" panose="020B0604020202020204" pitchFamily="34" charset="0"/>
                  <a:buChar char="•"/>
                </a:pPr>
                <a:endParaRPr lang="en-US" altLang="zh-TW" dirty="0"/>
              </a:p>
              <a:p>
                <a:pPr>
                  <a:buFont typeface="Arial" panose="020B0604020202020204" pitchFamily="34" charset="0"/>
                  <a:buNone/>
                </a:pPr>
                <a:r>
                  <a:rPr lang="zh-TW" altLang="en-US" dirty="0"/>
                  <a:t>狀況</a:t>
                </a:r>
                <a:endParaRPr lang="en-US" altLang="zh-TW" dirty="0"/>
              </a:p>
              <a:p>
                <a:pPr>
                  <a:buFont typeface="Arial" panose="020B0604020202020204" pitchFamily="34" charset="0"/>
                  <a:buNone/>
                </a:pPr>
                <a:r>
                  <a:rPr lang="en-US" altLang="zh-TW" dirty="0"/>
                  <a:t>Vt &lt; </a:t>
                </a:r>
                <a:r>
                  <a:rPr lang="en-US" altLang="zh-TW" dirty="0" err="1"/>
                  <a:t>Vref</a:t>
                </a:r>
                <a:r>
                  <a:rPr lang="zh-TW" altLang="en-US" dirty="0"/>
                  <a:t>（</a:t>
                </a:r>
                <a:r>
                  <a:rPr lang="en-US" altLang="zh-TW" dirty="0"/>
                  <a:t>Low Vt</a:t>
                </a:r>
                <a:r>
                  <a:rPr lang="zh-TW" altLang="en-US" dirty="0"/>
                  <a:t>）</a:t>
                </a:r>
                <a:r>
                  <a:rPr lang="en-US" altLang="zh-TW" dirty="0"/>
                  <a:t>Vt &gt; </a:t>
                </a:r>
                <a:r>
                  <a:rPr lang="en-US" altLang="zh-TW" dirty="0" err="1"/>
                  <a:t>Vref</a:t>
                </a:r>
                <a:r>
                  <a:rPr lang="zh-TW" altLang="en-US" dirty="0"/>
                  <a:t>（</a:t>
                </a:r>
                <a:r>
                  <a:rPr lang="en-US" altLang="zh-TW" dirty="0"/>
                  <a:t>High Vt</a:t>
                </a:r>
                <a:r>
                  <a:rPr lang="zh-TW" altLang="en-US" dirty="0"/>
                  <a:t>）</a:t>
                </a:r>
                <a:endParaRPr lang="en-US" altLang="zh-TW" dirty="0"/>
              </a:p>
              <a:p>
                <a:pPr>
                  <a:buFont typeface="Arial" panose="020B0604020202020204" pitchFamily="34" charset="0"/>
                  <a:buNone/>
                </a:pPr>
                <a:r>
                  <a:rPr lang="en-US" altLang="zh-TW" b="1" dirty="0"/>
                  <a:t>Cell </a:t>
                </a:r>
                <a:r>
                  <a:rPr lang="zh-TW" altLang="en-US" b="1" dirty="0"/>
                  <a:t>狀態</a:t>
                </a:r>
                <a:r>
                  <a:rPr lang="en-US" altLang="zh-TW" dirty="0"/>
                  <a:t>Cell </a:t>
                </a:r>
                <a:r>
                  <a:rPr lang="zh-TW" altLang="en-US" dirty="0"/>
                  <a:t>導通（</a:t>
                </a:r>
                <a:r>
                  <a:rPr lang="en-US" altLang="zh-TW" dirty="0"/>
                  <a:t>Turn ON</a:t>
                </a:r>
                <a:r>
                  <a:rPr lang="zh-TW" altLang="en-US" dirty="0"/>
                  <a:t>）</a:t>
                </a:r>
                <a:r>
                  <a:rPr lang="en-US" altLang="zh-TW" dirty="0"/>
                  <a:t>Cell </a:t>
                </a:r>
                <a:r>
                  <a:rPr lang="zh-TW" altLang="en-US" dirty="0"/>
                  <a:t>不導通（</a:t>
                </a:r>
                <a:r>
                  <a:rPr lang="en-US" altLang="zh-TW" dirty="0"/>
                  <a:t>Turn OFF</a:t>
                </a:r>
                <a:r>
                  <a:rPr lang="zh-TW" altLang="en-US" dirty="0"/>
                  <a:t>）</a:t>
                </a:r>
                <a:endParaRPr lang="en-US" altLang="zh-TW" dirty="0"/>
              </a:p>
              <a:p>
                <a:pPr>
                  <a:buFont typeface="Arial" panose="020B0604020202020204" pitchFamily="34" charset="0"/>
                  <a:buNone/>
                </a:pPr>
                <a:r>
                  <a:rPr lang="en-US" altLang="zh-TW" b="1" dirty="0"/>
                  <a:t>Bitline </a:t>
                </a:r>
                <a:r>
                  <a:rPr lang="zh-TW" altLang="en-US" b="1" dirty="0"/>
                  <a:t>電流</a:t>
                </a:r>
                <a:r>
                  <a:rPr lang="zh-TW" altLang="en-US" dirty="0"/>
                  <a:t>有電流流過（</a:t>
                </a:r>
                <a:r>
                  <a:rPr lang="en-US" altLang="zh-TW" dirty="0" err="1"/>
                  <a:t>Isensing</a:t>
                </a:r>
                <a:r>
                  <a:rPr lang="en-US" altLang="zh-TW" dirty="0"/>
                  <a:t> ↑</a:t>
                </a:r>
                <a:r>
                  <a:rPr lang="zh-TW" altLang="en-US" dirty="0"/>
                  <a:t>）幾乎沒電流（</a:t>
                </a:r>
                <a:r>
                  <a:rPr lang="en-US" altLang="zh-TW" dirty="0" err="1"/>
                  <a:t>Isensing</a:t>
                </a:r>
                <a:r>
                  <a:rPr lang="en-US" altLang="zh-TW" dirty="0"/>
                  <a:t> ↓</a:t>
                </a:r>
                <a:r>
                  <a:rPr lang="zh-TW" altLang="en-US" dirty="0"/>
                  <a:t>）</a:t>
                </a:r>
                <a:endParaRPr lang="en-US" altLang="zh-TW"/>
              </a:p>
              <a:p>
                <a:pPr>
                  <a:buFont typeface="Arial" panose="020B0604020202020204" pitchFamily="34" charset="0"/>
                  <a:buNone/>
                </a:pPr>
                <a:r>
                  <a:rPr lang="zh-TW" altLang="en-US" b="1"/>
                  <a:t>判斷</a:t>
                </a:r>
                <a:r>
                  <a:rPr lang="zh-TW" altLang="en-US" b="1" dirty="0"/>
                  <a:t>結果</a:t>
                </a:r>
                <a:r>
                  <a:rPr lang="zh-TW" altLang="en-US" dirty="0"/>
                  <a:t>通常判為 </a:t>
                </a:r>
                <a:r>
                  <a:rPr lang="en-US" altLang="zh-TW" dirty="0"/>
                  <a:t>1</a:t>
                </a:r>
                <a:r>
                  <a:rPr lang="zh-TW" altLang="en-US" dirty="0"/>
                  <a:t>（無資料 </a:t>
                </a:r>
                <a:r>
                  <a:rPr lang="en-US" altLang="zh-TW" dirty="0"/>
                  <a:t>= </a:t>
                </a:r>
                <a:r>
                  <a:rPr lang="zh-TW" altLang="en-US" dirty="0"/>
                  <a:t>擾動小）通常判為 </a:t>
                </a:r>
                <a:r>
                  <a:rPr lang="en-US" altLang="zh-TW" dirty="0"/>
                  <a:t>0</a:t>
                </a:r>
                <a:r>
                  <a:rPr lang="zh-TW" altLang="en-US" dirty="0"/>
                  <a:t>（有寫入電子）</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en-US" altLang="zh-TW" dirty="0"/>
                  <a:t>Step1: </a:t>
                </a:r>
                <a:r>
                  <a:rPr lang="zh-TW" altLang="en-US" dirty="0"/>
                  <a:t>將</a:t>
                </a:r>
                <a:r>
                  <a:rPr lang="en-US" altLang="zh-TW" dirty="0"/>
                  <a:t>DSL/SSL</a:t>
                </a:r>
                <a:r>
                  <a:rPr lang="zh-TW" altLang="en-US" dirty="0"/>
                  <a:t>的</a:t>
                </a:r>
                <a:r>
                  <a:rPr lang="en-US" altLang="zh-TW" dirty="0"/>
                  <a:t>MOSFET</a:t>
                </a:r>
                <a:r>
                  <a:rPr lang="zh-TW" altLang="en-US" dirty="0"/>
                  <a:t>開關打開</a:t>
                </a:r>
                <a:r>
                  <a:rPr lang="en-US" altLang="zh-TW" dirty="0"/>
                  <a:t>(DSL</a:t>
                </a:r>
                <a:r>
                  <a:rPr lang="zh-TW" altLang="en-US" dirty="0"/>
                  <a:t>施加</a:t>
                </a:r>
                <a:r>
                  <a:rPr lang="en-US" altLang="zh-TW" dirty="0" err="1"/>
                  <a:t>Vcc</a:t>
                </a:r>
                <a:r>
                  <a:rPr lang="en-US" altLang="zh-TW" dirty="0"/>
                  <a:t> SSL</a:t>
                </a:r>
                <a:r>
                  <a:rPr lang="zh-TW" altLang="en-US" dirty="0"/>
                  <a:t>施加</a:t>
                </a:r>
                <a:r>
                  <a:rPr lang="en-US" altLang="zh-TW" dirty="0" err="1"/>
                  <a:t>Vcc</a:t>
                </a:r>
                <a:r>
                  <a:rPr lang="en-US" altLang="zh-TW" dirty="0"/>
                  <a:t>)</a:t>
                </a:r>
                <a:r>
                  <a:rPr lang="zh-TW" altLang="en-US" dirty="0"/>
                  <a:t>，讓通道打開</a:t>
                </a:r>
              </a:p>
              <a:p>
                <a:pPr>
                  <a:buFont typeface="Arial" panose="020B0604020202020204" pitchFamily="34" charset="0"/>
                  <a:buChar char="•"/>
                </a:pPr>
                <a:r>
                  <a:rPr lang="en-US" altLang="zh-TW" dirty="0"/>
                  <a:t>Step2: </a:t>
                </a:r>
                <a:r>
                  <a:rPr lang="zh-TW" altLang="en-US" dirty="0"/>
                  <a:t>對於沒有要讀的</a:t>
                </a:r>
                <a:r>
                  <a:rPr lang="en-US" altLang="zh-TW" dirty="0"/>
                  <a:t>WL</a:t>
                </a:r>
                <a:r>
                  <a:rPr lang="zh-TW" altLang="en-US" dirty="0"/>
                  <a:t>，施加</a:t>
                </a:r>
                <a:r>
                  <a:rPr lang="en-US" altLang="zh-TW" dirty="0"/>
                  <a:t>Vpass(</a:t>
                </a:r>
                <a:r>
                  <a:rPr lang="zh-TW" altLang="en-US" dirty="0"/>
                  <a:t>無論他是</a:t>
                </a:r>
                <a:r>
                  <a:rPr lang="en-US" altLang="zh-TW" dirty="0"/>
                  <a:t>0</a:t>
                </a:r>
                <a:r>
                  <a:rPr lang="zh-TW" altLang="en-US" dirty="0"/>
                  <a:t>還是</a:t>
                </a:r>
                <a:r>
                  <a:rPr lang="en-US" altLang="zh-TW" dirty="0"/>
                  <a:t>1</a:t>
                </a:r>
                <a:r>
                  <a:rPr lang="zh-TW" altLang="en-US" dirty="0"/>
                  <a:t>通道都會形成</a:t>
                </a:r>
                <a:r>
                  <a:rPr lang="en-US" altLang="zh-TW" dirty="0"/>
                  <a:t>)</a:t>
                </a:r>
                <a:r>
                  <a:rPr lang="zh-TW" altLang="en-US" dirty="0"/>
                  <a:t>以確保</a:t>
                </a:r>
                <a:r>
                  <a:rPr lang="en-US" altLang="zh-TW" b="1" dirty="0"/>
                  <a:t>Bitline</a:t>
                </a:r>
                <a:r>
                  <a:rPr lang="zh-TW" altLang="en-US" b="1" dirty="0"/>
                  <a:t>線路是導通的</a:t>
                </a:r>
                <a:endParaRPr lang="zh-TW" altLang="en-US" dirty="0"/>
              </a:p>
              <a:p>
                <a:pPr>
                  <a:buFont typeface="Arial" panose="020B0604020202020204" pitchFamily="34" charset="0"/>
                  <a:buChar char="•"/>
                </a:pPr>
                <a:r>
                  <a:rPr lang="en-US" altLang="zh-TW" dirty="0"/>
                  <a:t>Step3: Bitline</a:t>
                </a:r>
                <a:r>
                  <a:rPr lang="zh-TW" altLang="en-US" dirty="0"/>
                  <a:t>施加</a:t>
                </a:r>
                <a:r>
                  <a:rPr lang="en-US" altLang="zh-TW" dirty="0" err="1"/>
                  <a:t>Vcc</a:t>
                </a:r>
                <a:r>
                  <a:rPr lang="zh-TW" altLang="en-US" dirty="0"/>
                  <a:t>，</a:t>
                </a:r>
                <a:r>
                  <a:rPr lang="en-US" altLang="zh-TW" dirty="0"/>
                  <a:t>Control gate</a:t>
                </a:r>
                <a:r>
                  <a:rPr lang="zh-TW" altLang="en-US" dirty="0"/>
                  <a:t>施加</a:t>
                </a:r>
                <a:r>
                  <a:rPr lang="en-US" altLang="zh-TW" dirty="0"/>
                  <a:t>0V</a:t>
                </a:r>
                <a:r>
                  <a:rPr lang="zh-TW" altLang="en-US" dirty="0"/>
                  <a:t>會有一個電場下到上，電子會往下移動，看使否</a:t>
                </a:r>
                <a:r>
                  <a:rPr lang="en-US" altLang="zh-TW" dirty="0"/>
                  <a:t>floating gate</a:t>
                </a:r>
                <a:r>
                  <a:rPr lang="zh-TW" altLang="en-US" dirty="0"/>
                  <a:t>內有存電子，對於要讀的</a:t>
                </a:r>
                <a:r>
                  <a:rPr lang="en-US" altLang="zh-TW" dirty="0"/>
                  <a:t>cell</a:t>
                </a:r>
                <a:r>
                  <a:rPr lang="zh-TW" altLang="en-US" dirty="0"/>
                  <a:t>施加</a:t>
                </a:r>
                <a:r>
                  <a:rPr lang="en-US" altLang="zh-TW" dirty="0"/>
                  <a:t>Vread</a:t>
                </a:r>
                <a:r>
                  <a:rPr lang="zh-TW" altLang="en-US" dirty="0"/>
                  <a:t>看通道是否導通</a:t>
                </a:r>
                <a:r>
                  <a:rPr lang="en-US" altLang="zh-TW" dirty="0"/>
                  <a:t>——&gt;</a:t>
                </a:r>
                <a:r>
                  <a:rPr lang="zh-TW" altLang="en-US" dirty="0"/>
                  <a:t>右邊這張圖表示</a:t>
                </a:r>
                <a:r>
                  <a:rPr lang="en-US" altLang="zh-TW" dirty="0"/>
                  <a:t>X</a:t>
                </a:r>
                <a:r>
                  <a:rPr lang="zh-TW" altLang="en-US" dirty="0"/>
                  <a:t>軸是</a:t>
                </a:r>
                <a:r>
                  <a:rPr lang="en-US" altLang="zh-TW" dirty="0"/>
                  <a:t>Gate</a:t>
                </a:r>
                <a:r>
                  <a:rPr lang="zh-TW" altLang="en-US" dirty="0"/>
                  <a:t>到</a:t>
                </a:r>
                <a:r>
                  <a:rPr lang="en-US" altLang="zh-TW" dirty="0"/>
                  <a:t>source</a:t>
                </a:r>
                <a:r>
                  <a:rPr lang="zh-TW" altLang="en-US" dirty="0"/>
                  <a:t>的電壓 </a:t>
                </a:r>
                <a:r>
                  <a:rPr lang="en-US" altLang="zh-TW" dirty="0"/>
                  <a:t>Y</a:t>
                </a:r>
                <a:r>
                  <a:rPr lang="zh-TW" altLang="en-US" dirty="0"/>
                  <a:t>軸是</a:t>
                </a:r>
                <a:r>
                  <a:rPr lang="en-US" altLang="zh-TW" dirty="0"/>
                  <a:t>drain</a:t>
                </a:r>
                <a:r>
                  <a:rPr lang="zh-TW" altLang="en-US" dirty="0"/>
                  <a:t>到</a:t>
                </a:r>
                <a:r>
                  <a:rPr lang="en-US" altLang="zh-TW" dirty="0"/>
                  <a:t>source</a:t>
                </a:r>
                <a:r>
                  <a:rPr lang="zh-TW" altLang="en-US" dirty="0"/>
                  <a:t>的電流，這張圖表示</a:t>
                </a:r>
                <a:r>
                  <a:rPr lang="en-US" altLang="zh-TW" dirty="0"/>
                  <a:t>Vpass</a:t>
                </a:r>
                <a:r>
                  <a:rPr lang="zh-TW" altLang="en-US" dirty="0"/>
                  <a:t>比</a:t>
                </a:r>
                <a:r>
                  <a:rPr lang="en-US" altLang="zh-TW" dirty="0"/>
                  <a:t>Vread</a:t>
                </a:r>
                <a:r>
                  <a:rPr lang="zh-TW" altLang="en-US" dirty="0"/>
                  <a:t>高</a:t>
                </a:r>
                <a:r>
                  <a:rPr lang="en-US" altLang="zh-TW" dirty="0"/>
                  <a:t>——&gt;Vpass(</a:t>
                </a:r>
                <a:r>
                  <a:rPr lang="zh-TW" altLang="en-US" dirty="0"/>
                  <a:t>無論是</a:t>
                </a:r>
                <a:r>
                  <a:rPr lang="en-US" altLang="zh-TW" dirty="0"/>
                  <a:t>0</a:t>
                </a:r>
                <a:r>
                  <a:rPr lang="zh-TW" altLang="en-US" dirty="0"/>
                  <a:t>還是</a:t>
                </a:r>
                <a:r>
                  <a:rPr lang="en-US" altLang="zh-TW" dirty="0"/>
                  <a:t>1</a:t>
                </a:r>
                <a:r>
                  <a:rPr lang="zh-TW" altLang="en-US" dirty="0"/>
                  <a:t>都會導通</a:t>
                </a:r>
                <a:r>
                  <a:rPr lang="en-US" altLang="zh-TW" dirty="0"/>
                  <a:t>), Vread </a:t>
                </a:r>
                <a:r>
                  <a:rPr lang="zh-TW" altLang="en-US" dirty="0"/>
                  <a:t>如果通道形成代表</a:t>
                </a:r>
                <a:r>
                  <a:rPr lang="en-US" altLang="zh-TW" dirty="0"/>
                  <a:t>1, erase </a:t>
                </a:r>
                <a:r>
                  <a:rPr lang="zh-TW" altLang="en-US" dirty="0"/>
                  <a:t>如果通道沒有形成代表 </a:t>
                </a:r>
                <a:r>
                  <a:rPr lang="en-US" altLang="zh-TW" dirty="0"/>
                  <a:t>0 (programmed)</a:t>
                </a:r>
              </a:p>
              <a:p>
                <a:pPr>
                  <a:buFont typeface="Arial" panose="020B0604020202020204" pitchFamily="34" charset="0"/>
                  <a:buChar char="•"/>
                </a:pP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先補充為什麼在要讀的 </a:t>
                </a:r>
                <a:r>
                  <a:rPr lang="en-US" altLang="zh-TW" dirty="0"/>
                  <a:t>Vread </a:t>
                </a:r>
                <a:r>
                  <a:rPr lang="zh-TW" altLang="en-US" dirty="0"/>
                  <a:t>上下兩層的 </a:t>
                </a:r>
                <a:r>
                  <a:rPr lang="en-US" altLang="zh-TW" dirty="0"/>
                  <a:t>Vpass </a:t>
                </a:r>
                <a:r>
                  <a:rPr lang="zh-TW" altLang="en-US" dirty="0"/>
                  <a:t>會給得比較大，因為在 </a:t>
                </a:r>
                <a:r>
                  <a:rPr lang="en-US" altLang="zh-TW" dirty="0"/>
                  <a:t>3D</a:t>
                </a:r>
                <a:r>
                  <a:rPr lang="zh-TW" altLang="en-US" dirty="0"/>
                  <a:t>結構是利用電容耦合出</a:t>
                </a:r>
                <a:r>
                  <a:rPr lang="en-US" altLang="zh-TW" dirty="0"/>
                  <a:t>source</a:t>
                </a:r>
                <a:r>
                  <a:rPr lang="zh-TW" altLang="en-US" dirty="0"/>
                  <a:t>跟</a:t>
                </a:r>
                <a:r>
                  <a:rPr lang="en-US" altLang="zh-TW" dirty="0"/>
                  <a:t>drain</a:t>
                </a:r>
                <a:r>
                  <a:rPr lang="zh-TW" altLang="en-US" dirty="0"/>
                  <a:t>端，對於 </a:t>
                </a:r>
                <a:r>
                  <a:rPr lang="en-US" altLang="zh-TW" dirty="0"/>
                  <a:t>Vpass </a:t>
                </a:r>
                <a:r>
                  <a:rPr lang="en-US" altLang="zh-TW" dirty="0" err="1"/>
                  <a:t>Vpass</a:t>
                </a:r>
                <a:r>
                  <a:rPr lang="zh-TW" altLang="en-US" dirty="0"/>
                  <a:t> 之間耦合出的 </a:t>
                </a:r>
                <a:r>
                  <a:rPr lang="en-US" altLang="zh-TW" dirty="0"/>
                  <a:t>source </a:t>
                </a:r>
                <a:r>
                  <a:rPr lang="zh-TW" altLang="en-US" dirty="0"/>
                  <a:t>與 </a:t>
                </a:r>
                <a:r>
                  <a:rPr lang="en-US" altLang="zh-TW" dirty="0"/>
                  <a:t>drain</a:t>
                </a:r>
                <a:r>
                  <a:rPr lang="zh-TW" altLang="en-US" dirty="0"/>
                  <a:t>端夠強使得電子流入，但是對於要讀的 </a:t>
                </a:r>
                <a:r>
                  <a:rPr lang="en-US" altLang="zh-TW" dirty="0"/>
                  <a:t>Vread </a:t>
                </a:r>
                <a:r>
                  <a:rPr lang="zh-TW" altLang="en-US" dirty="0"/>
                  <a:t>施加的電壓較小，所以產電容耦合較小，上下兩層需要加在上一個 </a:t>
                </a:r>
                <a14:m>
                  <m:oMath xmlns:m="http://schemas.openxmlformats.org/officeDocument/2006/math">
                    <m:r>
                      <a:rPr lang="zh-TW" altLang="en-US" i="1" smtClean="0">
                        <a:latin typeface="Cambria Math" panose="02040503050406030204" pitchFamily="18" charset="0"/>
                      </a:rPr>
                      <m:t>∆</m:t>
                    </m:r>
                    <m:r>
                      <a:rPr lang="en-US" altLang="zh-TW" b="0" i="1" smtClean="0">
                        <a:latin typeface="Cambria Math" panose="02040503050406030204" pitchFamily="18" charset="0"/>
                      </a:rPr>
                      <m:t>𝑉</m:t>
                    </m:r>
                  </m:oMath>
                </a14:m>
                <a:r>
                  <a:rPr lang="zh-TW" altLang="en-US" dirty="0"/>
                  <a:t> 使得兩端電容耦合加強才使電流流入做判讀。</a:t>
                </a:r>
                <a:endParaRPr lang="en-US" altLang="zh-TW" dirty="0"/>
              </a:p>
              <a:p>
                <a:endParaRPr lang="en-US" altLang="zh-TW" dirty="0"/>
              </a:p>
              <a:p>
                <a:endParaRPr lang="en-US" altLang="zh-TW" dirty="0"/>
              </a:p>
            </p:txBody>
          </p:sp>
        </mc:Choice>
        <mc:Fallback xmlns="">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dirty="0"/>
                  <a:t>在 </a:t>
                </a:r>
                <a:r>
                  <a:rPr lang="en-US" altLang="zh-TW" dirty="0"/>
                  <a:t>3D NAND Flash Read </a:t>
                </a:r>
                <a:r>
                  <a:rPr lang="zh-TW" altLang="en-US" dirty="0"/>
                  <a:t>操作， </a:t>
                </a:r>
                <a:r>
                  <a:rPr lang="en-US" altLang="zh-TW" dirty="0" err="1"/>
                  <a:t>Isensing</a:t>
                </a:r>
                <a:r>
                  <a:rPr lang="en-US" altLang="zh-TW" dirty="0"/>
                  <a:t> </a:t>
                </a:r>
                <a:r>
                  <a:rPr lang="zh-TW" altLang="en-US" dirty="0"/>
                  <a:t>電流來判斷儲存單元 </a:t>
                </a:r>
                <a:r>
                  <a:rPr lang="en-US" altLang="zh-TW" dirty="0"/>
                  <a:t>(Cell)</a:t>
                </a:r>
                <a:r>
                  <a:rPr lang="zh-TW" altLang="en-US" dirty="0"/>
                  <a:t> 閥值電壓 </a:t>
                </a:r>
                <a:r>
                  <a:rPr lang="en-US" altLang="zh-TW" dirty="0"/>
                  <a:t>Vt </a:t>
                </a:r>
                <a:r>
                  <a:rPr lang="zh-TW" altLang="en-US" dirty="0"/>
                  <a:t>。讀取時 </a:t>
                </a:r>
                <a:r>
                  <a:rPr lang="en-US" altLang="zh-TW" dirty="0"/>
                  <a:t>Control Gate </a:t>
                </a:r>
                <a:r>
                  <a:rPr lang="zh-TW" altLang="en-US" dirty="0"/>
                  <a:t>施加 </a:t>
                </a:r>
                <a:r>
                  <a:rPr lang="en-US" altLang="zh-TW" dirty="0"/>
                  <a:t>Vread </a:t>
                </a:r>
                <a:r>
                  <a:rPr lang="zh-TW" altLang="en-US" dirty="0"/>
                  <a:t>電壓，同時先對未選擇 </a:t>
                </a:r>
                <a:r>
                  <a:rPr lang="en-US" altLang="zh-TW" dirty="0"/>
                  <a:t>Wordline </a:t>
                </a:r>
                <a:r>
                  <a:rPr lang="zh-TW" altLang="en-US" dirty="0"/>
                  <a:t>施加高電壓導通，對目標要 </a:t>
                </a:r>
                <a:r>
                  <a:rPr lang="en-US" altLang="zh-TW" dirty="0"/>
                  <a:t>read </a:t>
                </a:r>
                <a:r>
                  <a:rPr lang="zh-TW" altLang="en-US" dirty="0"/>
                  <a:t>的 </a:t>
                </a:r>
                <a:r>
                  <a:rPr lang="en-US" altLang="zh-TW" dirty="0"/>
                  <a:t>cell</a:t>
                </a:r>
                <a:r>
                  <a:rPr lang="zh-TW" altLang="en-US" dirty="0"/>
                  <a:t> 施加一個接近或介於 </a:t>
                </a:r>
                <a:r>
                  <a:rPr lang="en-US" altLang="zh-TW" dirty="0"/>
                  <a:t>low Vt </a:t>
                </a:r>
                <a:r>
                  <a:rPr lang="zh-TW" altLang="en-US" dirty="0"/>
                  <a:t>與 </a:t>
                </a:r>
                <a:r>
                  <a:rPr lang="en-US" altLang="zh-TW" dirty="0"/>
                  <a:t>Hight Vt </a:t>
                </a:r>
                <a:r>
                  <a:rPr lang="zh-TW" altLang="en-US" dirty="0"/>
                  <a:t>之間的</a:t>
                </a:r>
                <a:r>
                  <a:rPr lang="en-US" altLang="zh-TW" dirty="0" err="1"/>
                  <a:t>Vref</a:t>
                </a:r>
                <a:r>
                  <a:rPr lang="zh-TW" altLang="en-US" dirty="0"/>
                  <a:t>參考電壓。</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若 </a:t>
                </a:r>
                <a:r>
                  <a:rPr lang="en-US" altLang="zh-TW" dirty="0"/>
                  <a:t>cell</a:t>
                </a:r>
                <a:r>
                  <a:rPr lang="zh-TW" altLang="en-US" dirty="0"/>
                  <a:t> 的實際閥值電壓 </a:t>
                </a:r>
                <a:r>
                  <a:rPr lang="en-US" altLang="zh-TW" dirty="0"/>
                  <a:t>Vt</a:t>
                </a:r>
                <a:r>
                  <a:rPr lang="zh-TW" altLang="en-US" dirty="0"/>
                  <a:t> 低於讀取參考電壓 </a:t>
                </a:r>
                <a:r>
                  <a:rPr lang="en-US" altLang="zh-TW" dirty="0" err="1"/>
                  <a:t>Vref</a:t>
                </a:r>
                <a:r>
                  <a:rPr lang="en-US" altLang="zh-TW" dirty="0"/>
                  <a:t>(low Vt)</a:t>
                </a:r>
                <a:r>
                  <a:rPr lang="zh-TW" altLang="en-US" dirty="0"/>
                  <a:t>，則該 </a:t>
                </a:r>
                <a:r>
                  <a:rPr lang="en-US" altLang="zh-TW" dirty="0"/>
                  <a:t>cell </a:t>
                </a:r>
                <a:r>
                  <a:rPr lang="zh-TW" altLang="en-US" dirty="0"/>
                  <a:t>會導通，</a:t>
                </a:r>
                <a:r>
                  <a:rPr lang="en-US" altLang="zh-TW" dirty="0" err="1"/>
                  <a:t>bitline</a:t>
                </a:r>
                <a:r>
                  <a:rPr lang="en-US" altLang="zh-TW" dirty="0"/>
                  <a:t> </a:t>
                </a:r>
                <a:r>
                  <a:rPr lang="zh-TW" altLang="en-US" dirty="0"/>
                  <a:t>會友電流流過， </a:t>
                </a:r>
                <a:r>
                  <a:rPr lang="en-US" altLang="zh-TW" dirty="0" err="1"/>
                  <a:t>Isensing</a:t>
                </a:r>
                <a:r>
                  <a:rPr lang="en-US" altLang="zh-TW" dirty="0"/>
                  <a:t> </a:t>
                </a:r>
                <a:r>
                  <a:rPr lang="zh-TW" altLang="en-US" dirty="0"/>
                  <a:t>電流較大。反之若 </a:t>
                </a:r>
                <a:r>
                  <a:rPr lang="en-US" altLang="zh-TW" dirty="0"/>
                  <a:t>cell</a:t>
                </a:r>
                <a:r>
                  <a:rPr lang="zh-TW" altLang="en-US" dirty="0"/>
                  <a:t> 閥值電壓 </a:t>
                </a:r>
                <a:r>
                  <a:rPr lang="en-US" altLang="zh-TW" dirty="0"/>
                  <a:t>Vt </a:t>
                </a:r>
                <a:r>
                  <a:rPr lang="zh-TW" altLang="en-US" dirty="0"/>
                  <a:t>高於參考電壓</a:t>
                </a:r>
                <a:r>
                  <a:rPr lang="en-US" altLang="zh-TW" dirty="0"/>
                  <a:t>(High Vt)</a:t>
                </a:r>
                <a:r>
                  <a:rPr lang="zh-TW" altLang="en-US" dirty="0"/>
                  <a:t>會使 </a:t>
                </a:r>
                <a:r>
                  <a:rPr lang="en-US" altLang="zh-TW" dirty="0"/>
                  <a:t>cell</a:t>
                </a:r>
                <a:r>
                  <a:rPr lang="zh-TW" altLang="en-US" dirty="0"/>
                  <a:t> 導通受阻，</a:t>
                </a:r>
                <a:r>
                  <a:rPr lang="en-US" altLang="zh-TW" dirty="0" err="1"/>
                  <a:t>bitline</a:t>
                </a:r>
                <a:r>
                  <a:rPr lang="en-US" altLang="zh-TW" dirty="0"/>
                  <a:t> </a:t>
                </a:r>
                <a:r>
                  <a:rPr lang="zh-TW" altLang="en-US" dirty="0"/>
                  <a:t>無電流流經，則 </a:t>
                </a:r>
                <a:r>
                  <a:rPr lang="en-US" altLang="zh-TW" dirty="0" err="1"/>
                  <a:t>Isensing</a:t>
                </a:r>
                <a:r>
                  <a:rPr lang="en-US" altLang="zh-TW" dirty="0"/>
                  <a:t> </a:t>
                </a:r>
                <a:r>
                  <a:rPr lang="zh-TW" altLang="en-US" dirty="0"/>
                  <a:t>電流偏低。</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en-US" altLang="zh-TW" dirty="0"/>
                  <a:t>Step1: </a:t>
                </a:r>
                <a:r>
                  <a:rPr lang="zh-TW" altLang="en-US" dirty="0"/>
                  <a:t>將</a:t>
                </a:r>
                <a:r>
                  <a:rPr lang="en-US" altLang="zh-TW" dirty="0"/>
                  <a:t>DSL/SSL</a:t>
                </a:r>
                <a:r>
                  <a:rPr lang="zh-TW" altLang="en-US" dirty="0"/>
                  <a:t>的</a:t>
                </a:r>
                <a:r>
                  <a:rPr lang="en-US" altLang="zh-TW" dirty="0"/>
                  <a:t>MOSFET</a:t>
                </a:r>
                <a:r>
                  <a:rPr lang="zh-TW" altLang="en-US" dirty="0"/>
                  <a:t>開關打開</a:t>
                </a:r>
                <a:r>
                  <a:rPr lang="en-US" altLang="zh-TW" dirty="0"/>
                  <a:t>(DSL</a:t>
                </a:r>
                <a:r>
                  <a:rPr lang="zh-TW" altLang="en-US" dirty="0"/>
                  <a:t>施加</a:t>
                </a:r>
                <a:r>
                  <a:rPr lang="en-US" altLang="zh-TW" dirty="0" err="1"/>
                  <a:t>Vcc</a:t>
                </a:r>
                <a:r>
                  <a:rPr lang="en-US" altLang="zh-TW" dirty="0"/>
                  <a:t> SSL</a:t>
                </a:r>
                <a:r>
                  <a:rPr lang="zh-TW" altLang="en-US" dirty="0"/>
                  <a:t>施加</a:t>
                </a:r>
                <a:r>
                  <a:rPr lang="en-US" altLang="zh-TW" dirty="0" err="1"/>
                  <a:t>Vcc</a:t>
                </a:r>
                <a:r>
                  <a:rPr lang="en-US" altLang="zh-TW" dirty="0"/>
                  <a:t>)</a:t>
                </a:r>
                <a:r>
                  <a:rPr lang="zh-TW" altLang="en-US" dirty="0"/>
                  <a:t>，讓通道打開</a:t>
                </a:r>
              </a:p>
              <a:p>
                <a:pPr>
                  <a:buFont typeface="Arial" panose="020B0604020202020204" pitchFamily="34" charset="0"/>
                  <a:buChar char="•"/>
                </a:pPr>
                <a:r>
                  <a:rPr lang="en-US" altLang="zh-TW" dirty="0"/>
                  <a:t>Step2: </a:t>
                </a:r>
                <a:r>
                  <a:rPr lang="zh-TW" altLang="en-US" dirty="0"/>
                  <a:t>對於沒有要讀的</a:t>
                </a:r>
                <a:r>
                  <a:rPr lang="en-US" altLang="zh-TW" dirty="0"/>
                  <a:t>WL</a:t>
                </a:r>
                <a:r>
                  <a:rPr lang="zh-TW" altLang="en-US" dirty="0"/>
                  <a:t>，施加</a:t>
                </a:r>
                <a:r>
                  <a:rPr lang="en-US" altLang="zh-TW" dirty="0"/>
                  <a:t>Vpass(</a:t>
                </a:r>
                <a:r>
                  <a:rPr lang="zh-TW" altLang="en-US" dirty="0"/>
                  <a:t>無論他是</a:t>
                </a:r>
                <a:r>
                  <a:rPr lang="en-US" altLang="zh-TW" dirty="0"/>
                  <a:t>0</a:t>
                </a:r>
                <a:r>
                  <a:rPr lang="zh-TW" altLang="en-US" dirty="0"/>
                  <a:t>還是</a:t>
                </a:r>
                <a:r>
                  <a:rPr lang="en-US" altLang="zh-TW" dirty="0"/>
                  <a:t>1</a:t>
                </a:r>
                <a:r>
                  <a:rPr lang="zh-TW" altLang="en-US" dirty="0"/>
                  <a:t>通道都會形成</a:t>
                </a:r>
                <a:r>
                  <a:rPr lang="en-US" altLang="zh-TW" dirty="0"/>
                  <a:t>)</a:t>
                </a:r>
                <a:r>
                  <a:rPr lang="zh-TW" altLang="en-US" dirty="0"/>
                  <a:t>以確保</a:t>
                </a:r>
                <a:r>
                  <a:rPr lang="en-US" altLang="zh-TW" b="1" dirty="0"/>
                  <a:t>Bitline</a:t>
                </a:r>
                <a:r>
                  <a:rPr lang="zh-TW" altLang="en-US" b="1" dirty="0"/>
                  <a:t>線路是導通的</a:t>
                </a:r>
                <a:endParaRPr lang="zh-TW" altLang="en-US" dirty="0"/>
              </a:p>
              <a:p>
                <a:pPr>
                  <a:buFont typeface="Arial" panose="020B0604020202020204" pitchFamily="34" charset="0"/>
                  <a:buChar char="•"/>
                </a:pPr>
                <a:r>
                  <a:rPr lang="en-US" altLang="zh-TW" dirty="0"/>
                  <a:t>Step3: Bitline</a:t>
                </a:r>
                <a:r>
                  <a:rPr lang="zh-TW" altLang="en-US" dirty="0"/>
                  <a:t>施加</a:t>
                </a:r>
                <a:r>
                  <a:rPr lang="en-US" altLang="zh-TW" dirty="0" err="1"/>
                  <a:t>Vcc</a:t>
                </a:r>
                <a:r>
                  <a:rPr lang="zh-TW" altLang="en-US" dirty="0"/>
                  <a:t>，</a:t>
                </a:r>
                <a:r>
                  <a:rPr lang="en-US" altLang="zh-TW" dirty="0"/>
                  <a:t>Control gate</a:t>
                </a:r>
                <a:r>
                  <a:rPr lang="zh-TW" altLang="en-US" dirty="0"/>
                  <a:t>施加</a:t>
                </a:r>
                <a:r>
                  <a:rPr lang="en-US" altLang="zh-TW" dirty="0"/>
                  <a:t>0V</a:t>
                </a:r>
                <a:r>
                  <a:rPr lang="zh-TW" altLang="en-US" dirty="0"/>
                  <a:t>會有一個電場下到上，電子會往下移動，看使否</a:t>
                </a:r>
                <a:r>
                  <a:rPr lang="en-US" altLang="zh-TW" dirty="0"/>
                  <a:t>floating gate</a:t>
                </a:r>
                <a:r>
                  <a:rPr lang="zh-TW" altLang="en-US" dirty="0"/>
                  <a:t>內有存電子，對於要讀的</a:t>
                </a:r>
                <a:r>
                  <a:rPr lang="en-US" altLang="zh-TW" dirty="0"/>
                  <a:t>cell</a:t>
                </a:r>
                <a:r>
                  <a:rPr lang="zh-TW" altLang="en-US" dirty="0"/>
                  <a:t>施加</a:t>
                </a:r>
                <a:r>
                  <a:rPr lang="en-US" altLang="zh-TW" dirty="0"/>
                  <a:t>Vread</a:t>
                </a:r>
                <a:r>
                  <a:rPr lang="zh-TW" altLang="en-US" dirty="0"/>
                  <a:t>看通道是否導通</a:t>
                </a:r>
                <a:r>
                  <a:rPr lang="en-US" altLang="zh-TW" dirty="0"/>
                  <a:t>——&gt;</a:t>
                </a:r>
                <a:r>
                  <a:rPr lang="zh-TW" altLang="en-US" dirty="0"/>
                  <a:t>右邊這張圖表示</a:t>
                </a:r>
                <a:r>
                  <a:rPr lang="en-US" altLang="zh-TW" dirty="0"/>
                  <a:t>X</a:t>
                </a:r>
                <a:r>
                  <a:rPr lang="zh-TW" altLang="en-US" dirty="0"/>
                  <a:t>軸是</a:t>
                </a:r>
                <a:r>
                  <a:rPr lang="en-US" altLang="zh-TW" dirty="0"/>
                  <a:t>Gate</a:t>
                </a:r>
                <a:r>
                  <a:rPr lang="zh-TW" altLang="en-US" dirty="0"/>
                  <a:t>到</a:t>
                </a:r>
                <a:r>
                  <a:rPr lang="en-US" altLang="zh-TW" dirty="0"/>
                  <a:t>source</a:t>
                </a:r>
                <a:r>
                  <a:rPr lang="zh-TW" altLang="en-US" dirty="0"/>
                  <a:t>的電壓 </a:t>
                </a:r>
                <a:r>
                  <a:rPr lang="en-US" altLang="zh-TW" dirty="0"/>
                  <a:t>Y</a:t>
                </a:r>
                <a:r>
                  <a:rPr lang="zh-TW" altLang="en-US" dirty="0"/>
                  <a:t>軸是</a:t>
                </a:r>
                <a:r>
                  <a:rPr lang="en-US" altLang="zh-TW" dirty="0"/>
                  <a:t>drain</a:t>
                </a:r>
                <a:r>
                  <a:rPr lang="zh-TW" altLang="en-US" dirty="0"/>
                  <a:t>到</a:t>
                </a:r>
                <a:r>
                  <a:rPr lang="en-US" altLang="zh-TW" dirty="0"/>
                  <a:t>source</a:t>
                </a:r>
                <a:r>
                  <a:rPr lang="zh-TW" altLang="en-US" dirty="0"/>
                  <a:t>的電流，這張圖表示</a:t>
                </a:r>
                <a:r>
                  <a:rPr lang="en-US" altLang="zh-TW" dirty="0"/>
                  <a:t>Vpass</a:t>
                </a:r>
                <a:r>
                  <a:rPr lang="zh-TW" altLang="en-US" dirty="0"/>
                  <a:t>比</a:t>
                </a:r>
                <a:r>
                  <a:rPr lang="en-US" altLang="zh-TW" dirty="0"/>
                  <a:t>Vread</a:t>
                </a:r>
                <a:r>
                  <a:rPr lang="zh-TW" altLang="en-US" dirty="0"/>
                  <a:t>高</a:t>
                </a:r>
                <a:r>
                  <a:rPr lang="en-US" altLang="zh-TW" dirty="0"/>
                  <a:t>——&gt;Vpass(</a:t>
                </a:r>
                <a:r>
                  <a:rPr lang="zh-TW" altLang="en-US" dirty="0"/>
                  <a:t>無論是</a:t>
                </a:r>
                <a:r>
                  <a:rPr lang="en-US" altLang="zh-TW" dirty="0"/>
                  <a:t>0</a:t>
                </a:r>
                <a:r>
                  <a:rPr lang="zh-TW" altLang="en-US" dirty="0"/>
                  <a:t>還是</a:t>
                </a:r>
                <a:r>
                  <a:rPr lang="en-US" altLang="zh-TW" dirty="0"/>
                  <a:t>1</a:t>
                </a:r>
                <a:r>
                  <a:rPr lang="zh-TW" altLang="en-US" dirty="0"/>
                  <a:t>都會導通</a:t>
                </a:r>
                <a:r>
                  <a:rPr lang="en-US" altLang="zh-TW" dirty="0"/>
                  <a:t>), Vread </a:t>
                </a:r>
                <a:r>
                  <a:rPr lang="zh-TW" altLang="en-US" dirty="0"/>
                  <a:t>如果通道形成代表</a:t>
                </a:r>
                <a:r>
                  <a:rPr lang="en-US" altLang="zh-TW" dirty="0"/>
                  <a:t>1, erase </a:t>
                </a:r>
                <a:r>
                  <a:rPr lang="zh-TW" altLang="en-US" dirty="0"/>
                  <a:t>如果通道沒有形成代表 </a:t>
                </a:r>
                <a:r>
                  <a:rPr lang="en-US" altLang="zh-TW" dirty="0"/>
                  <a:t>0 (programmed)</a:t>
                </a:r>
              </a:p>
              <a:p>
                <a:pPr>
                  <a:buFont typeface="Arial" panose="020B0604020202020204" pitchFamily="34" charset="0"/>
                  <a:buChar char="•"/>
                </a:pP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先補充為什麼在要讀的 </a:t>
                </a:r>
                <a:r>
                  <a:rPr lang="en-US" altLang="zh-TW" dirty="0"/>
                  <a:t>Vread </a:t>
                </a:r>
                <a:r>
                  <a:rPr lang="zh-TW" altLang="en-US" dirty="0"/>
                  <a:t>上下兩層的 </a:t>
                </a:r>
                <a:r>
                  <a:rPr lang="en-US" altLang="zh-TW" dirty="0"/>
                  <a:t>Vpass </a:t>
                </a:r>
                <a:r>
                  <a:rPr lang="zh-TW" altLang="en-US" dirty="0"/>
                  <a:t>會給得比較大，因為在 </a:t>
                </a:r>
                <a:r>
                  <a:rPr lang="en-US" altLang="zh-TW" dirty="0"/>
                  <a:t>3D</a:t>
                </a:r>
                <a:r>
                  <a:rPr lang="zh-TW" altLang="en-US" dirty="0"/>
                  <a:t>結構是利用電容耦合出</a:t>
                </a:r>
                <a:r>
                  <a:rPr lang="en-US" altLang="zh-TW" dirty="0"/>
                  <a:t>source</a:t>
                </a:r>
                <a:r>
                  <a:rPr lang="zh-TW" altLang="en-US" dirty="0"/>
                  <a:t>跟</a:t>
                </a:r>
                <a:r>
                  <a:rPr lang="en-US" altLang="zh-TW" dirty="0"/>
                  <a:t>drain</a:t>
                </a:r>
                <a:r>
                  <a:rPr lang="zh-TW" altLang="en-US" dirty="0"/>
                  <a:t>端，對於 </a:t>
                </a:r>
                <a:r>
                  <a:rPr lang="en-US" altLang="zh-TW" dirty="0"/>
                  <a:t>Vpass </a:t>
                </a:r>
                <a:r>
                  <a:rPr lang="en-US" altLang="zh-TW" dirty="0" err="1"/>
                  <a:t>Vpass</a:t>
                </a:r>
                <a:r>
                  <a:rPr lang="zh-TW" altLang="en-US" dirty="0"/>
                  <a:t> 之間耦合出的 </a:t>
                </a:r>
                <a:r>
                  <a:rPr lang="en-US" altLang="zh-TW" dirty="0"/>
                  <a:t>source </a:t>
                </a:r>
                <a:r>
                  <a:rPr lang="zh-TW" altLang="en-US" dirty="0"/>
                  <a:t>與 </a:t>
                </a:r>
                <a:r>
                  <a:rPr lang="en-US" altLang="zh-TW" dirty="0"/>
                  <a:t>drain</a:t>
                </a:r>
                <a:r>
                  <a:rPr lang="zh-TW" altLang="en-US" dirty="0"/>
                  <a:t>端夠強使得電子流入，但是對於要讀的 </a:t>
                </a:r>
                <a:r>
                  <a:rPr lang="en-US" altLang="zh-TW" dirty="0"/>
                  <a:t>Vread </a:t>
                </a:r>
                <a:r>
                  <a:rPr lang="zh-TW" altLang="en-US" dirty="0"/>
                  <a:t>施加的電壓較小，所以產電容耦合較小，上下兩層需要加在上一個 </a:t>
                </a:r>
                <a:r>
                  <a:rPr lang="zh-TW" altLang="en-US" i="0">
                    <a:latin typeface="Cambria Math" panose="02040503050406030204" pitchFamily="18" charset="0"/>
                  </a:rPr>
                  <a:t>∆</a:t>
                </a:r>
                <a:r>
                  <a:rPr lang="en-US" altLang="zh-TW" b="0" i="0">
                    <a:latin typeface="Cambria Math" panose="02040503050406030204" pitchFamily="18" charset="0"/>
                  </a:rPr>
                  <a:t>𝑉</a:t>
                </a:r>
                <a:r>
                  <a:rPr lang="zh-TW" altLang="en-US" dirty="0"/>
                  <a:t> 使得兩端電容耦合加強才使電流流入做判讀。</a:t>
                </a:r>
                <a:endParaRPr lang="en-US" altLang="zh-TW" dirty="0"/>
              </a:p>
              <a:p>
                <a:endParaRPr lang="en-US" altLang="zh-TW" dirty="0"/>
              </a:p>
              <a:p>
                <a:endParaRPr lang="en-US" altLang="zh-TW" dirty="0"/>
              </a:p>
            </p:txBody>
          </p:sp>
        </mc:Fallback>
      </mc:AlternateContent>
      <p:sp>
        <p:nvSpPr>
          <p:cNvPr id="4" name="投影片編號版面配置區 3"/>
          <p:cNvSpPr>
            <a:spLocks noGrp="1"/>
          </p:cNvSpPr>
          <p:nvPr>
            <p:ph type="sldNum" sz="quarter" idx="5"/>
          </p:nvPr>
        </p:nvSpPr>
        <p:spPr/>
        <p:txBody>
          <a:bodyPr/>
          <a:lstStyle/>
          <a:p>
            <a:fld id="{188D1FD1-2905-4E35-BB04-9924E165B7FD}" type="slidenum">
              <a:rPr lang="zh-TW" altLang="en-US" smtClean="0"/>
              <a:t>17</a:t>
            </a:fld>
            <a:endParaRPr lang="zh-TW" altLang="en-US"/>
          </a:p>
        </p:txBody>
      </p:sp>
    </p:spTree>
    <p:extLst>
      <p:ext uri="{BB962C8B-B14F-4D97-AF65-F5344CB8AC3E}">
        <p14:creationId xmlns:p14="http://schemas.microsoft.com/office/powerpoint/2010/main" val="4055626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dirty="0"/>
              <a:t>以</a:t>
            </a:r>
            <a:r>
              <a:rPr lang="en-US" altLang="zh-TW" dirty="0"/>
              <a:t>TLC</a:t>
            </a:r>
            <a:r>
              <a:rPr lang="zh-TW" altLang="en-US" dirty="0"/>
              <a:t>為例有</a:t>
            </a:r>
            <a:r>
              <a:rPr lang="en-US" altLang="zh-TW" dirty="0"/>
              <a:t>8</a:t>
            </a:r>
            <a:r>
              <a:rPr lang="zh-TW" altLang="en-US" dirty="0"/>
              <a:t>種</a:t>
            </a:r>
            <a:r>
              <a:rPr lang="en-US" altLang="zh-TW" dirty="0"/>
              <a:t>State</a:t>
            </a:r>
            <a:r>
              <a:rPr lang="zh-TW" altLang="en-US" dirty="0"/>
              <a:t>，</a:t>
            </a:r>
            <a:r>
              <a:rPr lang="en-US" altLang="zh-TW" dirty="0"/>
              <a:t>D state</a:t>
            </a:r>
            <a:r>
              <a:rPr lang="zh-TW" altLang="en-US" dirty="0"/>
              <a:t>是本徵態</a:t>
            </a:r>
            <a:r>
              <a:rPr lang="en-US" altLang="zh-TW" dirty="0"/>
              <a:t>﹔</a:t>
            </a:r>
            <a:r>
              <a:rPr lang="zh-TW" altLang="en-US" dirty="0"/>
              <a:t>未經過任何物質參雜則為本徵態。</a:t>
            </a:r>
          </a:p>
          <a:p>
            <a:pPr>
              <a:buFont typeface="Arial" panose="020B0604020202020204" pitchFamily="34" charset="0"/>
              <a:buChar char="•"/>
            </a:pPr>
            <a:r>
              <a:rPr lang="zh-TW" altLang="en-US" dirty="0"/>
              <a:t>依照不同的</a:t>
            </a:r>
            <a:r>
              <a:rPr lang="en-US" altLang="zh-TW" dirty="0"/>
              <a:t>Vt</a:t>
            </a:r>
            <a:r>
              <a:rPr lang="zh-TW" altLang="en-US" dirty="0"/>
              <a:t>，去編碼，編碼方式採</a:t>
            </a:r>
            <a:r>
              <a:rPr lang="en-US" altLang="zh-TW" dirty="0"/>
              <a:t>gray code</a:t>
            </a:r>
            <a:r>
              <a:rPr lang="zh-TW" altLang="en-US" dirty="0"/>
              <a:t>，每一個</a:t>
            </a:r>
            <a:r>
              <a:rPr lang="en-US" altLang="zh-TW" dirty="0"/>
              <a:t>state</a:t>
            </a:r>
            <a:r>
              <a:rPr lang="zh-TW" altLang="en-US" dirty="0"/>
              <a:t>都和旁邊的</a:t>
            </a:r>
            <a:r>
              <a:rPr lang="en-US" altLang="zh-TW" dirty="0"/>
              <a:t>state</a:t>
            </a:r>
            <a:r>
              <a:rPr lang="zh-TW" altLang="en-US" dirty="0"/>
              <a:t>差一個</a:t>
            </a:r>
            <a:r>
              <a:rPr lang="en-US" altLang="zh-TW" dirty="0"/>
              <a:t>bit</a:t>
            </a:r>
            <a:r>
              <a:rPr lang="zh-TW" altLang="en-US" dirty="0"/>
              <a:t>，這樣再判讀如果出現錯誤也只會讀錯一個</a:t>
            </a:r>
            <a:r>
              <a:rPr lang="en-US" altLang="zh-TW" dirty="0"/>
              <a:t>bit</a:t>
            </a:r>
            <a:r>
              <a:rPr lang="zh-TW" altLang="en-US" dirty="0"/>
              <a:t>。</a:t>
            </a:r>
          </a:p>
          <a:p>
            <a:pPr>
              <a:buFont typeface="Arial" panose="020B0604020202020204" pitchFamily="34" charset="0"/>
              <a:buChar char="•"/>
            </a:pPr>
            <a:r>
              <a:rPr lang="zh-TW" altLang="en-US" dirty="0"/>
              <a:t>以</a:t>
            </a:r>
            <a:r>
              <a:rPr lang="en-US" altLang="zh-TW" dirty="0"/>
              <a:t>C state</a:t>
            </a:r>
            <a:r>
              <a:rPr lang="zh-TW" altLang="en-US" dirty="0"/>
              <a:t>為例，</a:t>
            </a:r>
          </a:p>
          <a:p>
            <a:pPr>
              <a:buFont typeface="Arial" panose="020B0604020202020204" pitchFamily="34" charset="0"/>
              <a:buChar char="•"/>
            </a:pPr>
            <a:r>
              <a:rPr lang="zh-TW" altLang="en-US" dirty="0"/>
              <a:t>如果要讀</a:t>
            </a:r>
            <a:r>
              <a:rPr lang="en-US" altLang="zh-TW" dirty="0"/>
              <a:t>C state</a:t>
            </a:r>
            <a:r>
              <a:rPr lang="zh-TW" altLang="en-US" dirty="0"/>
              <a:t>的</a:t>
            </a:r>
            <a:r>
              <a:rPr lang="en-US" altLang="zh-TW" dirty="0"/>
              <a:t>lower page</a:t>
            </a:r>
            <a:r>
              <a:rPr lang="zh-TW" altLang="en-US" dirty="0"/>
              <a:t>，可以看到以</a:t>
            </a:r>
            <a:r>
              <a:rPr lang="en-US" altLang="zh-TW" dirty="0"/>
              <a:t>gray code</a:t>
            </a:r>
            <a:r>
              <a:rPr lang="zh-TW" altLang="en-US" dirty="0"/>
              <a:t>編碼方式被分為三個區域所以需要讀兩次，讀第一次</a:t>
            </a:r>
            <a:r>
              <a:rPr lang="en-US" altLang="zh-TW" dirty="0"/>
              <a:t>Vread</a:t>
            </a:r>
            <a:r>
              <a:rPr lang="zh-TW" altLang="en-US" dirty="0"/>
              <a:t>判讀出</a:t>
            </a:r>
            <a:r>
              <a:rPr lang="en-US" altLang="zh-TW" dirty="0"/>
              <a:t>1</a:t>
            </a:r>
            <a:r>
              <a:rPr lang="zh-TW" altLang="en-US" dirty="0"/>
              <a:t>或是</a:t>
            </a:r>
            <a:r>
              <a:rPr lang="en-US" altLang="zh-TW" dirty="0"/>
              <a:t>0</a:t>
            </a:r>
            <a:r>
              <a:rPr lang="zh-TW" altLang="en-US" dirty="0"/>
              <a:t>看落在哪一區，再讀第二次</a:t>
            </a:r>
            <a:r>
              <a:rPr lang="en-US" altLang="zh-TW" dirty="0"/>
              <a:t>Vread</a:t>
            </a:r>
            <a:r>
              <a:rPr lang="zh-TW" altLang="en-US" dirty="0"/>
              <a:t>判讀是在哪一區</a:t>
            </a:r>
          </a:p>
          <a:p>
            <a:pPr>
              <a:buFont typeface="Arial" panose="020B0604020202020204" pitchFamily="34" charset="0"/>
              <a:buChar char="•"/>
            </a:pPr>
            <a:r>
              <a:rPr lang="zh-TW" altLang="en-US" dirty="0"/>
              <a:t>如果要讀</a:t>
            </a:r>
            <a:r>
              <a:rPr lang="en-US" altLang="zh-TW" dirty="0"/>
              <a:t>C state</a:t>
            </a:r>
            <a:r>
              <a:rPr lang="zh-TW" altLang="en-US" dirty="0"/>
              <a:t>的</a:t>
            </a:r>
            <a:r>
              <a:rPr lang="en-US" altLang="zh-TW" dirty="0"/>
              <a:t>middle page</a:t>
            </a:r>
            <a:r>
              <a:rPr lang="zh-TW" altLang="en-US" dirty="0"/>
              <a:t>，可以看到以</a:t>
            </a:r>
            <a:r>
              <a:rPr lang="en-US" altLang="zh-TW" dirty="0"/>
              <a:t>gray code</a:t>
            </a:r>
            <a:r>
              <a:rPr lang="zh-TW" altLang="en-US" dirty="0"/>
              <a:t>編碼方式被分為四個區域所以需要讀兩次，需要讀三次</a:t>
            </a:r>
            <a:r>
              <a:rPr lang="en-US" altLang="zh-TW" dirty="0"/>
              <a:t>Vread</a:t>
            </a:r>
            <a:r>
              <a:rPr lang="zh-TW" altLang="en-US" dirty="0"/>
              <a:t>才能判讀是在哪一區</a:t>
            </a:r>
          </a:p>
          <a:p>
            <a:pPr>
              <a:buFont typeface="Arial" panose="020B0604020202020204" pitchFamily="34" charset="0"/>
              <a:buChar char="•"/>
            </a:pPr>
            <a:r>
              <a:rPr lang="zh-TW" altLang="en-US" dirty="0"/>
              <a:t>如果要讀</a:t>
            </a:r>
            <a:r>
              <a:rPr lang="en-US" altLang="zh-TW" dirty="0"/>
              <a:t>C state</a:t>
            </a:r>
            <a:r>
              <a:rPr lang="zh-TW" altLang="en-US" dirty="0"/>
              <a:t>的</a:t>
            </a:r>
            <a:r>
              <a:rPr lang="en-US" altLang="zh-TW" dirty="0"/>
              <a:t>upper page</a:t>
            </a:r>
            <a:r>
              <a:rPr lang="zh-TW" altLang="en-US" dirty="0"/>
              <a:t>，可以看到以</a:t>
            </a:r>
            <a:r>
              <a:rPr lang="en-US" altLang="zh-TW" dirty="0"/>
              <a:t>gray code</a:t>
            </a:r>
            <a:r>
              <a:rPr lang="zh-TW" altLang="en-US" dirty="0"/>
              <a:t>編碼方式被分為三個區域所以需要讀兩次，需要讀兩次</a:t>
            </a:r>
            <a:r>
              <a:rPr lang="en-US" altLang="zh-TW" dirty="0"/>
              <a:t>Vread</a:t>
            </a:r>
            <a:r>
              <a:rPr lang="zh-TW" altLang="en-US" dirty="0"/>
              <a:t>才能判讀是在哪一區</a:t>
            </a:r>
          </a:p>
          <a:p>
            <a:pPr>
              <a:buFont typeface="Arial" panose="020B0604020202020204" pitchFamily="34" charset="0"/>
              <a:buChar char="•"/>
            </a:pPr>
            <a:r>
              <a:rPr lang="zh-TW" altLang="en-US" dirty="0"/>
              <a:t>所以總共需要讀</a:t>
            </a:r>
            <a:r>
              <a:rPr lang="en-US" altLang="zh-TW" dirty="0"/>
              <a:t>C state</a:t>
            </a:r>
            <a:r>
              <a:rPr lang="zh-TW" altLang="en-US" dirty="0"/>
              <a:t>的</a:t>
            </a:r>
            <a:r>
              <a:rPr lang="en-US" altLang="zh-TW" dirty="0"/>
              <a:t>3</a:t>
            </a:r>
            <a:r>
              <a:rPr lang="zh-TW" altLang="en-US" dirty="0"/>
              <a:t>個</a:t>
            </a:r>
            <a:r>
              <a:rPr lang="en-US" altLang="zh-TW" dirty="0"/>
              <a:t>bit</a:t>
            </a:r>
            <a:r>
              <a:rPr lang="zh-TW" altLang="en-US" dirty="0"/>
              <a:t>需要讀</a:t>
            </a:r>
            <a:r>
              <a:rPr lang="en-US" altLang="zh-TW" dirty="0"/>
              <a:t>7</a:t>
            </a:r>
            <a:r>
              <a:rPr lang="zh-TW" altLang="en-US" dirty="0"/>
              <a:t>次</a:t>
            </a:r>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18</a:t>
            </a:fld>
            <a:endParaRPr lang="zh-TW" altLang="en-US"/>
          </a:p>
        </p:txBody>
      </p:sp>
    </p:spTree>
    <p:extLst>
      <p:ext uri="{BB962C8B-B14F-4D97-AF65-F5344CB8AC3E}">
        <p14:creationId xmlns:p14="http://schemas.microsoft.com/office/powerpoint/2010/main" val="1501627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要寫入的</a:t>
            </a:r>
            <a:r>
              <a:rPr lang="en-US" altLang="zh-TW" b="1" dirty="0"/>
              <a:t>cell</a:t>
            </a:r>
          </a:p>
          <a:p>
            <a:r>
              <a:rPr lang="en-US" altLang="zh-TW" dirty="0"/>
              <a:t>Step1: DSL</a:t>
            </a:r>
            <a:r>
              <a:rPr lang="zh-TW" altLang="en-US" dirty="0"/>
              <a:t>加</a:t>
            </a:r>
            <a:r>
              <a:rPr lang="en-US" altLang="zh-TW" dirty="0" err="1"/>
              <a:t>Vcc</a:t>
            </a:r>
            <a:r>
              <a:rPr lang="zh-TW" altLang="en-US" dirty="0"/>
              <a:t>高電壓</a:t>
            </a:r>
            <a:r>
              <a:rPr lang="en-US" altLang="zh-TW" dirty="0"/>
              <a:t>——&gt;</a:t>
            </a:r>
            <a:r>
              <a:rPr lang="zh-TW" altLang="en-US" dirty="0"/>
              <a:t>打開</a:t>
            </a:r>
            <a:r>
              <a:rPr lang="en-US" altLang="zh-TW" dirty="0"/>
              <a:t>drain</a:t>
            </a:r>
            <a:r>
              <a:rPr lang="zh-TW" altLang="en-US" dirty="0"/>
              <a:t>端，使通道連接到</a:t>
            </a:r>
            <a:r>
              <a:rPr lang="en-US" altLang="zh-TW" dirty="0" err="1"/>
              <a:t>bitline</a:t>
            </a:r>
            <a:r>
              <a:rPr lang="zh-TW" altLang="en-US" dirty="0"/>
              <a:t>，準備寫入</a:t>
            </a:r>
          </a:p>
          <a:p>
            <a:r>
              <a:rPr lang="en-US" altLang="zh-TW" dirty="0"/>
              <a:t>Step2: SSL</a:t>
            </a:r>
            <a:r>
              <a:rPr lang="zh-TW" altLang="en-US" dirty="0"/>
              <a:t>加</a:t>
            </a:r>
            <a:r>
              <a:rPr lang="en-US" altLang="zh-TW" dirty="0"/>
              <a:t>V0</a:t>
            </a:r>
            <a:r>
              <a:rPr lang="zh-TW" altLang="en-US" dirty="0"/>
              <a:t>低電壓</a:t>
            </a:r>
            <a:r>
              <a:rPr lang="en-US" altLang="zh-TW" dirty="0"/>
              <a:t>——-&gt;</a:t>
            </a:r>
            <a:r>
              <a:rPr lang="zh-TW" altLang="en-US" dirty="0"/>
              <a:t>關閉</a:t>
            </a:r>
            <a:r>
              <a:rPr lang="en-US" altLang="zh-TW" dirty="0"/>
              <a:t>source</a:t>
            </a:r>
            <a:r>
              <a:rPr lang="zh-TW" altLang="en-US" dirty="0"/>
              <a:t>端，阻止</a:t>
            </a:r>
            <a:r>
              <a:rPr lang="en-US" altLang="zh-TW" dirty="0"/>
              <a:t>source</a:t>
            </a:r>
            <a:r>
              <a:rPr lang="zh-TW" altLang="en-US" dirty="0"/>
              <a:t>端電流流動，目的是確保寫入操作在</a:t>
            </a:r>
            <a:r>
              <a:rPr lang="en-US" altLang="zh-TW" dirty="0"/>
              <a:t>drain</a:t>
            </a:r>
            <a:r>
              <a:rPr lang="zh-TW" altLang="en-US" dirty="0"/>
              <a:t>端進行。 </a:t>
            </a:r>
            <a:r>
              <a:rPr lang="en-US" altLang="zh-TW" dirty="0"/>
              <a:t>Step3: CSL</a:t>
            </a:r>
            <a:r>
              <a:rPr lang="zh-TW" altLang="en-US" dirty="0"/>
              <a:t>加</a:t>
            </a:r>
            <a:r>
              <a:rPr lang="en-US" altLang="zh-TW" dirty="0" err="1"/>
              <a:t>Vcc</a:t>
            </a:r>
            <a:r>
              <a:rPr lang="zh-TW" altLang="en-US" dirty="0"/>
              <a:t>高電壓</a:t>
            </a:r>
            <a:r>
              <a:rPr lang="en-US" altLang="zh-TW" dirty="0"/>
              <a:t>—&gt;</a:t>
            </a:r>
            <a:r>
              <a:rPr lang="zh-TW" altLang="en-US" dirty="0"/>
              <a:t>打開</a:t>
            </a:r>
            <a:r>
              <a:rPr lang="en-US" altLang="zh-TW" dirty="0"/>
              <a:t>control gate</a:t>
            </a:r>
            <a:r>
              <a:rPr lang="zh-TW" altLang="en-US" dirty="0"/>
              <a:t>，使通道在選定的記憶體單元上形成，以利電子注入跟移除。</a:t>
            </a:r>
          </a:p>
          <a:p>
            <a:r>
              <a:rPr lang="en-US" altLang="zh-TW" dirty="0"/>
              <a:t>Step4: </a:t>
            </a:r>
            <a:r>
              <a:rPr lang="zh-TW" altLang="en-US" dirty="0"/>
              <a:t>要</a:t>
            </a:r>
            <a:r>
              <a:rPr lang="en-US" altLang="zh-TW" dirty="0"/>
              <a:t>program</a:t>
            </a:r>
            <a:r>
              <a:rPr lang="zh-TW" altLang="en-US" dirty="0"/>
              <a:t>的</a:t>
            </a:r>
            <a:r>
              <a:rPr lang="en-US" altLang="zh-TW" dirty="0"/>
              <a:t>cell</a:t>
            </a:r>
            <a:r>
              <a:rPr lang="zh-TW" altLang="en-US" dirty="0"/>
              <a:t>的</a:t>
            </a:r>
            <a:r>
              <a:rPr lang="en-US" altLang="zh-TW" dirty="0"/>
              <a:t>control gate </a:t>
            </a:r>
            <a:r>
              <a:rPr lang="zh-TW" altLang="en-US" dirty="0"/>
              <a:t>加</a:t>
            </a:r>
            <a:r>
              <a:rPr lang="en-US" altLang="zh-TW" dirty="0" err="1"/>
              <a:t>Vprogram</a:t>
            </a:r>
            <a:r>
              <a:rPr lang="en-US" altLang="zh-TW" dirty="0"/>
              <a:t>——&gt;substrate</a:t>
            </a:r>
            <a:r>
              <a:rPr lang="zh-TW" altLang="en-US" dirty="0"/>
              <a:t>加上</a:t>
            </a:r>
            <a:r>
              <a:rPr lang="en-US" altLang="zh-TW" dirty="0"/>
              <a:t>0V</a:t>
            </a:r>
            <a:r>
              <a:rPr lang="zh-TW" altLang="en-US" dirty="0"/>
              <a:t>，這樣高電壓會在</a:t>
            </a:r>
            <a:r>
              <a:rPr lang="en-US" altLang="zh-TW" dirty="0"/>
              <a:t>floating gate</a:t>
            </a:r>
            <a:r>
              <a:rPr lang="zh-TW" altLang="en-US" dirty="0"/>
              <a:t>到</a:t>
            </a:r>
            <a:r>
              <a:rPr lang="en-US" altLang="zh-TW" dirty="0"/>
              <a:t>substrate</a:t>
            </a:r>
            <a:r>
              <a:rPr lang="zh-TW" altLang="en-US" dirty="0"/>
              <a:t>間形成一個向下的強電場，使</a:t>
            </a:r>
            <a:r>
              <a:rPr lang="en-US" altLang="zh-TW" dirty="0" err="1"/>
              <a:t>foating</a:t>
            </a:r>
            <a:r>
              <a:rPr lang="en-US" altLang="zh-TW" dirty="0"/>
              <a:t> gate</a:t>
            </a:r>
            <a:r>
              <a:rPr lang="zh-TW" altLang="en-US" dirty="0"/>
              <a:t>因為</a:t>
            </a:r>
            <a:r>
              <a:rPr lang="en-US" altLang="zh-TW" dirty="0"/>
              <a:t>FN</a:t>
            </a:r>
            <a:r>
              <a:rPr lang="zh-TW" altLang="en-US" dirty="0"/>
              <a:t>隧道效應或是熱電子原理造成</a:t>
            </a:r>
            <a:r>
              <a:rPr lang="en-US" altLang="zh-TW" dirty="0"/>
              <a:t>floating gate</a:t>
            </a:r>
            <a:r>
              <a:rPr lang="zh-TW" altLang="en-US" dirty="0"/>
              <a:t>的電子數量改變</a:t>
            </a:r>
            <a:r>
              <a:rPr lang="en-US" altLang="zh-TW" dirty="0"/>
              <a:t>——&gt;</a:t>
            </a:r>
            <a:r>
              <a:rPr lang="zh-TW" altLang="en-US" dirty="0"/>
              <a:t>電子移動到</a:t>
            </a:r>
            <a:r>
              <a:rPr lang="en-US" altLang="zh-TW" dirty="0"/>
              <a:t>floating gate</a:t>
            </a:r>
          </a:p>
          <a:p>
            <a:endParaRPr lang="en-US" altLang="zh-TW" dirty="0"/>
          </a:p>
          <a:p>
            <a:r>
              <a:rPr lang="zh-TW" altLang="en-US" dirty="0"/>
              <a:t>步驟 描述</a:t>
            </a:r>
            <a:endParaRPr lang="en-US" altLang="zh-TW" dirty="0"/>
          </a:p>
          <a:p>
            <a:r>
              <a:rPr lang="en-US" altLang="zh-TW" b="1" dirty="0"/>
              <a:t>Step 1DSL </a:t>
            </a:r>
            <a:r>
              <a:rPr lang="zh-TW" altLang="en-US" b="1" dirty="0"/>
              <a:t>加 </a:t>
            </a:r>
            <a:r>
              <a:rPr lang="en-US" altLang="zh-TW" b="1" dirty="0" err="1"/>
              <a:t>Vcc</a:t>
            </a:r>
            <a:r>
              <a:rPr lang="zh-TW" altLang="en-US" b="1" dirty="0"/>
              <a:t>（高）</a:t>
            </a:r>
            <a:r>
              <a:rPr lang="zh-TW" altLang="en-US" dirty="0"/>
              <a:t> → 打開 </a:t>
            </a:r>
            <a:r>
              <a:rPr lang="en-US" altLang="zh-TW" dirty="0"/>
              <a:t>Drain</a:t>
            </a:r>
            <a:r>
              <a:rPr lang="zh-TW" altLang="en-US" dirty="0"/>
              <a:t>，讓 </a:t>
            </a:r>
            <a:r>
              <a:rPr lang="en-US" altLang="zh-TW" dirty="0" err="1"/>
              <a:t>bitline</a:t>
            </a:r>
            <a:r>
              <a:rPr lang="en-US" altLang="zh-TW" dirty="0"/>
              <a:t> </a:t>
            </a:r>
            <a:r>
              <a:rPr lang="zh-TW" altLang="en-US" dirty="0"/>
              <a:t>對應的 </a:t>
            </a:r>
            <a:r>
              <a:rPr lang="en-US" altLang="zh-TW" dirty="0"/>
              <a:t>cell </a:t>
            </a:r>
            <a:r>
              <a:rPr lang="zh-TW" altLang="en-US" dirty="0"/>
              <a:t>可以通訊。</a:t>
            </a:r>
            <a:endParaRPr lang="en-US" altLang="zh-TW" dirty="0"/>
          </a:p>
          <a:p>
            <a:r>
              <a:rPr lang="en-US" altLang="zh-TW" b="1" dirty="0"/>
              <a:t>Step 2SSL </a:t>
            </a:r>
            <a:r>
              <a:rPr lang="zh-TW" altLang="en-US" b="1" dirty="0"/>
              <a:t>加 </a:t>
            </a:r>
            <a:r>
              <a:rPr lang="en-US" altLang="zh-TW" b="1" dirty="0"/>
              <a:t>0V</a:t>
            </a:r>
            <a:r>
              <a:rPr lang="en-US" altLang="zh-TW" dirty="0"/>
              <a:t> → </a:t>
            </a:r>
            <a:r>
              <a:rPr lang="zh-TW" altLang="en-US" dirty="0"/>
              <a:t>關閉 </a:t>
            </a:r>
            <a:r>
              <a:rPr lang="en-US" altLang="zh-TW" dirty="0"/>
              <a:t>Source</a:t>
            </a:r>
            <a:r>
              <a:rPr lang="zh-TW" altLang="en-US" dirty="0"/>
              <a:t>，形成寫入的電場環境（只從一端導通）。</a:t>
            </a:r>
            <a:endParaRPr lang="en-US" altLang="zh-TW" dirty="0"/>
          </a:p>
          <a:p>
            <a:r>
              <a:rPr lang="en-US" altLang="zh-TW" b="1" dirty="0"/>
              <a:t>Step 3CSL </a:t>
            </a:r>
            <a:r>
              <a:rPr lang="zh-TW" altLang="en-US" b="1" dirty="0"/>
              <a:t>加 </a:t>
            </a:r>
            <a:r>
              <a:rPr lang="en-US" altLang="zh-TW" b="1" dirty="0" err="1"/>
              <a:t>Vcc</a:t>
            </a:r>
            <a:r>
              <a:rPr lang="en-US" altLang="zh-TW" dirty="0"/>
              <a:t> → </a:t>
            </a:r>
            <a:r>
              <a:rPr lang="zh-TW" altLang="en-US" dirty="0"/>
              <a:t>選擇 </a:t>
            </a:r>
            <a:r>
              <a:rPr lang="en-US" altLang="zh-TW" dirty="0"/>
              <a:t>WL</a:t>
            </a:r>
            <a:r>
              <a:rPr lang="zh-TW" altLang="en-US" dirty="0"/>
              <a:t>（控制 </a:t>
            </a:r>
            <a:r>
              <a:rPr lang="en-US" altLang="zh-TW" dirty="0"/>
              <a:t>gate </a:t>
            </a:r>
            <a:r>
              <a:rPr lang="zh-TW" altLang="en-US" dirty="0"/>
              <a:t>通過）。</a:t>
            </a:r>
            <a:endParaRPr lang="en-US" altLang="zh-TW" dirty="0"/>
          </a:p>
          <a:p>
            <a:r>
              <a:rPr lang="en-US" altLang="zh-TW" b="1" dirty="0"/>
              <a:t>Step 4</a:t>
            </a:r>
            <a:r>
              <a:rPr lang="en-US" altLang="zh-TW" dirty="0"/>
              <a:t>WL </a:t>
            </a:r>
            <a:r>
              <a:rPr lang="zh-TW" altLang="en-US" dirty="0"/>
              <a:t>對應的 </a:t>
            </a:r>
            <a:r>
              <a:rPr lang="en-US" altLang="zh-TW" dirty="0"/>
              <a:t>cell </a:t>
            </a:r>
            <a:r>
              <a:rPr lang="zh-TW" altLang="en-US" dirty="0"/>
              <a:t>加 </a:t>
            </a:r>
            <a:r>
              <a:rPr lang="en-US" altLang="zh-TW" b="1" dirty="0" err="1"/>
              <a:t>Vprogram</a:t>
            </a:r>
            <a:r>
              <a:rPr lang="zh-TW" altLang="en-US" b="1" dirty="0"/>
              <a:t>（例如 </a:t>
            </a:r>
            <a:r>
              <a:rPr lang="en-US" altLang="zh-TW" b="1" dirty="0"/>
              <a:t>18~20V</a:t>
            </a:r>
            <a:r>
              <a:rPr lang="zh-TW" altLang="en-US" b="1" dirty="0"/>
              <a:t>）</a:t>
            </a:r>
            <a:r>
              <a:rPr lang="zh-TW" altLang="en-US" dirty="0"/>
              <a:t>，</a:t>
            </a:r>
            <a:r>
              <a:rPr lang="en-US" altLang="zh-TW" dirty="0"/>
              <a:t>substrate </a:t>
            </a:r>
            <a:r>
              <a:rPr lang="zh-TW" altLang="en-US" dirty="0"/>
              <a:t>為 </a:t>
            </a:r>
            <a:r>
              <a:rPr lang="en-US" altLang="zh-TW" dirty="0"/>
              <a:t>0V → </a:t>
            </a:r>
            <a:r>
              <a:rPr lang="zh-TW" altLang="en-US" dirty="0"/>
              <a:t>形成強電場，透過 </a:t>
            </a:r>
            <a:r>
              <a:rPr lang="en-US" altLang="zh-TW" dirty="0"/>
              <a:t>FN Tunneling</a:t>
            </a:r>
            <a:r>
              <a:rPr lang="zh-TW" altLang="en-US" dirty="0"/>
              <a:t>（或 </a:t>
            </a:r>
            <a:r>
              <a:rPr lang="en-US" altLang="zh-TW" dirty="0"/>
              <a:t>Hot Electron Injection</a:t>
            </a:r>
            <a:r>
              <a:rPr lang="zh-TW" altLang="en-US" dirty="0"/>
              <a:t>）將電子寫入 </a:t>
            </a:r>
            <a:r>
              <a:rPr lang="en-US" altLang="zh-TW" dirty="0"/>
              <a:t>Floating Gate</a:t>
            </a:r>
            <a:r>
              <a:rPr lang="zh-TW" altLang="en-US" dirty="0"/>
              <a:t>（或 </a:t>
            </a:r>
            <a:r>
              <a:rPr lang="en-US" altLang="zh-TW" dirty="0"/>
              <a:t>Charge Trap</a:t>
            </a:r>
            <a:r>
              <a:rPr lang="zh-TW" altLang="en-US" dirty="0"/>
              <a:t>）。</a:t>
            </a:r>
            <a:endParaRPr lang="en-US" altLang="zh-TW" dirty="0"/>
          </a:p>
          <a:p>
            <a:endParaRPr lang="en-US" altLang="zh-TW" dirty="0"/>
          </a:p>
          <a:p>
            <a:r>
              <a:rPr lang="zh-TW" altLang="en-US" b="1" dirty="0"/>
              <a:t>不寫入的</a:t>
            </a:r>
            <a:r>
              <a:rPr lang="en-US" altLang="zh-TW" b="1" dirty="0"/>
              <a:t>cell</a:t>
            </a:r>
            <a:endParaRPr lang="en-US" altLang="zh-TW" dirty="0"/>
          </a:p>
          <a:p>
            <a:r>
              <a:rPr lang="en-US" altLang="zh-TW" dirty="0"/>
              <a:t>Step1: DSL</a:t>
            </a:r>
            <a:r>
              <a:rPr lang="zh-TW" altLang="en-US" dirty="0"/>
              <a:t>加</a:t>
            </a:r>
            <a:r>
              <a:rPr lang="en-US" altLang="zh-TW" dirty="0"/>
              <a:t> VCC </a:t>
            </a:r>
            <a:r>
              <a:rPr lang="zh-TW" altLang="en-US" dirty="0"/>
              <a:t>電壓</a:t>
            </a:r>
            <a:r>
              <a:rPr lang="en-US" altLang="zh-TW" dirty="0"/>
              <a:t>——&gt;</a:t>
            </a:r>
            <a:r>
              <a:rPr lang="zh-TW" altLang="en-US" dirty="0"/>
              <a:t>關閉</a:t>
            </a:r>
            <a:r>
              <a:rPr lang="en-US" altLang="zh-TW" dirty="0"/>
              <a:t>drain</a:t>
            </a:r>
            <a:r>
              <a:rPr lang="zh-TW" altLang="en-US" dirty="0"/>
              <a:t>端 </a:t>
            </a:r>
            <a:r>
              <a:rPr lang="en-US" altLang="zh-TW" dirty="0"/>
              <a:t>(</a:t>
            </a:r>
            <a:r>
              <a:rPr lang="zh-TW" altLang="en-US" dirty="0"/>
              <a:t>雖然高壓，但是通道不導通</a:t>
            </a:r>
            <a:r>
              <a:rPr lang="en-US" altLang="zh-TW" dirty="0"/>
              <a:t>)</a:t>
            </a:r>
          </a:p>
          <a:p>
            <a:r>
              <a:rPr lang="en-US" altLang="zh-TW" dirty="0"/>
              <a:t>Step2:SSL</a:t>
            </a:r>
            <a:r>
              <a:rPr lang="zh-TW" altLang="en-US" dirty="0"/>
              <a:t>加</a:t>
            </a:r>
            <a:r>
              <a:rPr lang="en-US" altLang="zh-TW" dirty="0"/>
              <a:t>V0</a:t>
            </a:r>
            <a:r>
              <a:rPr lang="zh-TW" altLang="en-US" dirty="0"/>
              <a:t>低電壓</a:t>
            </a:r>
            <a:r>
              <a:rPr lang="en-US" altLang="zh-TW" dirty="0"/>
              <a:t>——-&gt;</a:t>
            </a:r>
            <a:r>
              <a:rPr lang="zh-TW" altLang="en-US" dirty="0"/>
              <a:t>關閉</a:t>
            </a:r>
            <a:r>
              <a:rPr lang="en-US" altLang="zh-TW" dirty="0"/>
              <a:t>source</a:t>
            </a:r>
            <a:r>
              <a:rPr lang="zh-TW" altLang="en-US" dirty="0"/>
              <a:t>端，阻止</a:t>
            </a:r>
            <a:r>
              <a:rPr lang="en-US" altLang="zh-TW" dirty="0"/>
              <a:t>source</a:t>
            </a:r>
            <a:r>
              <a:rPr lang="zh-TW" altLang="en-US" dirty="0"/>
              <a:t>端電流流動</a:t>
            </a:r>
            <a:r>
              <a:rPr lang="en-US" altLang="zh-TW" dirty="0"/>
              <a:t>(</a:t>
            </a:r>
            <a:r>
              <a:rPr lang="zh-TW" altLang="en-US" dirty="0"/>
              <a:t>也就是使</a:t>
            </a:r>
            <a:r>
              <a:rPr lang="en-US" altLang="zh-TW" dirty="0"/>
              <a:t>source</a:t>
            </a:r>
            <a:r>
              <a:rPr lang="zh-TW" altLang="en-US" dirty="0"/>
              <a:t>最後一個通導處於非導通的狀態</a:t>
            </a:r>
            <a:r>
              <a:rPr lang="en-US" altLang="zh-TW" dirty="0"/>
              <a:t>)</a:t>
            </a:r>
            <a:r>
              <a:rPr lang="zh-TW" altLang="en-US" dirty="0"/>
              <a:t>，目的是確保寫入操作在</a:t>
            </a:r>
            <a:r>
              <a:rPr lang="en-US" altLang="zh-TW" dirty="0"/>
              <a:t>drain</a:t>
            </a:r>
            <a:r>
              <a:rPr lang="zh-TW" altLang="en-US" dirty="0"/>
              <a:t>端進行。</a:t>
            </a:r>
          </a:p>
          <a:p>
            <a:r>
              <a:rPr lang="en-US" altLang="zh-TW" dirty="0"/>
              <a:t>Step3: CSL</a:t>
            </a:r>
            <a:r>
              <a:rPr lang="zh-TW" altLang="en-US" dirty="0"/>
              <a:t>加</a:t>
            </a:r>
            <a:r>
              <a:rPr lang="en-US" altLang="zh-TW" dirty="0"/>
              <a:t>Vpass———&gt;</a:t>
            </a:r>
            <a:r>
              <a:rPr lang="zh-TW" altLang="en-US" dirty="0"/>
              <a:t>使無論</a:t>
            </a:r>
            <a:r>
              <a:rPr lang="en-US" altLang="zh-TW" dirty="0"/>
              <a:t>program</a:t>
            </a:r>
            <a:r>
              <a:rPr lang="zh-TW" altLang="en-US" dirty="0"/>
              <a:t>或</a:t>
            </a:r>
            <a:r>
              <a:rPr lang="en-US" altLang="zh-TW" dirty="0"/>
              <a:t>erase</a:t>
            </a:r>
            <a:r>
              <a:rPr lang="zh-TW" altLang="en-US" dirty="0"/>
              <a:t>的</a:t>
            </a:r>
            <a:r>
              <a:rPr lang="en-US" altLang="zh-TW" dirty="0"/>
              <a:t>cell</a:t>
            </a:r>
            <a:r>
              <a:rPr lang="zh-TW" altLang="en-US" dirty="0"/>
              <a:t>形成通道</a:t>
            </a:r>
          </a:p>
          <a:p>
            <a:r>
              <a:rPr lang="en-US" altLang="zh-TW" dirty="0"/>
              <a:t>Step4: </a:t>
            </a:r>
            <a:r>
              <a:rPr lang="zh-TW" altLang="en-US" dirty="0"/>
              <a:t>不</a:t>
            </a:r>
            <a:r>
              <a:rPr lang="en-US" altLang="zh-TW" dirty="0"/>
              <a:t>program</a:t>
            </a:r>
            <a:r>
              <a:rPr lang="zh-TW" altLang="en-US" dirty="0"/>
              <a:t>的</a:t>
            </a:r>
            <a:r>
              <a:rPr lang="en-US" altLang="zh-TW" dirty="0"/>
              <a:t>cell</a:t>
            </a:r>
            <a:r>
              <a:rPr lang="zh-TW" altLang="en-US" dirty="0"/>
              <a:t>的</a:t>
            </a:r>
            <a:r>
              <a:rPr lang="en-US" altLang="zh-TW" dirty="0"/>
              <a:t>control gate</a:t>
            </a:r>
            <a:r>
              <a:rPr lang="zh-TW" altLang="en-US" dirty="0"/>
              <a:t>因為跟要</a:t>
            </a:r>
            <a:r>
              <a:rPr lang="en-US" altLang="zh-TW" dirty="0"/>
              <a:t>program</a:t>
            </a:r>
            <a:r>
              <a:rPr lang="zh-TW" altLang="en-US" dirty="0"/>
              <a:t>的</a:t>
            </a:r>
            <a:r>
              <a:rPr lang="en-US" altLang="zh-TW" dirty="0"/>
              <a:t>cell</a:t>
            </a:r>
            <a:r>
              <a:rPr lang="zh-TW" altLang="en-US" dirty="0"/>
              <a:t>共用同一條</a:t>
            </a:r>
            <a:r>
              <a:rPr lang="en-US" altLang="zh-TW" dirty="0"/>
              <a:t>WL——&gt;</a:t>
            </a:r>
            <a:r>
              <a:rPr lang="zh-TW" altLang="en-US" dirty="0"/>
              <a:t>所以</a:t>
            </a:r>
            <a:r>
              <a:rPr lang="en-US" altLang="zh-TW" dirty="0"/>
              <a:t>control gate</a:t>
            </a:r>
            <a:r>
              <a:rPr lang="zh-TW" altLang="en-US" dirty="0"/>
              <a:t>被加上</a:t>
            </a:r>
            <a:r>
              <a:rPr lang="en-US" altLang="zh-TW" dirty="0" err="1"/>
              <a:t>Vprogram</a:t>
            </a:r>
            <a:r>
              <a:rPr lang="en-US" altLang="zh-TW" dirty="0"/>
              <a:t> ----</a:t>
            </a:r>
            <a:r>
              <a:rPr lang="en-US" altLang="zh-TW" dirty="0">
                <a:sym typeface="Wingdings" panose="05000000000000000000" pitchFamily="2" charset="2"/>
              </a:rPr>
              <a:t></a:t>
            </a:r>
            <a:r>
              <a:rPr lang="zh-TW" altLang="en-US" dirty="0">
                <a:sym typeface="Wingdings" panose="05000000000000000000" pitchFamily="2" charset="2"/>
              </a:rPr>
              <a:t>因為</a:t>
            </a:r>
            <a:r>
              <a:rPr lang="en-US" altLang="zh-TW" dirty="0">
                <a:sym typeface="Wingdings" panose="05000000000000000000" pitchFamily="2" charset="2"/>
              </a:rPr>
              <a:t>Vpass</a:t>
            </a:r>
            <a:r>
              <a:rPr lang="zh-TW" altLang="en-US" dirty="0">
                <a:sym typeface="Wingdings" panose="05000000000000000000" pitchFamily="2" charset="2"/>
              </a:rPr>
              <a:t>的電壓降低了</a:t>
            </a:r>
            <a:r>
              <a:rPr lang="en-US" altLang="zh-TW" dirty="0" err="1">
                <a:sym typeface="Wingdings" panose="05000000000000000000" pitchFamily="2" charset="2"/>
              </a:rPr>
              <a:t>Vprogram</a:t>
            </a:r>
            <a:r>
              <a:rPr lang="zh-TW" altLang="en-US" dirty="0">
                <a:sym typeface="Wingdings" panose="05000000000000000000" pitchFamily="2" charset="2"/>
              </a:rPr>
              <a:t>形成的電場，縮小壓差，這種狀態就做</a:t>
            </a:r>
            <a:r>
              <a:rPr lang="en-US" altLang="zh-TW" dirty="0">
                <a:sym typeface="Wingdings" panose="05000000000000000000" pitchFamily="2" charset="2"/>
              </a:rPr>
              <a:t>boosting</a:t>
            </a:r>
            <a:r>
              <a:rPr lang="zh-TW" altLang="en-US" dirty="0">
                <a:sym typeface="Wingdings" panose="05000000000000000000" pitchFamily="2" charset="2"/>
              </a:rPr>
              <a:t>狀態，</a:t>
            </a:r>
            <a:r>
              <a:rPr lang="en-US" altLang="zh-TW" dirty="0">
                <a:sym typeface="Wingdings" panose="05000000000000000000" pitchFamily="2" charset="2"/>
              </a:rPr>
              <a:t>boosting</a:t>
            </a:r>
            <a:r>
              <a:rPr lang="zh-TW" altLang="en-US" dirty="0">
                <a:sym typeface="Wingdings" panose="05000000000000000000" pitchFamily="2" charset="2"/>
              </a:rPr>
              <a:t>狀態是為了防止同一個</a:t>
            </a:r>
            <a:r>
              <a:rPr lang="en-US" altLang="zh-TW" dirty="0">
                <a:sym typeface="Wingdings" panose="05000000000000000000" pitchFamily="2" charset="2"/>
              </a:rPr>
              <a:t>WL</a:t>
            </a:r>
            <a:r>
              <a:rPr lang="zh-TW" altLang="en-US" dirty="0">
                <a:sym typeface="Wingdings" panose="05000000000000000000" pitchFamily="2" charset="2"/>
              </a:rPr>
              <a:t>上未寫入的</a:t>
            </a:r>
            <a:r>
              <a:rPr lang="en-US" altLang="zh-TW" dirty="0">
                <a:sym typeface="Wingdings" panose="05000000000000000000" pitchFamily="2" charset="2"/>
              </a:rPr>
              <a:t>cell</a:t>
            </a:r>
            <a:r>
              <a:rPr lang="zh-TW" altLang="en-US" dirty="0">
                <a:sym typeface="Wingdings" panose="05000000000000000000" pitchFamily="2" charset="2"/>
              </a:rPr>
              <a:t>寫入過程中受到</a:t>
            </a:r>
            <a:r>
              <a:rPr lang="en-US" altLang="zh-TW" dirty="0" err="1">
                <a:sym typeface="Wingdings" panose="05000000000000000000" pitchFamily="2" charset="2"/>
              </a:rPr>
              <a:t>Vprogram</a:t>
            </a:r>
            <a:r>
              <a:rPr lang="zh-TW" altLang="en-US" dirty="0">
                <a:sym typeface="Wingdings" panose="05000000000000000000" pitchFamily="2" charset="2"/>
              </a:rPr>
              <a:t>的影響而設定的特殊電壓，使這些</a:t>
            </a:r>
            <a:r>
              <a:rPr lang="en-US" altLang="zh-TW" dirty="0">
                <a:sym typeface="Wingdings" panose="05000000000000000000" pitchFamily="2" charset="2"/>
              </a:rPr>
              <a:t>inhibit cell</a:t>
            </a:r>
            <a:r>
              <a:rPr lang="zh-TW" altLang="en-US" dirty="0">
                <a:sym typeface="Wingdings" panose="05000000000000000000" pitchFamily="2" charset="2"/>
              </a:rPr>
              <a:t>的</a:t>
            </a:r>
            <a:r>
              <a:rPr lang="en-US" altLang="zh-TW" dirty="0">
                <a:sym typeface="Wingdings" panose="05000000000000000000" pitchFamily="2" charset="2"/>
              </a:rPr>
              <a:t>channel</a:t>
            </a:r>
            <a:r>
              <a:rPr lang="zh-TW" altLang="en-US" dirty="0">
                <a:sym typeface="Wingdings" panose="05000000000000000000" pitchFamily="2" charset="2"/>
              </a:rPr>
              <a:t>的電位提高，抑制不必要的電子穿隧</a:t>
            </a:r>
            <a:endParaRPr lang="en-US" altLang="zh-TW" dirty="0">
              <a:sym typeface="Wingdings" panose="05000000000000000000" pitchFamily="2" charset="2"/>
            </a:endParaRPr>
          </a:p>
          <a:p>
            <a:endParaRPr lang="en-US" altLang="zh-TW" dirty="0">
              <a:sym typeface="Wingdings" panose="05000000000000000000" pitchFamily="2" charset="2"/>
            </a:endParaRPr>
          </a:p>
          <a:p>
            <a:r>
              <a:rPr lang="zh-TW" altLang="en-US" dirty="0"/>
              <a:t>步驟描述</a:t>
            </a:r>
            <a:endParaRPr lang="en-US" altLang="zh-TW" dirty="0"/>
          </a:p>
          <a:p>
            <a:r>
              <a:rPr lang="en-US" altLang="zh-TW" b="1" dirty="0"/>
              <a:t>Step 1DSL </a:t>
            </a:r>
            <a:r>
              <a:rPr lang="zh-TW" altLang="en-US" b="1" dirty="0"/>
              <a:t>關閉（</a:t>
            </a:r>
            <a:r>
              <a:rPr lang="en-US" altLang="zh-TW" b="1" dirty="0"/>
              <a:t>0V</a:t>
            </a:r>
            <a:r>
              <a:rPr lang="zh-TW" altLang="en-US" b="1" dirty="0"/>
              <a:t>）</a:t>
            </a:r>
            <a:r>
              <a:rPr lang="en-US" altLang="zh-TW" dirty="0"/>
              <a:t> → </a:t>
            </a:r>
            <a:r>
              <a:rPr lang="zh-TW" altLang="en-US" dirty="0"/>
              <a:t>阻斷 </a:t>
            </a:r>
            <a:r>
              <a:rPr lang="en-US" altLang="zh-TW" dirty="0" err="1"/>
              <a:t>bitline</a:t>
            </a:r>
            <a:r>
              <a:rPr lang="en-US" altLang="zh-TW" dirty="0"/>
              <a:t> → </a:t>
            </a:r>
            <a:r>
              <a:rPr lang="zh-TW" altLang="en-US" dirty="0"/>
              <a:t>整條 </a:t>
            </a:r>
            <a:r>
              <a:rPr lang="en-US" altLang="zh-TW" dirty="0"/>
              <a:t>string </a:t>
            </a:r>
            <a:r>
              <a:rPr lang="zh-TW" altLang="en-US" dirty="0"/>
              <a:t>隔離。</a:t>
            </a:r>
            <a:endParaRPr lang="en-US" altLang="zh-TW" dirty="0"/>
          </a:p>
          <a:p>
            <a:r>
              <a:rPr lang="en-US" altLang="zh-TW" b="1" dirty="0"/>
              <a:t>Step 2SSL </a:t>
            </a:r>
            <a:r>
              <a:rPr lang="zh-TW" altLang="en-US" b="1" dirty="0"/>
              <a:t>關閉（</a:t>
            </a:r>
            <a:r>
              <a:rPr lang="en-US" altLang="zh-TW" b="1" dirty="0"/>
              <a:t>0V</a:t>
            </a:r>
            <a:r>
              <a:rPr lang="zh-TW" altLang="en-US" b="1" dirty="0"/>
              <a:t>）</a:t>
            </a:r>
            <a:r>
              <a:rPr lang="en-US" altLang="zh-TW" dirty="0"/>
              <a:t> → </a:t>
            </a:r>
            <a:r>
              <a:rPr lang="zh-TW" altLang="en-US" dirty="0"/>
              <a:t>斷開 </a:t>
            </a:r>
            <a:r>
              <a:rPr lang="en-US" altLang="zh-TW" dirty="0"/>
              <a:t>Source</a:t>
            </a:r>
            <a:r>
              <a:rPr lang="zh-TW" altLang="en-US" dirty="0"/>
              <a:t>，完全隔離。</a:t>
            </a:r>
            <a:endParaRPr lang="en-US" altLang="zh-TW" dirty="0"/>
          </a:p>
          <a:p>
            <a:r>
              <a:rPr lang="en-US" altLang="zh-TW" b="1" dirty="0"/>
              <a:t>Step 3CSL </a:t>
            </a:r>
            <a:r>
              <a:rPr lang="zh-TW" altLang="en-US" b="1" dirty="0"/>
              <a:t>加 </a:t>
            </a:r>
            <a:r>
              <a:rPr lang="en-US" altLang="zh-TW" b="1" dirty="0"/>
              <a:t>Vpass</a:t>
            </a:r>
            <a:r>
              <a:rPr lang="zh-TW" altLang="en-US" b="1" dirty="0"/>
              <a:t>（例如 </a:t>
            </a:r>
            <a:r>
              <a:rPr lang="en-US" altLang="zh-TW" b="1" dirty="0"/>
              <a:t>8~10V</a:t>
            </a:r>
            <a:r>
              <a:rPr lang="zh-TW" altLang="en-US" b="1" dirty="0"/>
              <a:t>）</a:t>
            </a:r>
            <a:r>
              <a:rPr lang="en-US" altLang="zh-TW" dirty="0"/>
              <a:t> → </a:t>
            </a:r>
            <a:r>
              <a:rPr lang="zh-TW" altLang="en-US" dirty="0"/>
              <a:t>提供基本導通但不進行寫入。</a:t>
            </a:r>
            <a:endParaRPr lang="en-US" altLang="zh-TW" dirty="0"/>
          </a:p>
          <a:p>
            <a:r>
              <a:rPr lang="en-US" altLang="zh-TW" b="1" dirty="0"/>
              <a:t>Step 4</a:t>
            </a:r>
            <a:r>
              <a:rPr lang="en-US" altLang="zh-TW" dirty="0"/>
              <a:t>WL </a:t>
            </a:r>
            <a:r>
              <a:rPr lang="zh-TW" altLang="en-US" dirty="0"/>
              <a:t>上仍會被施加 </a:t>
            </a:r>
            <a:r>
              <a:rPr lang="en-US" altLang="zh-TW" dirty="0" err="1"/>
              <a:t>Vprogram</a:t>
            </a:r>
            <a:r>
              <a:rPr lang="zh-TW" altLang="en-US" dirty="0"/>
              <a:t>，但因為 </a:t>
            </a:r>
            <a:r>
              <a:rPr lang="en-US" altLang="zh-TW" dirty="0" err="1"/>
              <a:t>bitline</a:t>
            </a:r>
            <a:r>
              <a:rPr lang="en-US" altLang="zh-TW" dirty="0"/>
              <a:t> </a:t>
            </a:r>
            <a:r>
              <a:rPr lang="zh-TW" altLang="en-US" dirty="0"/>
              <a:t>封鎖、通道電壓提升，</a:t>
            </a:r>
            <a:r>
              <a:rPr lang="zh-TW" altLang="en-US" b="1" dirty="0"/>
              <a:t>電場差異減弱</a:t>
            </a:r>
            <a:r>
              <a:rPr lang="zh-TW" altLang="en-US" dirty="0"/>
              <a:t> → 不產生足夠能量穿隧，</a:t>
            </a:r>
            <a:r>
              <a:rPr lang="zh-TW" altLang="en-US" b="1" dirty="0"/>
              <a:t>防止錯誤寫入。這就是 </a:t>
            </a:r>
            <a:r>
              <a:rPr lang="en-US" altLang="zh-TW" b="1" dirty="0"/>
              <a:t>Boosting</a:t>
            </a:r>
            <a:r>
              <a:rPr lang="zh-TW" altLang="en-US" b="1" dirty="0"/>
              <a:t>。</a:t>
            </a:r>
            <a:endParaRPr lang="en-US" altLang="zh-TW" dirty="0">
              <a:sym typeface="Wingdings" panose="05000000000000000000" pitchFamily="2" charset="2"/>
            </a:endParaRPr>
          </a:p>
          <a:p>
            <a:endParaRPr lang="en-US" altLang="zh-TW" dirty="0">
              <a:sym typeface="Wingdings" panose="05000000000000000000" pitchFamily="2" charset="2"/>
            </a:endParaRPr>
          </a:p>
          <a:p>
            <a:endParaRPr lang="en-US" altLang="zh-TW" b="1" dirty="0">
              <a:sym typeface="Wingdings" panose="05000000000000000000" pitchFamily="2" charset="2"/>
            </a:endParaRPr>
          </a:p>
          <a:p>
            <a:pPr>
              <a:buFont typeface="Arial" panose="020B0604020202020204" pitchFamily="34" charset="0"/>
              <a:buChar char="•"/>
            </a:pPr>
            <a:r>
              <a:rPr lang="zh-TW" altLang="en-US" b="1" dirty="0"/>
              <a:t>寫入的</a:t>
            </a:r>
            <a:r>
              <a:rPr lang="en-US" altLang="zh-TW" b="1" dirty="0"/>
              <a:t>Cell</a:t>
            </a:r>
            <a:r>
              <a:rPr lang="en-US" altLang="zh-TW" dirty="0"/>
              <a:t>——&gt;</a:t>
            </a:r>
            <a:r>
              <a:rPr lang="zh-TW" altLang="en-US" dirty="0"/>
              <a:t>的</a:t>
            </a:r>
            <a:r>
              <a:rPr lang="en-US" altLang="zh-TW" dirty="0"/>
              <a:t>Bitline</a:t>
            </a:r>
            <a:r>
              <a:rPr lang="zh-TW" altLang="en-US" dirty="0"/>
              <a:t>的</a:t>
            </a:r>
            <a:r>
              <a:rPr lang="en-US" altLang="zh-TW" dirty="0"/>
              <a:t>DSL</a:t>
            </a:r>
            <a:r>
              <a:rPr lang="zh-TW" altLang="en-US" dirty="0"/>
              <a:t>打開</a:t>
            </a:r>
            <a:r>
              <a:rPr lang="en-US" altLang="zh-TW" dirty="0"/>
              <a:t>ON——&gt;</a:t>
            </a:r>
            <a:r>
              <a:rPr lang="zh-TW" altLang="en-US" dirty="0"/>
              <a:t>此時寫入的</a:t>
            </a:r>
            <a:r>
              <a:rPr lang="en-US" altLang="zh-TW" dirty="0"/>
              <a:t>cell</a:t>
            </a:r>
            <a:r>
              <a:rPr lang="zh-TW" altLang="en-US" dirty="0"/>
              <a:t>的</a:t>
            </a:r>
            <a:r>
              <a:rPr lang="en-US" altLang="zh-TW" dirty="0" err="1"/>
              <a:t>Vprogram</a:t>
            </a:r>
            <a:r>
              <a:rPr lang="zh-TW" altLang="en-US" dirty="0"/>
              <a:t>會形成向下電場，將電子往上拉，不寫入的</a:t>
            </a:r>
            <a:r>
              <a:rPr lang="en-US" altLang="zh-TW" dirty="0"/>
              <a:t>Cell</a:t>
            </a:r>
            <a:r>
              <a:rPr lang="zh-TW" altLang="en-US" dirty="0"/>
              <a:t>雖然也會因為電容分壓型差壓差，但因為通道</a:t>
            </a:r>
            <a:r>
              <a:rPr lang="en-US" altLang="zh-TW" dirty="0"/>
              <a:t>ON</a:t>
            </a:r>
            <a:r>
              <a:rPr lang="zh-TW" altLang="en-US" dirty="0"/>
              <a:t>所以壓差流掉，就沒有抵銷的作用</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endParaRPr lang="zh-TW" altLang="en-US" dirty="0"/>
          </a:p>
          <a:p>
            <a:pPr>
              <a:buFont typeface="Arial" panose="020B0604020202020204" pitchFamily="34" charset="0"/>
              <a:buChar char="•"/>
            </a:pPr>
            <a:r>
              <a:rPr lang="zh-TW" altLang="en-US" b="1" dirty="0"/>
              <a:t>不寫入的</a:t>
            </a:r>
            <a:r>
              <a:rPr lang="en-US" altLang="zh-TW" b="1" dirty="0"/>
              <a:t>Cell</a:t>
            </a:r>
            <a:r>
              <a:rPr lang="en-US" altLang="zh-TW" dirty="0"/>
              <a:t>—&gt;</a:t>
            </a:r>
            <a:r>
              <a:rPr lang="zh-TW" altLang="en-US" dirty="0"/>
              <a:t>的</a:t>
            </a:r>
            <a:r>
              <a:rPr lang="en-US" altLang="zh-TW" dirty="0"/>
              <a:t>Bitline</a:t>
            </a:r>
            <a:r>
              <a:rPr lang="zh-TW" altLang="en-US" dirty="0"/>
              <a:t>的</a:t>
            </a:r>
            <a:r>
              <a:rPr lang="en-US" altLang="zh-TW" dirty="0"/>
              <a:t>DSL</a:t>
            </a:r>
            <a:r>
              <a:rPr lang="zh-TW" altLang="en-US" dirty="0"/>
              <a:t>關閉</a:t>
            </a:r>
            <a:r>
              <a:rPr lang="en-US" altLang="zh-TW" dirty="0"/>
              <a:t>——&gt;</a:t>
            </a:r>
            <a:r>
              <a:rPr lang="zh-TW" altLang="en-US" b="1" dirty="0"/>
              <a:t>通道電壓因為</a:t>
            </a:r>
            <a:r>
              <a:rPr lang="en-US" altLang="zh-TW" b="1" dirty="0"/>
              <a:t>OFF</a:t>
            </a:r>
            <a:r>
              <a:rPr lang="zh-TW" altLang="en-US" b="1" dirty="0"/>
              <a:t>所以其他</a:t>
            </a:r>
            <a:r>
              <a:rPr lang="en-US" altLang="zh-TW" b="1" dirty="0"/>
              <a:t>Vpass</a:t>
            </a:r>
            <a:r>
              <a:rPr lang="zh-TW" altLang="en-US" b="1" dirty="0"/>
              <a:t>的電壓會因為電容分壓形成壓差充滿在通道裡面，不會流失掉，這要通道就充滿</a:t>
            </a:r>
            <a:r>
              <a:rPr lang="en-US" altLang="zh-TW" b="1" dirty="0"/>
              <a:t>10V</a:t>
            </a:r>
            <a:r>
              <a:rPr lang="zh-TW" altLang="en-US" b="1" dirty="0"/>
              <a:t>，會抵消</a:t>
            </a:r>
            <a:r>
              <a:rPr lang="en-US" altLang="zh-TW" b="1" dirty="0"/>
              <a:t>control gate</a:t>
            </a:r>
            <a:r>
              <a:rPr lang="zh-TW" altLang="en-US" b="1" dirty="0"/>
              <a:t>的向下電場</a:t>
            </a:r>
            <a:r>
              <a:rPr lang="en-US" altLang="zh-TW" b="1" dirty="0"/>
              <a:t>18V</a:t>
            </a:r>
            <a:r>
              <a:rPr lang="en-US" altLang="zh-TW" dirty="0"/>
              <a:t>——→</a:t>
            </a:r>
            <a:r>
              <a:rPr lang="zh-TW" altLang="en-US" dirty="0"/>
              <a:t>電子就不會往上拉</a:t>
            </a:r>
            <a:r>
              <a:rPr lang="en-US" altLang="zh-TW" dirty="0"/>
              <a:t>——→</a:t>
            </a:r>
            <a:r>
              <a:rPr lang="zh-TW" altLang="en-US" dirty="0"/>
              <a:t>這就是</a:t>
            </a:r>
            <a:r>
              <a:rPr lang="en-US" altLang="zh-TW" b="1" dirty="0"/>
              <a:t>Boosting</a:t>
            </a:r>
            <a:r>
              <a:rPr lang="zh-TW" altLang="en-US" b="1" dirty="0"/>
              <a:t>狀態</a:t>
            </a:r>
            <a:endParaRPr lang="zh-TW" altLang="en-US" dirty="0"/>
          </a:p>
          <a:p>
            <a:pPr>
              <a:buFont typeface="Arial" panose="020B0604020202020204" pitchFamily="34" charset="0"/>
              <a:buChar char="•"/>
            </a:pPr>
            <a:r>
              <a:rPr lang="en-US" altLang="zh-TW" dirty="0"/>
              <a:t>Boosting</a:t>
            </a:r>
            <a:r>
              <a:rPr lang="zh-TW" altLang="en-US" dirty="0"/>
              <a:t>的降壓</a:t>
            </a:r>
            <a:r>
              <a:rPr lang="en-US" altLang="zh-TW" dirty="0"/>
              <a:t>—→</a:t>
            </a:r>
            <a:r>
              <a:rPr lang="zh-TW" altLang="en-US" dirty="0"/>
              <a:t>通道充滿與</a:t>
            </a:r>
            <a:r>
              <a:rPr lang="en-US" altLang="zh-TW" dirty="0" err="1"/>
              <a:t>Vprogram</a:t>
            </a:r>
            <a:r>
              <a:rPr lang="zh-TW" altLang="en-US" dirty="0"/>
              <a:t>抵銷的壓差 </a:t>
            </a:r>
            <a:r>
              <a:rPr lang="en-US" altLang="zh-TW" dirty="0"/>
              <a:t>(</a:t>
            </a:r>
            <a:r>
              <a:rPr lang="zh-TW" altLang="en-US" dirty="0"/>
              <a:t>這個大小怎麼決定</a:t>
            </a:r>
            <a:r>
              <a:rPr lang="en-US" altLang="zh-TW" dirty="0"/>
              <a:t>)——→Vpass</a:t>
            </a:r>
            <a:r>
              <a:rPr lang="zh-TW" altLang="en-US" dirty="0"/>
              <a:t>越大降壓後的結果也還是維持比較大</a:t>
            </a:r>
            <a:r>
              <a:rPr lang="en-US" altLang="zh-TW" dirty="0"/>
              <a:t>——→</a:t>
            </a:r>
            <a:r>
              <a:rPr lang="en-US" altLang="zh-TW" b="1" dirty="0"/>
              <a:t>Vpass</a:t>
            </a:r>
            <a:r>
              <a:rPr lang="zh-TW" altLang="en-US" b="1" dirty="0"/>
              <a:t>越大，</a:t>
            </a:r>
            <a:r>
              <a:rPr lang="en-US" altLang="zh-TW" b="1" dirty="0"/>
              <a:t>Inhibit cell</a:t>
            </a:r>
            <a:r>
              <a:rPr lang="zh-TW" altLang="en-US" b="1" dirty="0"/>
              <a:t>越不容易被</a:t>
            </a:r>
            <a:r>
              <a:rPr lang="en-US" altLang="zh-TW" b="1" dirty="0"/>
              <a:t>program</a:t>
            </a:r>
          </a:p>
          <a:p>
            <a:pPr>
              <a:buFont typeface="Arial" panose="020B0604020202020204" pitchFamily="34" charset="0"/>
              <a:buChar char="•"/>
            </a:pPr>
            <a:endParaRPr lang="en-US" altLang="zh-TW" b="1" dirty="0"/>
          </a:p>
          <a:p>
            <a:pPr>
              <a:buFont typeface="Arial" panose="020B0604020202020204" pitchFamily="34" charset="0"/>
              <a:buChar char="•"/>
            </a:pPr>
            <a:endParaRPr lang="zh-TW" altLang="en-US" dirty="0"/>
          </a:p>
          <a:p>
            <a:pPr>
              <a:buFont typeface="Arial" panose="020B0604020202020204" pitchFamily="34" charset="0"/>
              <a:buChar char="•"/>
            </a:pPr>
            <a:r>
              <a:rPr lang="en-US" altLang="zh-TW" dirty="0"/>
              <a:t>Inhibit string:</a:t>
            </a:r>
            <a:r>
              <a:rPr lang="zh-TW" altLang="en-US" dirty="0"/>
              <a:t>同一條</a:t>
            </a:r>
            <a:r>
              <a:rPr lang="en-US" altLang="zh-TW" dirty="0" err="1"/>
              <a:t>wordline</a:t>
            </a:r>
            <a:r>
              <a:rPr lang="zh-TW" altLang="en-US" dirty="0"/>
              <a:t>上未寫入的</a:t>
            </a:r>
            <a:r>
              <a:rPr lang="en-US" altLang="zh-TW" dirty="0"/>
              <a:t>cell</a:t>
            </a:r>
            <a:r>
              <a:rPr lang="zh-TW" altLang="en-US" dirty="0"/>
              <a:t>的</a:t>
            </a:r>
            <a:r>
              <a:rPr lang="en-US" altLang="zh-TW" dirty="0" err="1"/>
              <a:t>bitline</a:t>
            </a:r>
            <a:r>
              <a:rPr lang="en-US" altLang="zh-TW" dirty="0"/>
              <a:t>——→</a:t>
            </a:r>
            <a:r>
              <a:rPr lang="zh-TW" altLang="en-US" dirty="0"/>
              <a:t>透過</a:t>
            </a:r>
            <a:r>
              <a:rPr lang="en-US" altLang="zh-TW" dirty="0"/>
              <a:t>SSL</a:t>
            </a:r>
            <a:r>
              <a:rPr lang="zh-TW" altLang="en-US" dirty="0"/>
              <a:t>跟</a:t>
            </a:r>
            <a:r>
              <a:rPr lang="en-US" altLang="zh-TW" dirty="0"/>
              <a:t>DSL OFF</a:t>
            </a:r>
            <a:r>
              <a:rPr lang="zh-TW" altLang="en-US" dirty="0"/>
              <a:t>狀態使</a:t>
            </a:r>
            <a:r>
              <a:rPr lang="en-US" altLang="zh-TW" dirty="0"/>
              <a:t>string</a:t>
            </a:r>
            <a:r>
              <a:rPr lang="zh-TW" altLang="en-US" dirty="0"/>
              <a:t>進入</a:t>
            </a:r>
            <a:r>
              <a:rPr lang="en-US" altLang="zh-TW" dirty="0"/>
              <a:t>Boosting</a:t>
            </a:r>
            <a:r>
              <a:rPr lang="zh-TW" altLang="en-US" dirty="0"/>
              <a:t>狀態</a:t>
            </a:r>
          </a:p>
          <a:p>
            <a:endParaRPr lang="en-US" altLang="zh-TW" dirty="0"/>
          </a:p>
          <a:p>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19</a:t>
            </a:fld>
            <a:endParaRPr lang="zh-TW" altLang="en-US"/>
          </a:p>
        </p:txBody>
      </p:sp>
    </p:spTree>
    <p:extLst>
      <p:ext uri="{BB962C8B-B14F-4D97-AF65-F5344CB8AC3E}">
        <p14:creationId xmlns:p14="http://schemas.microsoft.com/office/powerpoint/2010/main" val="147864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2D406-F343-69E3-AB62-78508D771DF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B42B569-56CF-AF0E-7FE4-6F9DE44D852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269145D-2E78-6EBA-3D18-B8E55604A19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8189159-47CD-0DDE-F538-D097AE36CA9E}"/>
              </a:ext>
            </a:extLst>
          </p:cNvPr>
          <p:cNvSpPr>
            <a:spLocks noGrp="1"/>
          </p:cNvSpPr>
          <p:nvPr>
            <p:ph type="sldNum" sz="quarter" idx="5"/>
          </p:nvPr>
        </p:nvSpPr>
        <p:spPr/>
        <p:txBody>
          <a:bodyPr/>
          <a:lstStyle/>
          <a:p>
            <a:fld id="{188D1FD1-2905-4E35-BB04-9924E165B7FD}" type="slidenum">
              <a:rPr lang="zh-TW" altLang="en-US" smtClean="0"/>
              <a:t>2</a:t>
            </a:fld>
            <a:endParaRPr lang="zh-TW" altLang="en-US"/>
          </a:p>
        </p:txBody>
      </p:sp>
    </p:spTree>
    <p:extLst>
      <p:ext uri="{BB962C8B-B14F-4D97-AF65-F5344CB8AC3E}">
        <p14:creationId xmlns:p14="http://schemas.microsoft.com/office/powerpoint/2010/main" val="862339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b="1" dirty="0"/>
              <a:t>為什麼做 </a:t>
            </a:r>
            <a:r>
              <a:rPr lang="en-US" altLang="zh-TW" b="1" dirty="0"/>
              <a:t>ISPP (</a:t>
            </a:r>
            <a:r>
              <a:rPr lang="en-US" altLang="zh-TW" dirty="0"/>
              <a:t>Incremental Step Pulse Programming</a:t>
            </a:r>
            <a:r>
              <a:rPr lang="en-US" altLang="zh-TW" b="1" dirty="0"/>
              <a:t>) </a:t>
            </a:r>
            <a:r>
              <a:rPr lang="zh-TW" altLang="en-US" b="1" dirty="0"/>
              <a:t>的主要目的是目的在 </a:t>
            </a:r>
            <a:r>
              <a:rPr lang="en-US" altLang="zh-TW" b="1" dirty="0"/>
              <a:t>program </a:t>
            </a:r>
            <a:r>
              <a:rPr lang="zh-TW" altLang="en-US" b="1" dirty="0"/>
              <a:t>時慢慢加入 </a:t>
            </a:r>
            <a:r>
              <a:rPr lang="en-US" altLang="zh-TW" b="1" dirty="0"/>
              <a:t>program pulse </a:t>
            </a:r>
            <a:r>
              <a:rPr lang="zh-TW" altLang="en-US" b="1" dirty="0"/>
              <a:t>，打窄 </a:t>
            </a:r>
            <a:r>
              <a:rPr lang="en-US" altLang="zh-TW" b="1" dirty="0"/>
              <a:t>disturbance (</a:t>
            </a:r>
            <a:r>
              <a:rPr lang="zh-TW" altLang="en-US" b="1" dirty="0"/>
              <a:t>過了 </a:t>
            </a:r>
            <a:r>
              <a:rPr lang="en-US" altLang="zh-TW" b="1" dirty="0"/>
              <a:t>Vth </a:t>
            </a:r>
            <a:r>
              <a:rPr lang="zh-TW" altLang="en-US" b="1" dirty="0"/>
              <a:t>就做 </a:t>
            </a:r>
            <a:r>
              <a:rPr lang="en-US" altLang="zh-TW" b="1" dirty="0" err="1"/>
              <a:t>inhitbit</a:t>
            </a:r>
            <a:r>
              <a:rPr lang="zh-TW" altLang="en-US" b="1" dirty="0"/>
              <a:t> 讓狀態保持</a:t>
            </a:r>
            <a:r>
              <a:rPr lang="en-US" altLang="zh-TW" b="1" dirty="0"/>
              <a:t>)</a:t>
            </a:r>
            <a:r>
              <a:rPr lang="zh-TW" altLang="en-US" b="1" dirty="0"/>
              <a:t>，再將若還沒有過 </a:t>
            </a:r>
            <a:r>
              <a:rPr lang="en-US" altLang="zh-TW" b="1" dirty="0"/>
              <a:t>Vth </a:t>
            </a:r>
            <a:r>
              <a:rPr lang="zh-TW" altLang="en-US" b="1" dirty="0"/>
              <a:t>繼續打。</a:t>
            </a:r>
            <a:endParaRPr lang="en-US" altLang="zh-TW" b="1" dirty="0"/>
          </a:p>
          <a:p>
            <a:pPr>
              <a:buFont typeface="Arial" panose="020B0604020202020204" pitchFamily="34" charset="0"/>
              <a:buChar char="•"/>
            </a:pPr>
            <a:endParaRPr lang="en-US" altLang="zh-TW" dirty="0"/>
          </a:p>
          <a:p>
            <a:pPr>
              <a:buFont typeface="Arial" panose="020B0604020202020204" pitchFamily="34" charset="0"/>
              <a:buChar char="•"/>
            </a:pPr>
            <a:r>
              <a:rPr lang="en-US" altLang="zh-TW" dirty="0"/>
              <a:t>Program</a:t>
            </a:r>
            <a:r>
              <a:rPr lang="zh-TW" altLang="en-US" dirty="0"/>
              <a:t>某個</a:t>
            </a:r>
            <a:r>
              <a:rPr lang="en-US" altLang="zh-TW" dirty="0"/>
              <a:t>Page</a:t>
            </a:r>
            <a:r>
              <a:rPr lang="zh-TW" altLang="en-US" dirty="0"/>
              <a:t>時，要對</a:t>
            </a:r>
            <a:r>
              <a:rPr lang="en-US" altLang="zh-TW" dirty="0" err="1"/>
              <a:t>wordline</a:t>
            </a:r>
            <a:r>
              <a:rPr lang="zh-TW" altLang="en-US" dirty="0"/>
              <a:t>加高電壓，但因為每個儲存單元的不同，有些</a:t>
            </a:r>
            <a:r>
              <a:rPr lang="en-US" altLang="zh-TW" dirty="0"/>
              <a:t>cell</a:t>
            </a:r>
            <a:r>
              <a:rPr lang="zh-TW" altLang="en-US" dirty="0"/>
              <a:t>可以很快讓</a:t>
            </a:r>
            <a:r>
              <a:rPr lang="en-US" altLang="zh-TW" dirty="0"/>
              <a:t>Vt</a:t>
            </a:r>
            <a:r>
              <a:rPr lang="zh-TW" altLang="en-US" dirty="0"/>
              <a:t>跳到寫入的電壓，但有些</a:t>
            </a:r>
            <a:r>
              <a:rPr lang="en-US" altLang="zh-TW" dirty="0"/>
              <a:t>cell</a:t>
            </a:r>
            <a:r>
              <a:rPr lang="zh-TW" altLang="en-US" dirty="0"/>
              <a:t>需要多次</a:t>
            </a:r>
            <a:r>
              <a:rPr lang="en-US" altLang="zh-TW" dirty="0"/>
              <a:t>programming</a:t>
            </a:r>
            <a:r>
              <a:rPr lang="zh-TW" altLang="en-US" dirty="0"/>
              <a:t>，所以</a:t>
            </a:r>
            <a:r>
              <a:rPr lang="en-US" altLang="zh-TW" dirty="0"/>
              <a:t>NAND</a:t>
            </a:r>
            <a:r>
              <a:rPr lang="zh-TW" altLang="en-US" dirty="0"/>
              <a:t>實務上採用</a:t>
            </a:r>
            <a:r>
              <a:rPr lang="en-US" altLang="zh-TW" dirty="0" err="1"/>
              <a:t>Program+Verify</a:t>
            </a:r>
            <a:r>
              <a:rPr lang="zh-TW" altLang="en-US" dirty="0"/>
              <a:t>的方式進行</a:t>
            </a:r>
            <a:r>
              <a:rPr lang="en-US" altLang="zh-TW" dirty="0"/>
              <a:t>programming</a:t>
            </a:r>
            <a:r>
              <a:rPr lang="zh-TW" altLang="en-US" dirty="0"/>
              <a:t>，舉例</a:t>
            </a:r>
            <a:r>
              <a:rPr lang="en-US" altLang="zh-TW" dirty="0"/>
              <a:t>:</a:t>
            </a:r>
            <a:r>
              <a:rPr lang="zh-TW" altLang="en-US" dirty="0"/>
              <a:t>在</a:t>
            </a:r>
            <a:r>
              <a:rPr lang="en-US" altLang="zh-TW" dirty="0"/>
              <a:t>WL control gate</a:t>
            </a:r>
            <a:r>
              <a:rPr lang="zh-TW" altLang="en-US" dirty="0"/>
              <a:t>上施加一個電壓</a:t>
            </a:r>
            <a:r>
              <a:rPr lang="en-US" altLang="zh-TW" dirty="0" err="1"/>
              <a:t>Vprogram</a:t>
            </a:r>
            <a:r>
              <a:rPr lang="zh-TW" altLang="en-US" dirty="0"/>
              <a:t>，讓這個電壓持續一段時間，然後撤掉，對每個</a:t>
            </a:r>
            <a:r>
              <a:rPr lang="en-US" altLang="zh-TW" dirty="0"/>
              <a:t>program</a:t>
            </a:r>
            <a:r>
              <a:rPr lang="zh-TW" altLang="en-US" dirty="0"/>
              <a:t>的</a:t>
            </a:r>
            <a:r>
              <a:rPr lang="en-US" altLang="zh-TW" dirty="0"/>
              <a:t>cell</a:t>
            </a:r>
            <a:r>
              <a:rPr lang="zh-TW" altLang="en-US" dirty="0"/>
              <a:t>進行施加</a:t>
            </a:r>
            <a:r>
              <a:rPr lang="en-US" altLang="zh-TW" dirty="0" err="1"/>
              <a:t>Vverify</a:t>
            </a:r>
            <a:r>
              <a:rPr lang="zh-TW" altLang="en-US" dirty="0"/>
              <a:t>電壓驗證，看看是否</a:t>
            </a:r>
            <a:r>
              <a:rPr lang="en-US" altLang="zh-TW" dirty="0"/>
              <a:t>Vt</a:t>
            </a:r>
            <a:r>
              <a:rPr lang="zh-TW" altLang="en-US" dirty="0"/>
              <a:t>超過驗證電壓，如果超過代表已經達到狀態</a:t>
            </a:r>
            <a:r>
              <a:rPr lang="en-US" altLang="zh-TW" dirty="0"/>
              <a:t>(</a:t>
            </a:r>
            <a:r>
              <a:rPr lang="en-US" altLang="zh-TW" dirty="0" err="1"/>
              <a:t>bitline</a:t>
            </a:r>
            <a:r>
              <a:rPr lang="zh-TW" altLang="en-US" dirty="0"/>
              <a:t>從接地到拉高</a:t>
            </a:r>
            <a:r>
              <a:rPr lang="en-US" altLang="zh-TW" dirty="0"/>
              <a:t>—→</a:t>
            </a:r>
            <a:r>
              <a:rPr lang="zh-TW" altLang="en-US" dirty="0"/>
              <a:t>不再寫入</a:t>
            </a:r>
            <a:r>
              <a:rPr lang="en-US" altLang="zh-TW" dirty="0"/>
              <a:t>)</a:t>
            </a:r>
            <a:r>
              <a:rPr lang="zh-TW" altLang="en-US" dirty="0"/>
              <a:t>，還沒有達到的需要繼續</a:t>
            </a:r>
            <a:r>
              <a:rPr lang="en-US" altLang="zh-TW" dirty="0"/>
              <a:t>program </a:t>
            </a:r>
            <a:r>
              <a:rPr lang="zh-TW" altLang="en-US" dirty="0"/>
              <a:t>且</a:t>
            </a:r>
            <a:r>
              <a:rPr lang="en-US" altLang="zh-TW" dirty="0" err="1"/>
              <a:t>Vprogram</a:t>
            </a:r>
            <a:r>
              <a:rPr lang="zh-TW" altLang="en-US" dirty="0"/>
              <a:t>會加大直到達到寫入狀態。</a:t>
            </a:r>
          </a:p>
          <a:p>
            <a:pPr>
              <a:buFont typeface="Arial" panose="020B0604020202020204" pitchFamily="34" charset="0"/>
              <a:buChar char="•"/>
            </a:pPr>
            <a:r>
              <a:rPr lang="zh-TW" altLang="en-US" dirty="0"/>
              <a:t>右邊這張圖代表</a:t>
            </a:r>
            <a:r>
              <a:rPr lang="en-US" altLang="zh-TW" dirty="0"/>
              <a:t>ISPP</a:t>
            </a:r>
            <a:r>
              <a:rPr lang="zh-TW" altLang="en-US" dirty="0"/>
              <a:t>流程</a:t>
            </a:r>
            <a:r>
              <a:rPr lang="en-US" altLang="zh-TW" dirty="0"/>
              <a:t>: </a:t>
            </a:r>
            <a:r>
              <a:rPr lang="zh-TW" altLang="en-US" dirty="0"/>
              <a:t>一開始先打電壓</a:t>
            </a:r>
            <a:r>
              <a:rPr lang="en-US" altLang="zh-TW" dirty="0" err="1"/>
              <a:t>Vprogram</a:t>
            </a:r>
            <a:r>
              <a:rPr lang="en-US" altLang="zh-TW" dirty="0"/>
              <a:t>——&gt;</a:t>
            </a:r>
            <a:r>
              <a:rPr lang="zh-TW" altLang="en-US" dirty="0"/>
              <a:t>驗證</a:t>
            </a:r>
            <a:r>
              <a:rPr lang="en-US" altLang="zh-TW" dirty="0"/>
              <a:t>cell</a:t>
            </a:r>
            <a:r>
              <a:rPr lang="zh-TW" altLang="en-US" dirty="0"/>
              <a:t>的</a:t>
            </a:r>
            <a:r>
              <a:rPr lang="en-US" altLang="zh-TW" dirty="0"/>
              <a:t>Vth</a:t>
            </a:r>
            <a:r>
              <a:rPr lang="zh-TW" altLang="en-US" dirty="0"/>
              <a:t>是否大於</a:t>
            </a:r>
            <a:r>
              <a:rPr lang="en-US" altLang="zh-TW" dirty="0" err="1"/>
              <a:t>Vtarget</a:t>
            </a:r>
            <a:r>
              <a:rPr lang="en-US" altLang="zh-TW" dirty="0"/>
              <a:t>——&gt;yes</a:t>
            </a:r>
            <a:r>
              <a:rPr lang="zh-TW" altLang="en-US" dirty="0"/>
              <a:t>結束</a:t>
            </a:r>
            <a:r>
              <a:rPr lang="en-US" altLang="zh-TW" dirty="0"/>
              <a:t>/no</a:t>
            </a:r>
            <a:r>
              <a:rPr lang="zh-TW" altLang="en-US" dirty="0"/>
              <a:t>繼續重新</a:t>
            </a:r>
          </a:p>
          <a:p>
            <a:pPr>
              <a:buFont typeface="Arial" panose="020B0604020202020204" pitchFamily="34" charset="0"/>
              <a:buChar char="•"/>
            </a:pPr>
            <a:r>
              <a:rPr lang="zh-TW" altLang="en-US" dirty="0"/>
              <a:t>如果</a:t>
            </a:r>
            <a:r>
              <a:rPr lang="en-US" altLang="zh-TW" dirty="0" err="1"/>
              <a:t>Vprogram</a:t>
            </a:r>
            <a:r>
              <a:rPr lang="zh-TW" altLang="en-US" dirty="0"/>
              <a:t>達到一定次數，還是有很高比例</a:t>
            </a:r>
            <a:r>
              <a:rPr lang="en-US" altLang="zh-TW" dirty="0"/>
              <a:t>cell</a:t>
            </a:r>
            <a:r>
              <a:rPr lang="zh-TW" altLang="en-US" dirty="0"/>
              <a:t>沒有寫入成功</a:t>
            </a:r>
            <a:r>
              <a:rPr lang="en-US" altLang="zh-TW" dirty="0"/>
              <a:t>——&gt;</a:t>
            </a:r>
            <a:r>
              <a:rPr lang="zh-TW" altLang="en-US" dirty="0"/>
              <a:t>代表</a:t>
            </a:r>
            <a:r>
              <a:rPr lang="en-US" altLang="zh-TW" dirty="0"/>
              <a:t>Program fail </a:t>
            </a:r>
            <a:r>
              <a:rPr lang="zh-TW" altLang="en-US" dirty="0"/>
              <a:t>寫入失敗</a:t>
            </a:r>
          </a:p>
          <a:p>
            <a:pPr>
              <a:buFont typeface="Arial" panose="020B0604020202020204" pitchFamily="34" charset="0"/>
              <a:buChar char="•"/>
            </a:pPr>
            <a:r>
              <a:rPr lang="en-US" altLang="zh-TW" dirty="0"/>
              <a:t>BiCS</a:t>
            </a:r>
            <a:r>
              <a:rPr lang="zh-TW" altLang="en-US" dirty="0"/>
              <a:t>系列</a:t>
            </a:r>
          </a:p>
          <a:p>
            <a:pPr>
              <a:buFont typeface="Arial" panose="020B0604020202020204" pitchFamily="34" charset="0"/>
              <a:buChar char="•"/>
            </a:pPr>
            <a:r>
              <a:rPr lang="en-US" altLang="zh-TW" dirty="0"/>
              <a:t>TLC</a:t>
            </a:r>
            <a:r>
              <a:rPr lang="zh-TW" altLang="en-US" dirty="0"/>
              <a:t>大約</a:t>
            </a:r>
            <a:r>
              <a:rPr lang="en-US" altLang="zh-TW" dirty="0"/>
              <a:t>1500 us microsecond (10-6</a:t>
            </a:r>
            <a:r>
              <a:rPr lang="zh-TW" altLang="en-US" dirty="0"/>
              <a:t>次方</a:t>
            </a:r>
            <a:r>
              <a:rPr lang="en-US" altLang="zh-TW" dirty="0"/>
              <a:t>)</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20</a:t>
            </a:fld>
            <a:endParaRPr lang="zh-TW" altLang="en-US"/>
          </a:p>
        </p:txBody>
      </p:sp>
    </p:spTree>
    <p:extLst>
      <p:ext uri="{BB962C8B-B14F-4D97-AF65-F5344CB8AC3E}">
        <p14:creationId xmlns:p14="http://schemas.microsoft.com/office/powerpoint/2010/main" val="1645083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b="1" dirty="0"/>
              <a:t>什麼時候用 </a:t>
            </a:r>
            <a:r>
              <a:rPr lang="en-US" altLang="zh-TW" b="1" dirty="0"/>
              <a:t>One shot (CT</a:t>
            </a:r>
            <a:r>
              <a:rPr lang="zh-TW" altLang="en-US" b="1" dirty="0"/>
              <a:t> 類型的 </a:t>
            </a:r>
            <a:r>
              <a:rPr lang="en-US" altLang="zh-TW" b="1" dirty="0"/>
              <a:t>NAND </a:t>
            </a:r>
            <a:r>
              <a:rPr lang="zh-TW" altLang="en-US" b="1" dirty="0"/>
              <a:t>比較沒有 </a:t>
            </a:r>
            <a:r>
              <a:rPr lang="en-US" altLang="zh-TW" sz="1200" b="1" kern="1200" dirty="0">
                <a:solidFill>
                  <a:schemeClr val="tx1"/>
                </a:solidFill>
                <a:latin typeface="+mn-lt"/>
                <a:ea typeface="+mn-ea"/>
                <a:cs typeface="+mn-cs"/>
              </a:rPr>
              <a:t>coupling effect</a:t>
            </a:r>
            <a:r>
              <a:rPr lang="zh-TW" altLang="en-US" b="1" dirty="0"/>
              <a:t>，所以通常做 </a:t>
            </a:r>
            <a:r>
              <a:rPr lang="en-US" altLang="zh-TW" b="1" dirty="0"/>
              <a:t>one shoot</a:t>
            </a:r>
            <a:r>
              <a:rPr lang="zh-TW" altLang="en-US" b="1" dirty="0"/>
              <a:t>，一次將 </a:t>
            </a:r>
            <a:r>
              <a:rPr lang="en-US" altLang="zh-TW" b="1" dirty="0"/>
              <a:t>Pattern </a:t>
            </a:r>
            <a:r>
              <a:rPr lang="zh-TW" altLang="en-US" b="1" dirty="0"/>
              <a:t>打到指定 </a:t>
            </a:r>
            <a:r>
              <a:rPr lang="en-US" altLang="zh-TW" b="1" dirty="0"/>
              <a:t>state </a:t>
            </a:r>
            <a:r>
              <a:rPr lang="zh-TW" altLang="en-US" b="1" dirty="0"/>
              <a:t>的位置。</a:t>
            </a:r>
            <a:r>
              <a:rPr lang="en-US" altLang="zh-TW" b="1" dirty="0"/>
              <a:t>)</a:t>
            </a:r>
          </a:p>
          <a:p>
            <a:pPr>
              <a:buFont typeface="Arial" panose="020B0604020202020204" pitchFamily="34" charset="0"/>
              <a:buChar char="•"/>
            </a:pPr>
            <a:endParaRPr lang="en-US" altLang="zh-TW" dirty="0"/>
          </a:p>
          <a:p>
            <a:pPr>
              <a:buFont typeface="Arial" panose="020B0604020202020204" pitchFamily="34" charset="0"/>
              <a:buChar char="•"/>
            </a:pPr>
            <a:r>
              <a:rPr lang="en-US" altLang="zh-TW" dirty="0"/>
              <a:t>program</a:t>
            </a:r>
            <a:r>
              <a:rPr lang="zh-TW" altLang="en-US" dirty="0"/>
              <a:t>過程中，</a:t>
            </a:r>
            <a:r>
              <a:rPr lang="zh-TW" altLang="en-US" b="1" dirty="0"/>
              <a:t>電壓一次性施加到</a:t>
            </a:r>
            <a:r>
              <a:rPr lang="en-US" altLang="zh-TW" b="1" dirty="0"/>
              <a:t>cell</a:t>
            </a:r>
            <a:r>
              <a:rPr lang="zh-TW" altLang="en-US" b="1" dirty="0"/>
              <a:t>，使</a:t>
            </a:r>
            <a:r>
              <a:rPr lang="en-US" altLang="zh-TW" b="1" dirty="0"/>
              <a:t>cell</a:t>
            </a:r>
            <a:r>
              <a:rPr lang="zh-TW" altLang="en-US" b="1" dirty="0"/>
              <a:t>達到目標的</a:t>
            </a:r>
            <a:r>
              <a:rPr lang="en-US" altLang="zh-TW" b="1" dirty="0"/>
              <a:t>Vt</a:t>
            </a:r>
            <a:r>
              <a:rPr lang="zh-TW" altLang="en-US" b="1" dirty="0"/>
              <a:t>電壓。</a:t>
            </a:r>
            <a:endParaRPr lang="zh-TW" altLang="en-US" dirty="0"/>
          </a:p>
          <a:p>
            <a:pPr>
              <a:buFont typeface="Arial" panose="020B0604020202020204" pitchFamily="34" charset="0"/>
              <a:buChar char="•"/>
            </a:pPr>
            <a:r>
              <a:rPr lang="zh-TW" altLang="en-US" dirty="0"/>
              <a:t>優點</a:t>
            </a:r>
            <a:r>
              <a:rPr lang="en-US" altLang="zh-TW" dirty="0"/>
              <a:t>:program</a:t>
            </a:r>
            <a:r>
              <a:rPr lang="zh-TW" altLang="en-US" dirty="0"/>
              <a:t>的速度比較快</a:t>
            </a:r>
          </a:p>
          <a:p>
            <a:pPr>
              <a:buFont typeface="Arial" panose="020B0604020202020204" pitchFamily="34" charset="0"/>
              <a:buChar char="•"/>
            </a:pPr>
            <a:r>
              <a:rPr lang="zh-TW" altLang="en-US" dirty="0"/>
              <a:t>缺點</a:t>
            </a:r>
            <a:r>
              <a:rPr lang="en-US" altLang="zh-TW" dirty="0"/>
              <a:t>:</a:t>
            </a:r>
            <a:r>
              <a:rPr lang="zh-TW" altLang="en-US" dirty="0"/>
              <a:t>容易在</a:t>
            </a:r>
            <a:r>
              <a:rPr lang="en-US" altLang="zh-TW" dirty="0"/>
              <a:t>program</a:t>
            </a:r>
            <a:r>
              <a:rPr lang="zh-TW" altLang="en-US" dirty="0"/>
              <a:t>下一個</a:t>
            </a:r>
            <a:r>
              <a:rPr lang="en-US" altLang="zh-TW" dirty="0"/>
              <a:t>cell</a:t>
            </a:r>
            <a:r>
              <a:rPr lang="zh-TW" altLang="en-US" dirty="0"/>
              <a:t>的時候，因為</a:t>
            </a:r>
            <a:r>
              <a:rPr lang="en-US" altLang="zh-TW" dirty="0"/>
              <a:t>cell </a:t>
            </a:r>
            <a:r>
              <a:rPr lang="en-US" altLang="zh-TW" dirty="0" err="1"/>
              <a:t>inteference</a:t>
            </a:r>
            <a:r>
              <a:rPr lang="zh-TW" altLang="en-US" dirty="0"/>
              <a:t>干擾到上一個已經</a:t>
            </a:r>
            <a:r>
              <a:rPr lang="en-US" altLang="zh-TW" dirty="0"/>
              <a:t>program</a:t>
            </a:r>
            <a:r>
              <a:rPr lang="zh-TW" altLang="en-US" dirty="0"/>
              <a:t>好的</a:t>
            </a:r>
            <a:r>
              <a:rPr lang="en-US" altLang="zh-TW" dirty="0" err="1"/>
              <a:t>vt</a:t>
            </a:r>
            <a:r>
              <a:rPr lang="zh-TW" altLang="en-US" dirty="0"/>
              <a:t>值</a:t>
            </a:r>
          </a:p>
          <a:p>
            <a:pPr>
              <a:buFont typeface="Arial" panose="020B0604020202020204" pitchFamily="34" charset="0"/>
              <a:buChar char="•"/>
            </a:pPr>
            <a:r>
              <a:rPr lang="zh-TW" altLang="en-US" dirty="0"/>
              <a:t>舉例</a:t>
            </a:r>
            <a:r>
              <a:rPr lang="en-US" altLang="zh-TW" dirty="0"/>
              <a:t>:BiCS</a:t>
            </a:r>
            <a:r>
              <a:rPr lang="zh-TW" altLang="en-US" dirty="0"/>
              <a:t>系列的</a:t>
            </a:r>
            <a:r>
              <a:rPr lang="en-US" altLang="zh-TW" dirty="0"/>
              <a:t>SLC</a:t>
            </a:r>
            <a:r>
              <a:rPr lang="zh-TW" altLang="en-US" dirty="0"/>
              <a:t>跟</a:t>
            </a:r>
            <a:r>
              <a:rPr lang="en-US" altLang="zh-TW" dirty="0"/>
              <a:t>TLC</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21</a:t>
            </a:fld>
            <a:endParaRPr lang="zh-TW" altLang="en-US"/>
          </a:p>
        </p:txBody>
      </p:sp>
    </p:spTree>
    <p:extLst>
      <p:ext uri="{BB962C8B-B14F-4D97-AF65-F5344CB8AC3E}">
        <p14:creationId xmlns:p14="http://schemas.microsoft.com/office/powerpoint/2010/main" val="525381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什麼時候選用 </a:t>
            </a:r>
            <a:r>
              <a:rPr lang="en-US" altLang="zh-TW" b="1" dirty="0"/>
              <a:t>Two shoot (FG</a:t>
            </a:r>
            <a:r>
              <a:rPr lang="zh-TW" altLang="en-US" b="1" dirty="0"/>
              <a:t>類型 </a:t>
            </a:r>
            <a:r>
              <a:rPr lang="en-US" altLang="zh-TW" b="1" dirty="0"/>
              <a:t>NAND</a:t>
            </a:r>
            <a:r>
              <a:rPr lang="zh-TW" altLang="en-US" b="1" dirty="0"/>
              <a:t>，分兩次進行 </a:t>
            </a:r>
            <a:r>
              <a:rPr lang="en-US" altLang="zh-TW" b="1" dirty="0"/>
              <a:t>program</a:t>
            </a:r>
            <a:r>
              <a:rPr lang="zh-TW" altLang="en-US" b="1" dirty="0"/>
              <a:t>，從 </a:t>
            </a:r>
            <a:r>
              <a:rPr lang="en-US" altLang="zh-TW" b="1" dirty="0"/>
              <a:t>Low page </a:t>
            </a:r>
            <a:r>
              <a:rPr lang="zh-TW" altLang="en-US" b="1" dirty="0"/>
              <a:t>打完再換 </a:t>
            </a:r>
            <a:r>
              <a:rPr lang="en-US" altLang="zh-TW" b="1" dirty="0"/>
              <a:t>upper page)</a:t>
            </a:r>
            <a:r>
              <a:rPr lang="zh-TW" altLang="en-US" b="1" dirty="0"/>
              <a:t>，通常在 </a:t>
            </a:r>
            <a:r>
              <a:rPr lang="en-US" altLang="zh-TW" b="1" dirty="0"/>
              <a:t>FG </a:t>
            </a:r>
            <a:r>
              <a:rPr lang="zh-TW" altLang="en-US" b="1" dirty="0"/>
              <a:t>的類型上使用，因為 </a:t>
            </a:r>
            <a:r>
              <a:rPr lang="en-US" altLang="zh-TW" b="1" dirty="0"/>
              <a:t>cell </a:t>
            </a:r>
            <a:r>
              <a:rPr lang="zh-TW" altLang="en-US" b="1" dirty="0"/>
              <a:t>之間的 </a:t>
            </a:r>
            <a:r>
              <a:rPr lang="en-US" altLang="zh-TW" b="1" dirty="0"/>
              <a:t>coupling effect </a:t>
            </a:r>
            <a:r>
              <a:rPr lang="zh-TW" altLang="en-US" b="1" dirty="0"/>
              <a:t>比較大 </a:t>
            </a:r>
            <a:r>
              <a:rPr lang="en-US" altLang="zh-TW" b="1" dirty="0"/>
              <a:t>-&gt;</a:t>
            </a:r>
            <a:r>
              <a:rPr lang="zh-TW" altLang="en-US" b="1" dirty="0"/>
              <a:t>分兩次打會比較不會造成寫干擾。</a:t>
            </a:r>
            <a:endParaRPr lang="en-US" altLang="zh-TW"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將一個 </a:t>
            </a:r>
            <a:r>
              <a:rPr lang="en-US" altLang="zh-TW" b="1" dirty="0"/>
              <a:t>cell </a:t>
            </a:r>
            <a:r>
              <a:rPr lang="zh-TW" altLang="en-US" b="1" dirty="0"/>
              <a:t>的資料寫入分成兩階段進行的寫入方式</a:t>
            </a:r>
            <a:br>
              <a:rPr lang="zh-TW" altLang="en-US" dirty="0"/>
            </a:br>
            <a:r>
              <a:rPr lang="zh-TW" altLang="en-US" dirty="0"/>
              <a:t>主要用於 </a:t>
            </a:r>
            <a:r>
              <a:rPr lang="en-US" altLang="zh-TW" b="1" dirty="0"/>
              <a:t>MLC</a:t>
            </a:r>
            <a:r>
              <a:rPr lang="zh-TW" altLang="en-US" dirty="0"/>
              <a:t>（</a:t>
            </a:r>
            <a:r>
              <a:rPr lang="en-US" altLang="zh-TW" dirty="0"/>
              <a:t>2-bit/cell</a:t>
            </a:r>
            <a:r>
              <a:rPr lang="zh-TW" altLang="en-US" dirty="0"/>
              <a:t>）與 </a:t>
            </a:r>
            <a:r>
              <a:rPr lang="en-US" altLang="zh-TW" b="1" dirty="0"/>
              <a:t>QLC</a:t>
            </a:r>
            <a:r>
              <a:rPr lang="zh-TW" altLang="en-US" dirty="0"/>
              <a:t>（</a:t>
            </a:r>
            <a:r>
              <a:rPr lang="en-US" altLang="zh-TW" dirty="0"/>
              <a:t>4-bit/cell</a:t>
            </a:r>
            <a:r>
              <a:rPr lang="zh-TW" altLang="en-US" dirty="0"/>
              <a:t>）中，為了避免一次寫入多 </a:t>
            </a:r>
            <a:r>
              <a:rPr lang="en-US" altLang="zh-TW" dirty="0"/>
              <a:t>bit </a:t>
            </a:r>
            <a:r>
              <a:rPr lang="zh-TW" altLang="en-US" dirty="0"/>
              <a:t>所造成的干擾與失敗。</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b="1" dirty="0"/>
              <a:t>第一階段）</a:t>
            </a:r>
          </a:p>
          <a:p>
            <a:r>
              <a:rPr lang="zh-TW" altLang="en-US" dirty="0"/>
              <a:t>▶ 寫入 </a:t>
            </a:r>
            <a:r>
              <a:rPr lang="en-US" altLang="zh-TW" b="1" dirty="0"/>
              <a:t>Lower Page</a:t>
            </a:r>
            <a:r>
              <a:rPr lang="zh-TW" altLang="en-US" b="1" dirty="0"/>
              <a:t>（低位元）</a:t>
            </a:r>
            <a:endParaRPr lang="zh-TW" altLang="en-US" dirty="0"/>
          </a:p>
          <a:p>
            <a:r>
              <a:rPr lang="zh-TW" altLang="en-US" dirty="0"/>
              <a:t>通常寫入的是 </a:t>
            </a:r>
            <a:r>
              <a:rPr lang="en-US" altLang="zh-TW" b="1" dirty="0"/>
              <a:t>bit0</a:t>
            </a:r>
            <a:endParaRPr lang="zh-TW" altLang="en-US" dirty="0"/>
          </a:p>
          <a:p>
            <a:r>
              <a:rPr lang="zh-TW" altLang="en-US" dirty="0"/>
              <a:t>會將 </a:t>
            </a:r>
            <a:r>
              <a:rPr lang="en-US" altLang="zh-TW" dirty="0"/>
              <a:t>cell </a:t>
            </a:r>
            <a:r>
              <a:rPr lang="zh-TW" altLang="en-US" dirty="0"/>
              <a:t>稍微提升閾值電壓（</a:t>
            </a:r>
            <a:r>
              <a:rPr lang="en-US" altLang="zh-TW" dirty="0"/>
              <a:t>Vth</a:t>
            </a:r>
            <a:r>
              <a:rPr lang="zh-TW" altLang="en-US" dirty="0"/>
              <a:t>）到某個中間電壓狀態</a:t>
            </a:r>
          </a:p>
          <a:p>
            <a:r>
              <a:rPr lang="zh-TW" altLang="en-US" dirty="0"/>
              <a:t>這時資料是</a:t>
            </a:r>
            <a:r>
              <a:rPr lang="zh-TW" altLang="en-US" b="1" dirty="0"/>
              <a:t>不完整的暫存狀態（</a:t>
            </a:r>
            <a:r>
              <a:rPr lang="en-US" altLang="zh-TW" b="1" dirty="0"/>
              <a:t>intermediate state</a:t>
            </a:r>
            <a:r>
              <a:rPr lang="zh-TW" altLang="en-US" b="1" dirty="0"/>
              <a: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b="1" dirty="0"/>
              <a:t>（第二階段）</a:t>
            </a:r>
          </a:p>
          <a:p>
            <a:r>
              <a:rPr lang="zh-TW" altLang="en-US" dirty="0"/>
              <a:t>▶ 寫入 </a:t>
            </a:r>
            <a:r>
              <a:rPr lang="en-US" altLang="zh-TW" b="1" dirty="0"/>
              <a:t>Upper Page</a:t>
            </a:r>
            <a:r>
              <a:rPr lang="zh-TW" altLang="en-US" b="1" dirty="0"/>
              <a:t>（高位元）</a:t>
            </a:r>
            <a:endParaRPr lang="zh-TW" altLang="en-US" dirty="0"/>
          </a:p>
          <a:p>
            <a:r>
              <a:rPr lang="zh-TW" altLang="en-US" dirty="0"/>
              <a:t>通常寫入的是 </a:t>
            </a:r>
            <a:r>
              <a:rPr lang="en-US" altLang="zh-TW" b="1" dirty="0"/>
              <a:t>bit1</a:t>
            </a:r>
            <a:endParaRPr lang="zh-TW" altLang="en-US" dirty="0"/>
          </a:p>
          <a:p>
            <a:r>
              <a:rPr lang="zh-TW" altLang="en-US" dirty="0"/>
              <a:t>根據先前 </a:t>
            </a:r>
            <a:r>
              <a:rPr lang="en-US" altLang="zh-TW" dirty="0"/>
              <a:t>bit0 </a:t>
            </a:r>
            <a:r>
              <a:rPr lang="zh-TW" altLang="en-US" dirty="0"/>
              <a:t>的狀態 </a:t>
            </a:r>
            <a:r>
              <a:rPr lang="en-US" altLang="zh-TW" dirty="0"/>
              <a:t>+ </a:t>
            </a:r>
            <a:r>
              <a:rPr lang="zh-TW" altLang="en-US" dirty="0"/>
              <a:t>現在 </a:t>
            </a:r>
            <a:r>
              <a:rPr lang="en-US" altLang="zh-TW" dirty="0"/>
              <a:t>bit1</a:t>
            </a:r>
            <a:r>
              <a:rPr lang="zh-TW" altLang="en-US" dirty="0"/>
              <a:t>，再決定最終的 </a:t>
            </a:r>
            <a:r>
              <a:rPr lang="en-US" altLang="zh-TW" dirty="0"/>
              <a:t>Vth </a:t>
            </a:r>
            <a:r>
              <a:rPr lang="zh-TW" altLang="en-US" dirty="0"/>
              <a:t>程度</a:t>
            </a:r>
          </a:p>
          <a:p>
            <a:r>
              <a:rPr lang="zh-TW" altLang="en-US" dirty="0"/>
              <a:t>最終 </a:t>
            </a:r>
            <a:r>
              <a:rPr lang="en-US" altLang="zh-TW" dirty="0"/>
              <a:t>cell </a:t>
            </a:r>
            <a:r>
              <a:rPr lang="zh-TW" altLang="en-US" dirty="0"/>
              <a:t>會被編碼成 </a:t>
            </a:r>
            <a:r>
              <a:rPr lang="en-US" altLang="zh-TW" dirty="0"/>
              <a:t>4 </a:t>
            </a:r>
            <a:r>
              <a:rPr lang="zh-TW" altLang="en-US" dirty="0"/>
              <a:t>種狀態（</a:t>
            </a:r>
            <a:r>
              <a:rPr lang="en-US" altLang="zh-TW" dirty="0"/>
              <a:t>00</a:t>
            </a:r>
            <a:r>
              <a:rPr lang="zh-TW" altLang="en-US" dirty="0"/>
              <a:t>、</a:t>
            </a:r>
            <a:r>
              <a:rPr lang="en-US" altLang="zh-TW" dirty="0"/>
              <a:t>01</a:t>
            </a:r>
            <a:r>
              <a:rPr lang="zh-TW" altLang="en-US" dirty="0"/>
              <a:t>、</a:t>
            </a:r>
            <a:r>
              <a:rPr lang="en-US" altLang="zh-TW" dirty="0"/>
              <a:t>10</a:t>
            </a:r>
            <a:r>
              <a:rPr lang="zh-TW" altLang="en-US" dirty="0"/>
              <a:t>、</a:t>
            </a:r>
            <a:r>
              <a:rPr lang="en-US" altLang="zh-TW" dirty="0"/>
              <a:t>11</a:t>
            </a:r>
            <a:r>
              <a:rPr lang="zh-TW"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22</a:t>
            </a:fld>
            <a:endParaRPr lang="zh-TW" altLang="en-US"/>
          </a:p>
        </p:txBody>
      </p:sp>
    </p:spTree>
    <p:extLst>
      <p:ext uri="{BB962C8B-B14F-4D97-AF65-F5344CB8AC3E}">
        <p14:creationId xmlns:p14="http://schemas.microsoft.com/office/powerpoint/2010/main" val="98733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dirty="0"/>
              <a:t>如果要分兩個階段</a:t>
            </a:r>
            <a:r>
              <a:rPr lang="en-US" altLang="zh-TW" dirty="0"/>
              <a:t>program</a:t>
            </a:r>
            <a:r>
              <a:rPr lang="zh-TW" altLang="en-US" dirty="0"/>
              <a:t>又可以分為兩種 一種是</a:t>
            </a:r>
            <a:r>
              <a:rPr lang="en-US" altLang="zh-TW" dirty="0"/>
              <a:t>compare program </a:t>
            </a:r>
            <a:r>
              <a:rPr lang="zh-TW" altLang="en-US" dirty="0"/>
              <a:t>一種是</a:t>
            </a:r>
            <a:r>
              <a:rPr lang="en-US" altLang="zh-TW" dirty="0"/>
              <a:t>LM program</a:t>
            </a:r>
          </a:p>
          <a:p>
            <a:endParaRPr lang="zh-TW" altLang="en-US" dirty="0"/>
          </a:p>
          <a:p>
            <a:r>
              <a:rPr lang="zh-TW" altLang="en-US" dirty="0"/>
              <a:t>比較</a:t>
            </a:r>
            <a:r>
              <a:rPr lang="en-US" altLang="zh-TW" dirty="0"/>
              <a:t>compare program</a:t>
            </a:r>
            <a:r>
              <a:rPr lang="zh-TW" altLang="en-US" dirty="0"/>
              <a:t>跟</a:t>
            </a:r>
            <a:r>
              <a:rPr lang="en-US" altLang="zh-TW" dirty="0"/>
              <a:t>LM program</a:t>
            </a:r>
            <a:r>
              <a:rPr lang="zh-TW" altLang="en-US" dirty="0"/>
              <a:t>的</a:t>
            </a:r>
            <a:r>
              <a:rPr lang="en-US" altLang="zh-TW" dirty="0"/>
              <a:t>cell interference</a:t>
            </a:r>
            <a:r>
              <a:rPr lang="zh-TW" altLang="en-US" dirty="0"/>
              <a:t>次數</a:t>
            </a:r>
          </a:p>
          <a:p>
            <a:r>
              <a:rPr lang="zh-TW" altLang="en-US" dirty="0"/>
              <a:t>如果</a:t>
            </a:r>
            <a:r>
              <a:rPr lang="en-US" altLang="zh-TW" dirty="0"/>
              <a:t>Compare program:</a:t>
            </a:r>
            <a:r>
              <a:rPr lang="zh-TW" altLang="en-US" dirty="0"/>
              <a:t>順序是先</a:t>
            </a:r>
            <a:r>
              <a:rPr lang="en-US" altLang="zh-TW" dirty="0"/>
              <a:t>programWL0</a:t>
            </a:r>
            <a:r>
              <a:rPr lang="zh-TW" altLang="en-US" dirty="0"/>
              <a:t>的</a:t>
            </a:r>
            <a:r>
              <a:rPr lang="en-US" altLang="zh-TW" dirty="0"/>
              <a:t>lower page——&gt;</a:t>
            </a:r>
            <a:r>
              <a:rPr lang="zh-TW" altLang="en-US" dirty="0"/>
              <a:t>再</a:t>
            </a:r>
            <a:r>
              <a:rPr lang="en-US" altLang="zh-TW" dirty="0"/>
              <a:t>program</a:t>
            </a:r>
            <a:r>
              <a:rPr lang="zh-TW" altLang="en-US" dirty="0"/>
              <a:t>同一個</a:t>
            </a:r>
            <a:r>
              <a:rPr lang="en-US" altLang="zh-TW" dirty="0"/>
              <a:t>cell WL0</a:t>
            </a:r>
            <a:r>
              <a:rPr lang="zh-TW" altLang="en-US" dirty="0"/>
              <a:t>的</a:t>
            </a:r>
            <a:r>
              <a:rPr lang="en-US" altLang="zh-TW" dirty="0"/>
              <a:t>upper page ——&gt;</a:t>
            </a:r>
            <a:r>
              <a:rPr lang="zh-TW" altLang="en-US" dirty="0"/>
              <a:t>接下來</a:t>
            </a:r>
            <a:r>
              <a:rPr lang="en-US" altLang="zh-TW" dirty="0"/>
              <a:t>program</a:t>
            </a:r>
            <a:r>
              <a:rPr lang="zh-TW" altLang="en-US" dirty="0"/>
              <a:t>下一個</a:t>
            </a:r>
            <a:r>
              <a:rPr lang="en-US" altLang="zh-TW" dirty="0"/>
              <a:t>WL1 cell</a:t>
            </a:r>
            <a:r>
              <a:rPr lang="zh-TW" altLang="en-US" dirty="0"/>
              <a:t>的</a:t>
            </a:r>
            <a:r>
              <a:rPr lang="en-US" altLang="zh-TW" dirty="0"/>
              <a:t>lower page</a:t>
            </a:r>
            <a:r>
              <a:rPr lang="zh-TW" altLang="en-US" dirty="0"/>
              <a:t>時候</a:t>
            </a:r>
            <a:r>
              <a:rPr lang="en-US" altLang="zh-TW" dirty="0"/>
              <a:t>WL0</a:t>
            </a:r>
            <a:r>
              <a:rPr lang="zh-TW" altLang="en-US" dirty="0"/>
              <a:t>的</a:t>
            </a:r>
            <a:r>
              <a:rPr lang="en-US" altLang="zh-TW" dirty="0"/>
              <a:t>Vt</a:t>
            </a:r>
            <a:r>
              <a:rPr lang="zh-TW" altLang="en-US" dirty="0"/>
              <a:t>會被影響一次</a:t>
            </a:r>
            <a:r>
              <a:rPr lang="en-US" altLang="zh-TW" dirty="0"/>
              <a:t>——→</a:t>
            </a:r>
            <a:r>
              <a:rPr lang="zh-TW" altLang="en-US" dirty="0"/>
              <a:t>接下來</a:t>
            </a:r>
            <a:r>
              <a:rPr lang="en-US" altLang="zh-TW" dirty="0"/>
              <a:t>program WL2 cell</a:t>
            </a:r>
            <a:r>
              <a:rPr lang="zh-TW" altLang="en-US" dirty="0"/>
              <a:t>的</a:t>
            </a:r>
            <a:r>
              <a:rPr lang="en-US" altLang="zh-TW" dirty="0"/>
              <a:t>upper page</a:t>
            </a:r>
            <a:r>
              <a:rPr lang="zh-TW" altLang="en-US" dirty="0"/>
              <a:t>，此時</a:t>
            </a:r>
            <a:r>
              <a:rPr lang="en-US" altLang="zh-TW" dirty="0"/>
              <a:t>WL0</a:t>
            </a:r>
            <a:r>
              <a:rPr lang="zh-TW" altLang="en-US" dirty="0"/>
              <a:t>的</a:t>
            </a:r>
            <a:r>
              <a:rPr lang="en-US" altLang="zh-TW" dirty="0"/>
              <a:t>Vt</a:t>
            </a:r>
            <a:r>
              <a:rPr lang="zh-TW" altLang="en-US" dirty="0"/>
              <a:t>會被影響第二次</a:t>
            </a:r>
          </a:p>
          <a:p>
            <a:r>
              <a:rPr lang="zh-TW" altLang="en-US" dirty="0"/>
              <a:t>如果採</a:t>
            </a:r>
            <a:r>
              <a:rPr lang="en-US" altLang="zh-TW" dirty="0"/>
              <a:t>LM program:</a:t>
            </a:r>
            <a:r>
              <a:rPr lang="zh-TW" altLang="en-US" dirty="0"/>
              <a:t>順序是先</a:t>
            </a:r>
            <a:r>
              <a:rPr lang="en-US" altLang="zh-TW" dirty="0" err="1"/>
              <a:t>progran</a:t>
            </a:r>
            <a:r>
              <a:rPr lang="en-US" altLang="zh-TW" dirty="0"/>
              <a:t> WL0</a:t>
            </a:r>
            <a:r>
              <a:rPr lang="zh-TW" altLang="en-US" dirty="0"/>
              <a:t>的</a:t>
            </a:r>
            <a:r>
              <a:rPr lang="en-US" altLang="zh-TW" dirty="0"/>
              <a:t>lower page——&gt;</a:t>
            </a:r>
            <a:r>
              <a:rPr lang="zh-TW" altLang="en-US" dirty="0"/>
              <a:t>再</a:t>
            </a:r>
            <a:r>
              <a:rPr lang="en-US" altLang="zh-TW" dirty="0"/>
              <a:t>program</a:t>
            </a:r>
            <a:r>
              <a:rPr lang="zh-TW" altLang="en-US" dirty="0"/>
              <a:t>下一個</a:t>
            </a:r>
            <a:r>
              <a:rPr lang="en-US" altLang="zh-TW" dirty="0"/>
              <a:t>WL1</a:t>
            </a:r>
            <a:r>
              <a:rPr lang="zh-TW" altLang="en-US" dirty="0"/>
              <a:t>的</a:t>
            </a:r>
            <a:r>
              <a:rPr lang="en-US" altLang="zh-TW" dirty="0"/>
              <a:t>cell</a:t>
            </a:r>
            <a:r>
              <a:rPr lang="zh-TW" altLang="en-US" dirty="0"/>
              <a:t>的</a:t>
            </a:r>
            <a:r>
              <a:rPr lang="en-US" altLang="zh-TW" dirty="0"/>
              <a:t>lower page——&gt;</a:t>
            </a:r>
            <a:r>
              <a:rPr lang="zh-TW" altLang="en-US" dirty="0"/>
              <a:t>再</a:t>
            </a:r>
            <a:r>
              <a:rPr lang="en-US" altLang="zh-TW" dirty="0"/>
              <a:t>program WL0</a:t>
            </a:r>
            <a:r>
              <a:rPr lang="zh-TW" altLang="en-US" dirty="0"/>
              <a:t>的</a:t>
            </a:r>
            <a:r>
              <a:rPr lang="en-US" altLang="zh-TW" dirty="0"/>
              <a:t>upper page</a:t>
            </a:r>
            <a:r>
              <a:rPr lang="zh-TW" altLang="en-US" dirty="0"/>
              <a:t>，此時</a:t>
            </a:r>
            <a:r>
              <a:rPr lang="en-US" altLang="zh-TW" dirty="0"/>
              <a:t>WL0</a:t>
            </a:r>
            <a:r>
              <a:rPr lang="zh-TW" altLang="en-US" dirty="0"/>
              <a:t>完成</a:t>
            </a:r>
            <a:r>
              <a:rPr lang="en-US" altLang="zh-TW" dirty="0"/>
              <a:t>program———&gt;</a:t>
            </a:r>
            <a:r>
              <a:rPr lang="zh-TW" altLang="en-US" dirty="0"/>
              <a:t>再</a:t>
            </a:r>
            <a:r>
              <a:rPr lang="en-US" altLang="zh-TW" dirty="0"/>
              <a:t>program WL2</a:t>
            </a:r>
            <a:r>
              <a:rPr lang="zh-TW" altLang="en-US" dirty="0"/>
              <a:t>的</a:t>
            </a:r>
            <a:r>
              <a:rPr lang="en-US" altLang="zh-TW" dirty="0"/>
              <a:t>lower page——&gt;</a:t>
            </a:r>
            <a:r>
              <a:rPr lang="zh-TW" altLang="en-US" dirty="0"/>
              <a:t>再</a:t>
            </a:r>
            <a:r>
              <a:rPr lang="en-US" altLang="zh-TW" dirty="0"/>
              <a:t>program WL1</a:t>
            </a:r>
            <a:r>
              <a:rPr lang="zh-TW" altLang="en-US" dirty="0"/>
              <a:t>的</a:t>
            </a:r>
            <a:r>
              <a:rPr lang="en-US" altLang="zh-TW" dirty="0"/>
              <a:t>upper page(</a:t>
            </a:r>
            <a:r>
              <a:rPr lang="zh-TW" altLang="en-US" dirty="0"/>
              <a:t>此時會影響</a:t>
            </a:r>
            <a:r>
              <a:rPr lang="en-US" altLang="zh-TW" dirty="0"/>
              <a:t>WL0</a:t>
            </a:r>
            <a:r>
              <a:rPr lang="zh-TW" altLang="en-US" dirty="0"/>
              <a:t>的</a:t>
            </a:r>
            <a:r>
              <a:rPr lang="en-US" altLang="zh-TW" dirty="0"/>
              <a:t>cell)———-&gt; </a:t>
            </a:r>
            <a:r>
              <a:rPr lang="zh-TW" altLang="en-US" dirty="0"/>
              <a:t>這樣</a:t>
            </a:r>
            <a:r>
              <a:rPr lang="en-US" altLang="zh-TW" dirty="0"/>
              <a:t>program WL</a:t>
            </a:r>
            <a:r>
              <a:rPr lang="zh-TW" altLang="en-US" dirty="0"/>
              <a:t>只會被影響一次</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23</a:t>
            </a:fld>
            <a:endParaRPr lang="zh-TW" altLang="en-US"/>
          </a:p>
        </p:txBody>
      </p:sp>
    </p:spTree>
    <p:extLst>
      <p:ext uri="{BB962C8B-B14F-4D97-AF65-F5344CB8AC3E}">
        <p14:creationId xmlns:p14="http://schemas.microsoft.com/office/powerpoint/2010/main" val="1274933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E1906-B03F-C99D-FEB3-D8D90C43420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7B38D23-B038-565C-2A19-8AD5C2A2FEC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41B5402-9AEA-534A-3927-41B7FACE551F}"/>
              </a:ext>
            </a:extLst>
          </p:cNvPr>
          <p:cNvSpPr>
            <a:spLocks noGrp="1"/>
          </p:cNvSpPr>
          <p:nvPr>
            <p:ph type="body" idx="1"/>
          </p:nvPr>
        </p:nvSpPr>
        <p:spPr/>
        <p:txBody>
          <a:bodyPr/>
          <a:lstStyle/>
          <a:p>
            <a:pPr>
              <a:buFont typeface="Arial" panose="020B0604020202020204" pitchFamily="34" charset="0"/>
              <a:buChar char="•"/>
            </a:pPr>
            <a:r>
              <a:rPr lang="zh-TW" altLang="en-US" dirty="0"/>
              <a:t>如果要分兩個階段</a:t>
            </a:r>
            <a:r>
              <a:rPr lang="en-US" altLang="zh-TW" dirty="0"/>
              <a:t>program</a:t>
            </a:r>
            <a:r>
              <a:rPr lang="zh-TW" altLang="en-US" dirty="0"/>
              <a:t>又可以分為兩種 一種是</a:t>
            </a:r>
            <a:r>
              <a:rPr lang="en-US" altLang="zh-TW" dirty="0"/>
              <a:t>compare program </a:t>
            </a:r>
            <a:r>
              <a:rPr lang="zh-TW" altLang="en-US" dirty="0"/>
              <a:t>一種是</a:t>
            </a:r>
            <a:r>
              <a:rPr lang="en-US" altLang="zh-TW" dirty="0"/>
              <a:t>LM program</a:t>
            </a:r>
          </a:p>
          <a:p>
            <a:endParaRPr lang="zh-TW" altLang="en-US" dirty="0"/>
          </a:p>
          <a:p>
            <a:r>
              <a:rPr lang="zh-TW" altLang="en-US" dirty="0"/>
              <a:t>比較</a:t>
            </a:r>
            <a:r>
              <a:rPr lang="en-US" altLang="zh-TW" dirty="0"/>
              <a:t>compare program</a:t>
            </a:r>
            <a:r>
              <a:rPr lang="zh-TW" altLang="en-US" dirty="0"/>
              <a:t>跟</a:t>
            </a:r>
            <a:r>
              <a:rPr lang="en-US" altLang="zh-TW" dirty="0"/>
              <a:t>LM program</a:t>
            </a:r>
            <a:r>
              <a:rPr lang="zh-TW" altLang="en-US" dirty="0"/>
              <a:t>的</a:t>
            </a:r>
            <a:r>
              <a:rPr lang="en-US" altLang="zh-TW" dirty="0"/>
              <a:t>cell interference</a:t>
            </a:r>
            <a:r>
              <a:rPr lang="zh-TW" altLang="en-US" dirty="0"/>
              <a:t>次數</a:t>
            </a:r>
          </a:p>
          <a:p>
            <a:r>
              <a:rPr lang="zh-TW" altLang="en-US" dirty="0"/>
              <a:t>如果</a:t>
            </a:r>
            <a:r>
              <a:rPr lang="en-US" altLang="zh-TW" dirty="0"/>
              <a:t>Compare program:</a:t>
            </a:r>
            <a:r>
              <a:rPr lang="zh-TW" altLang="en-US" dirty="0"/>
              <a:t>順序是先</a:t>
            </a:r>
            <a:r>
              <a:rPr lang="en-US" altLang="zh-TW" dirty="0"/>
              <a:t>programWL0</a:t>
            </a:r>
            <a:r>
              <a:rPr lang="zh-TW" altLang="en-US" dirty="0"/>
              <a:t>的</a:t>
            </a:r>
            <a:r>
              <a:rPr lang="en-US" altLang="zh-TW" dirty="0"/>
              <a:t>lower page——&gt;</a:t>
            </a:r>
            <a:r>
              <a:rPr lang="zh-TW" altLang="en-US" dirty="0"/>
              <a:t>再</a:t>
            </a:r>
            <a:r>
              <a:rPr lang="en-US" altLang="zh-TW" dirty="0"/>
              <a:t>program</a:t>
            </a:r>
            <a:r>
              <a:rPr lang="zh-TW" altLang="en-US" dirty="0"/>
              <a:t>同一個</a:t>
            </a:r>
            <a:r>
              <a:rPr lang="en-US" altLang="zh-TW" dirty="0"/>
              <a:t>cell WL0</a:t>
            </a:r>
            <a:r>
              <a:rPr lang="zh-TW" altLang="en-US" dirty="0"/>
              <a:t>的</a:t>
            </a:r>
            <a:r>
              <a:rPr lang="en-US" altLang="zh-TW" dirty="0"/>
              <a:t>upper page ——&gt;</a:t>
            </a:r>
            <a:r>
              <a:rPr lang="zh-TW" altLang="en-US" dirty="0"/>
              <a:t>接下來</a:t>
            </a:r>
            <a:r>
              <a:rPr lang="en-US" altLang="zh-TW" dirty="0"/>
              <a:t>program</a:t>
            </a:r>
            <a:r>
              <a:rPr lang="zh-TW" altLang="en-US" dirty="0"/>
              <a:t>下一個</a:t>
            </a:r>
            <a:r>
              <a:rPr lang="en-US" altLang="zh-TW" dirty="0"/>
              <a:t>WL1 cell</a:t>
            </a:r>
            <a:r>
              <a:rPr lang="zh-TW" altLang="en-US" dirty="0"/>
              <a:t>的</a:t>
            </a:r>
            <a:r>
              <a:rPr lang="en-US" altLang="zh-TW" dirty="0"/>
              <a:t>lower page</a:t>
            </a:r>
            <a:r>
              <a:rPr lang="zh-TW" altLang="en-US" dirty="0"/>
              <a:t>時候</a:t>
            </a:r>
            <a:r>
              <a:rPr lang="en-US" altLang="zh-TW" dirty="0"/>
              <a:t>WL0</a:t>
            </a:r>
            <a:r>
              <a:rPr lang="zh-TW" altLang="en-US" dirty="0"/>
              <a:t>的</a:t>
            </a:r>
            <a:r>
              <a:rPr lang="en-US" altLang="zh-TW" dirty="0"/>
              <a:t>Vt</a:t>
            </a:r>
            <a:r>
              <a:rPr lang="zh-TW" altLang="en-US" dirty="0"/>
              <a:t>會被影響一次</a:t>
            </a:r>
            <a:r>
              <a:rPr lang="en-US" altLang="zh-TW" dirty="0"/>
              <a:t>——→</a:t>
            </a:r>
            <a:r>
              <a:rPr lang="zh-TW" altLang="en-US" dirty="0"/>
              <a:t>接下來</a:t>
            </a:r>
            <a:r>
              <a:rPr lang="en-US" altLang="zh-TW" dirty="0"/>
              <a:t>program WL2 cell</a:t>
            </a:r>
            <a:r>
              <a:rPr lang="zh-TW" altLang="en-US" dirty="0"/>
              <a:t>的</a:t>
            </a:r>
            <a:r>
              <a:rPr lang="en-US" altLang="zh-TW" dirty="0"/>
              <a:t>upper page</a:t>
            </a:r>
            <a:r>
              <a:rPr lang="zh-TW" altLang="en-US" dirty="0"/>
              <a:t>，此時</a:t>
            </a:r>
            <a:r>
              <a:rPr lang="en-US" altLang="zh-TW" dirty="0"/>
              <a:t>WL0</a:t>
            </a:r>
            <a:r>
              <a:rPr lang="zh-TW" altLang="en-US" dirty="0"/>
              <a:t>的</a:t>
            </a:r>
            <a:r>
              <a:rPr lang="en-US" altLang="zh-TW" dirty="0"/>
              <a:t>Vt</a:t>
            </a:r>
            <a:r>
              <a:rPr lang="zh-TW" altLang="en-US" dirty="0"/>
              <a:t>會被影響第二次</a:t>
            </a:r>
          </a:p>
          <a:p>
            <a:r>
              <a:rPr lang="zh-TW" altLang="en-US" dirty="0"/>
              <a:t>如果採</a:t>
            </a:r>
            <a:r>
              <a:rPr lang="en-US" altLang="zh-TW" dirty="0"/>
              <a:t>LM program:</a:t>
            </a:r>
            <a:r>
              <a:rPr lang="zh-TW" altLang="en-US" dirty="0"/>
              <a:t>順序是先</a:t>
            </a:r>
            <a:r>
              <a:rPr lang="en-US" altLang="zh-TW" dirty="0" err="1"/>
              <a:t>progran</a:t>
            </a:r>
            <a:r>
              <a:rPr lang="en-US" altLang="zh-TW" dirty="0"/>
              <a:t> WL0</a:t>
            </a:r>
            <a:r>
              <a:rPr lang="zh-TW" altLang="en-US" dirty="0"/>
              <a:t>的</a:t>
            </a:r>
            <a:r>
              <a:rPr lang="en-US" altLang="zh-TW" dirty="0"/>
              <a:t>lower page——&gt;</a:t>
            </a:r>
            <a:r>
              <a:rPr lang="zh-TW" altLang="en-US" dirty="0"/>
              <a:t>再</a:t>
            </a:r>
            <a:r>
              <a:rPr lang="en-US" altLang="zh-TW" dirty="0"/>
              <a:t>program</a:t>
            </a:r>
            <a:r>
              <a:rPr lang="zh-TW" altLang="en-US" dirty="0"/>
              <a:t>下一個</a:t>
            </a:r>
            <a:r>
              <a:rPr lang="en-US" altLang="zh-TW" dirty="0"/>
              <a:t>WL1</a:t>
            </a:r>
            <a:r>
              <a:rPr lang="zh-TW" altLang="en-US" dirty="0"/>
              <a:t>的</a:t>
            </a:r>
            <a:r>
              <a:rPr lang="en-US" altLang="zh-TW" dirty="0"/>
              <a:t>cell</a:t>
            </a:r>
            <a:r>
              <a:rPr lang="zh-TW" altLang="en-US" dirty="0"/>
              <a:t>的</a:t>
            </a:r>
            <a:r>
              <a:rPr lang="en-US" altLang="zh-TW" dirty="0"/>
              <a:t>lower page——&gt;</a:t>
            </a:r>
            <a:r>
              <a:rPr lang="zh-TW" altLang="en-US" dirty="0"/>
              <a:t>再</a:t>
            </a:r>
            <a:r>
              <a:rPr lang="en-US" altLang="zh-TW" dirty="0"/>
              <a:t>program WL0</a:t>
            </a:r>
            <a:r>
              <a:rPr lang="zh-TW" altLang="en-US" dirty="0"/>
              <a:t>的</a:t>
            </a:r>
            <a:r>
              <a:rPr lang="en-US" altLang="zh-TW" dirty="0"/>
              <a:t>upper page</a:t>
            </a:r>
            <a:r>
              <a:rPr lang="zh-TW" altLang="en-US" dirty="0"/>
              <a:t>，此時</a:t>
            </a:r>
            <a:r>
              <a:rPr lang="en-US" altLang="zh-TW" dirty="0"/>
              <a:t>WL0</a:t>
            </a:r>
            <a:r>
              <a:rPr lang="zh-TW" altLang="en-US" dirty="0"/>
              <a:t>完成</a:t>
            </a:r>
            <a:r>
              <a:rPr lang="en-US" altLang="zh-TW" dirty="0"/>
              <a:t>program———&gt;</a:t>
            </a:r>
            <a:r>
              <a:rPr lang="zh-TW" altLang="en-US" dirty="0"/>
              <a:t>再</a:t>
            </a:r>
            <a:r>
              <a:rPr lang="en-US" altLang="zh-TW" dirty="0"/>
              <a:t>program WL2</a:t>
            </a:r>
            <a:r>
              <a:rPr lang="zh-TW" altLang="en-US" dirty="0"/>
              <a:t>的</a:t>
            </a:r>
            <a:r>
              <a:rPr lang="en-US" altLang="zh-TW" dirty="0"/>
              <a:t>lower page——&gt;</a:t>
            </a:r>
            <a:r>
              <a:rPr lang="zh-TW" altLang="en-US" dirty="0"/>
              <a:t>再</a:t>
            </a:r>
            <a:r>
              <a:rPr lang="en-US" altLang="zh-TW" dirty="0"/>
              <a:t>program WL1</a:t>
            </a:r>
            <a:r>
              <a:rPr lang="zh-TW" altLang="en-US" dirty="0"/>
              <a:t>的</a:t>
            </a:r>
            <a:r>
              <a:rPr lang="en-US" altLang="zh-TW" dirty="0"/>
              <a:t>upper page(</a:t>
            </a:r>
            <a:r>
              <a:rPr lang="zh-TW" altLang="en-US" dirty="0"/>
              <a:t>此時會影響</a:t>
            </a:r>
            <a:r>
              <a:rPr lang="en-US" altLang="zh-TW" dirty="0"/>
              <a:t>WL0</a:t>
            </a:r>
            <a:r>
              <a:rPr lang="zh-TW" altLang="en-US" dirty="0"/>
              <a:t>的</a:t>
            </a:r>
            <a:r>
              <a:rPr lang="en-US" altLang="zh-TW" dirty="0"/>
              <a:t>cell)———-&gt; </a:t>
            </a:r>
            <a:r>
              <a:rPr lang="zh-TW" altLang="en-US" dirty="0"/>
              <a:t>這樣</a:t>
            </a:r>
            <a:r>
              <a:rPr lang="en-US" altLang="zh-TW" dirty="0"/>
              <a:t>program WL</a:t>
            </a:r>
            <a:r>
              <a:rPr lang="zh-TW" altLang="en-US" dirty="0"/>
              <a:t>只會被影響一次</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87FF1853-4142-2E3A-B1CC-04FF53D855A7}"/>
              </a:ext>
            </a:extLst>
          </p:cNvPr>
          <p:cNvSpPr>
            <a:spLocks noGrp="1"/>
          </p:cNvSpPr>
          <p:nvPr>
            <p:ph type="sldNum" sz="quarter" idx="5"/>
          </p:nvPr>
        </p:nvSpPr>
        <p:spPr/>
        <p:txBody>
          <a:bodyPr/>
          <a:lstStyle/>
          <a:p>
            <a:fld id="{188D1FD1-2905-4E35-BB04-9924E165B7FD}" type="slidenum">
              <a:rPr lang="zh-TW" altLang="en-US" smtClean="0"/>
              <a:t>24</a:t>
            </a:fld>
            <a:endParaRPr lang="zh-TW" altLang="en-US"/>
          </a:p>
        </p:txBody>
      </p:sp>
    </p:spTree>
    <p:extLst>
      <p:ext uri="{BB962C8B-B14F-4D97-AF65-F5344CB8AC3E}">
        <p14:creationId xmlns:p14="http://schemas.microsoft.com/office/powerpoint/2010/main" val="4083417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Arial" panose="020B0604020202020204" pitchFamily="34" charset="0"/>
              <a:buChar char="•"/>
            </a:pPr>
            <a:r>
              <a:rPr lang="en-US" altLang="zh-TW" dirty="0"/>
              <a:t>Erase </a:t>
            </a:r>
            <a:r>
              <a:rPr lang="zh-TW" altLang="en-US" dirty="0"/>
              <a:t>為什麼 </a:t>
            </a:r>
            <a:r>
              <a:rPr lang="en-US" altLang="zh-TW" dirty="0"/>
              <a:t>DSL </a:t>
            </a:r>
            <a:r>
              <a:rPr lang="zh-TW" altLang="en-US" dirty="0"/>
              <a:t>與 </a:t>
            </a:r>
            <a:r>
              <a:rPr lang="en-US" altLang="zh-TW" dirty="0"/>
              <a:t>SSL </a:t>
            </a:r>
            <a:r>
              <a:rPr lang="zh-TW" altLang="en-US" dirty="0"/>
              <a:t>設定 </a:t>
            </a:r>
            <a:r>
              <a:rPr lang="en-US" altLang="zh-TW" dirty="0"/>
              <a:t>Float </a:t>
            </a:r>
            <a:r>
              <a:rPr lang="zh-TW" altLang="en-US" dirty="0"/>
              <a:t>狀態是為了避免 </a:t>
            </a:r>
            <a:r>
              <a:rPr lang="en-US" altLang="zh-TW" dirty="0"/>
              <a:t>DSL</a:t>
            </a:r>
            <a:r>
              <a:rPr lang="zh-TW" altLang="en-US" dirty="0"/>
              <a:t>、</a:t>
            </a:r>
            <a:r>
              <a:rPr lang="en-US" altLang="zh-TW" dirty="0"/>
              <a:t>SSL </a:t>
            </a:r>
            <a:r>
              <a:rPr lang="zh-TW" altLang="en-US" dirty="0"/>
              <a:t>受傷。</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en-US" altLang="zh-TW" dirty="0"/>
              <a:t>Erase</a:t>
            </a:r>
            <a:r>
              <a:rPr lang="zh-TW" altLang="en-US" dirty="0"/>
              <a:t>操作</a:t>
            </a:r>
            <a:r>
              <a:rPr lang="en-US" altLang="zh-TW" dirty="0"/>
              <a:t>:</a:t>
            </a:r>
            <a:r>
              <a:rPr lang="zh-TW" altLang="en-US" dirty="0"/>
              <a:t>所有</a:t>
            </a:r>
            <a:r>
              <a:rPr lang="en-US" altLang="zh-TW" dirty="0"/>
              <a:t>NAND cell</a:t>
            </a:r>
            <a:r>
              <a:rPr lang="zh-TW" altLang="en-US" dirty="0"/>
              <a:t>都會被設置為</a:t>
            </a:r>
            <a:r>
              <a:rPr lang="en-US" altLang="zh-TW" dirty="0"/>
              <a:t>1</a:t>
            </a:r>
            <a:r>
              <a:rPr lang="zh-TW" altLang="en-US" dirty="0"/>
              <a:t>，</a:t>
            </a:r>
            <a:r>
              <a:rPr lang="en-US" altLang="zh-TW" dirty="0"/>
              <a:t>Erase</a:t>
            </a:r>
            <a:r>
              <a:rPr lang="zh-TW" altLang="en-US" dirty="0"/>
              <a:t>操作單元是以</a:t>
            </a:r>
            <a:r>
              <a:rPr lang="en-US" altLang="zh-TW" dirty="0"/>
              <a:t>block</a:t>
            </a:r>
            <a:r>
              <a:rPr lang="zh-TW" altLang="en-US" dirty="0"/>
              <a:t>為單位。</a:t>
            </a:r>
          </a:p>
          <a:p>
            <a:pPr>
              <a:buFont typeface="Arial" panose="020B0604020202020204" pitchFamily="34" charset="0"/>
              <a:buChar char="•"/>
            </a:pPr>
            <a:r>
              <a:rPr lang="en-US" altLang="zh-TW" dirty="0"/>
              <a:t>Step1: </a:t>
            </a:r>
            <a:r>
              <a:rPr lang="zh-TW" altLang="en-US" dirty="0"/>
              <a:t>但是同一個</a:t>
            </a:r>
            <a:r>
              <a:rPr lang="en-US" altLang="zh-TW" dirty="0"/>
              <a:t>LUN</a:t>
            </a:r>
            <a:r>
              <a:rPr lang="zh-TW" altLang="en-US" dirty="0"/>
              <a:t>裡面的</a:t>
            </a:r>
            <a:r>
              <a:rPr lang="en-US" altLang="zh-TW" dirty="0"/>
              <a:t>block</a:t>
            </a:r>
            <a:r>
              <a:rPr lang="zh-TW" altLang="en-US" dirty="0"/>
              <a:t>共用同一個</a:t>
            </a:r>
            <a:r>
              <a:rPr lang="en-US" altLang="zh-TW" dirty="0"/>
              <a:t>p well</a:t>
            </a:r>
            <a:r>
              <a:rPr lang="zh-TW" altLang="en-US" dirty="0"/>
              <a:t>，選擇目標</a:t>
            </a:r>
            <a:r>
              <a:rPr lang="en-US" altLang="zh-TW" dirty="0"/>
              <a:t>block</a:t>
            </a:r>
            <a:r>
              <a:rPr lang="zh-TW" altLang="en-US" dirty="0"/>
              <a:t>，</a:t>
            </a:r>
            <a:r>
              <a:rPr lang="zh-TW" altLang="en-US" b="1" dirty="0"/>
              <a:t>沒有要擦除的</a:t>
            </a:r>
            <a:r>
              <a:rPr lang="en-US" altLang="zh-TW" b="1" dirty="0"/>
              <a:t>block</a:t>
            </a:r>
            <a:r>
              <a:rPr lang="zh-TW" altLang="en-US" b="1" dirty="0"/>
              <a:t>需設為</a:t>
            </a:r>
            <a:r>
              <a:rPr lang="en-US" altLang="zh-TW" b="1" dirty="0"/>
              <a:t>float</a:t>
            </a:r>
            <a:r>
              <a:rPr lang="zh-TW" altLang="en-US" b="1" dirty="0"/>
              <a:t>狀態</a:t>
            </a:r>
            <a:r>
              <a:rPr lang="en-US" altLang="zh-TW" b="1" dirty="0"/>
              <a:t>(Control gate)</a:t>
            </a:r>
            <a:r>
              <a:rPr lang="zh-TW" altLang="en-US" b="1" dirty="0"/>
              <a:t>，以免被</a:t>
            </a:r>
            <a:r>
              <a:rPr lang="en-US" altLang="zh-TW" b="1" dirty="0"/>
              <a:t>Erase</a:t>
            </a:r>
            <a:endParaRPr lang="zh-TW" altLang="en-US" dirty="0"/>
          </a:p>
          <a:p>
            <a:pPr>
              <a:buFont typeface="Arial" panose="020B0604020202020204" pitchFamily="34" charset="0"/>
              <a:buChar char="•"/>
            </a:pPr>
            <a:r>
              <a:rPr lang="en-US" altLang="zh-TW" dirty="0"/>
              <a:t>Step2:</a:t>
            </a:r>
            <a:r>
              <a:rPr lang="zh-TW" altLang="en-US" dirty="0"/>
              <a:t>施加負電壓到</a:t>
            </a:r>
            <a:r>
              <a:rPr lang="en-US" altLang="zh-TW" dirty="0"/>
              <a:t>p well</a:t>
            </a:r>
            <a:r>
              <a:rPr lang="zh-TW" altLang="en-US" dirty="0"/>
              <a:t>上，</a:t>
            </a:r>
            <a:r>
              <a:rPr lang="en-US" altLang="zh-TW" strike="sngStrike" dirty="0"/>
              <a:t>control gate</a:t>
            </a:r>
            <a:r>
              <a:rPr lang="zh-TW" altLang="en-US" strike="sngStrike" dirty="0"/>
              <a:t>施加一個</a:t>
            </a:r>
            <a:r>
              <a:rPr lang="en-US" altLang="zh-TW" strike="sngStrike" dirty="0"/>
              <a:t>0V</a:t>
            </a:r>
            <a:r>
              <a:rPr lang="zh-TW" altLang="en-US" strike="sngStrike" dirty="0"/>
              <a:t>產生一個向上的強電場</a:t>
            </a:r>
            <a:r>
              <a:rPr lang="zh-TW" altLang="en-US" dirty="0"/>
              <a:t>，因為</a:t>
            </a:r>
            <a:r>
              <a:rPr lang="en-US" altLang="zh-TW" dirty="0"/>
              <a:t>FN</a:t>
            </a:r>
            <a:r>
              <a:rPr lang="zh-TW" altLang="en-US" dirty="0"/>
              <a:t>穿隧效應，將電子拉出</a:t>
            </a:r>
          </a:p>
          <a:p>
            <a:endParaRPr lang="zh-TW" altLang="en-US" dirty="0"/>
          </a:p>
          <a:p>
            <a:r>
              <a:rPr lang="en-US" altLang="zh-TW" dirty="0"/>
              <a:t>Float</a:t>
            </a:r>
            <a:r>
              <a:rPr lang="zh-TW" altLang="en-US" dirty="0"/>
              <a:t>狀態是指某條線斷路，也就</a:t>
            </a:r>
            <a:r>
              <a:rPr lang="zh-TW" altLang="en-US" b="1" dirty="0"/>
              <a:t>是不接地、不接電源、不連接到任何固定電壓源的狀態，此時不會有明確的高電位或低電位，呈現高阻抗的狀態</a:t>
            </a:r>
            <a:r>
              <a:rPr lang="zh-TW" altLang="en-US" dirty="0"/>
              <a:t>，這個接點的阻抗很高，且幾乎沒有電流流過</a:t>
            </a:r>
          </a:p>
          <a:p>
            <a:pPr marL="46800" lvl="0">
              <a:lnSpc>
                <a:spcPct val="100000"/>
              </a:lnSpc>
              <a:buFont typeface="Wingdings" panose="05000000000000000000" pitchFamily="2" charset="2"/>
              <a:buNone/>
            </a:pPr>
            <a:endParaRPr lang="en-US" altLang="zh-TW" sz="1200" dirty="0"/>
          </a:p>
          <a:p>
            <a:pPr>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25</a:t>
            </a:fld>
            <a:endParaRPr lang="zh-TW" altLang="en-US"/>
          </a:p>
        </p:txBody>
      </p:sp>
    </p:spTree>
    <p:extLst>
      <p:ext uri="{BB962C8B-B14F-4D97-AF65-F5344CB8AC3E}">
        <p14:creationId xmlns:p14="http://schemas.microsoft.com/office/powerpoint/2010/main" val="1719801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Depletion region </a:t>
            </a:r>
            <a:r>
              <a:rPr lang="zh-TW" altLang="en-US" sz="1200" b="0" i="0" kern="1200" dirty="0">
                <a:solidFill>
                  <a:schemeClr val="tx1"/>
                </a:solidFill>
                <a:effectLst/>
                <a:latin typeface="+mn-lt"/>
                <a:ea typeface="+mn-ea"/>
                <a:cs typeface="+mn-cs"/>
              </a:rPr>
              <a:t>耗盡區 </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b="1" dirty="0"/>
              <a:t>GIDL {Gate-Induced Drain Leakage</a:t>
            </a:r>
            <a:r>
              <a:rPr lang="zh-TW" altLang="en-US" dirty="0"/>
              <a:t>（閘極誘發的汲極漏電）</a:t>
            </a:r>
            <a:r>
              <a:rPr lang="en-US" altLang="zh-TW" dirty="0"/>
              <a:t>}</a:t>
            </a:r>
            <a:r>
              <a:rPr lang="zh-TW" altLang="en-US" b="1" dirty="0"/>
              <a:t>發生條件：</a:t>
            </a:r>
          </a:p>
          <a:p>
            <a:r>
              <a:rPr lang="en-US" altLang="zh-TW" b="1" dirty="0"/>
              <a:t>Gate </a:t>
            </a:r>
            <a:r>
              <a:rPr lang="zh-TW" altLang="en-US" b="1" dirty="0"/>
              <a:t>接負電壓</a:t>
            </a:r>
            <a:r>
              <a:rPr lang="zh-TW" altLang="en-US" dirty="0"/>
              <a:t>（或比 </a:t>
            </a:r>
            <a:r>
              <a:rPr lang="en-US" altLang="zh-TW" dirty="0"/>
              <a:t>Drain </a:t>
            </a:r>
            <a:r>
              <a:rPr lang="zh-TW" altLang="en-US" dirty="0"/>
              <a:t>電壓低很多）</a:t>
            </a:r>
          </a:p>
          <a:p>
            <a:r>
              <a:rPr lang="en-US" altLang="zh-TW" b="1" dirty="0"/>
              <a:t>Drain </a:t>
            </a:r>
            <a:r>
              <a:rPr lang="zh-TW" altLang="en-US" b="1" dirty="0"/>
              <a:t>區處於高電壓</a:t>
            </a:r>
            <a:endParaRPr lang="zh-TW" altLang="en-US" dirty="0"/>
          </a:p>
          <a:p>
            <a:r>
              <a:rPr lang="zh-TW" altLang="en-US" dirty="0"/>
              <a:t>結果：</a:t>
            </a:r>
            <a:r>
              <a:rPr lang="en-US" altLang="zh-TW" dirty="0"/>
              <a:t>Gate </a:t>
            </a:r>
            <a:r>
              <a:rPr lang="zh-TW" altLang="en-US" dirty="0"/>
              <a:t>與 </a:t>
            </a:r>
            <a:r>
              <a:rPr lang="en-US" altLang="zh-TW" dirty="0"/>
              <a:t>Drain </a:t>
            </a:r>
            <a:r>
              <a:rPr lang="zh-TW" altLang="en-US" dirty="0"/>
              <a:t>附近的 </a:t>
            </a:r>
            <a:r>
              <a:rPr lang="zh-TW" altLang="en-US" b="1" dirty="0"/>
              <a:t>表面電場變得非常強</a:t>
            </a:r>
            <a:endParaRPr lang="zh-TW" altLang="en-US" dirty="0"/>
          </a:p>
          <a:p>
            <a:r>
              <a:rPr lang="zh-TW" altLang="en-US" dirty="0"/>
              <a:t>電場太強 → </a:t>
            </a:r>
            <a:r>
              <a:rPr lang="zh-TW" altLang="en-US" b="1" dirty="0"/>
              <a:t>價帶電子穿隧進入導帶</a:t>
            </a:r>
            <a:r>
              <a:rPr lang="zh-TW" altLang="en-US" dirty="0"/>
              <a:t>（</a:t>
            </a:r>
            <a:r>
              <a:rPr lang="en-US" altLang="zh-TW" b="1" dirty="0"/>
              <a:t>Band-to-Band Tunneling</a:t>
            </a:r>
            <a:r>
              <a:rPr lang="zh-TW" altLang="en-US" b="1" dirty="0"/>
              <a:t>，</a:t>
            </a:r>
            <a:r>
              <a:rPr lang="en-US" altLang="zh-TW" b="1" dirty="0"/>
              <a:t>BTBT</a:t>
            </a:r>
            <a:r>
              <a:rPr lang="zh-TW" altLang="en-US" dirty="0"/>
              <a:t>）→ 在 </a:t>
            </a:r>
            <a:r>
              <a:rPr lang="zh-TW" altLang="en-US" b="1" dirty="0"/>
              <a:t>表面產生電子與電洞對</a:t>
            </a:r>
            <a:r>
              <a:rPr lang="zh-TW" altLang="en-US" dirty="0"/>
              <a:t> → 造成漏電流</a:t>
            </a:r>
          </a:p>
          <a:p>
            <a:endParaRPr lang="en-US" altLang="zh-TW" dirty="0"/>
          </a:p>
          <a:p>
            <a:endParaRPr lang="en-US" altLang="zh-TW" dirty="0"/>
          </a:p>
          <a:p>
            <a:r>
              <a:rPr lang="zh-TW" altLang="en-US" dirty="0"/>
              <a:t>這是一種</a:t>
            </a:r>
            <a:r>
              <a:rPr lang="zh-TW" altLang="en-US" b="1" dirty="0"/>
              <a:t>漏電現象</a:t>
            </a:r>
            <a:r>
              <a:rPr lang="zh-TW" altLang="en-US" dirty="0"/>
              <a:t>，會發生在 </a:t>
            </a:r>
            <a:r>
              <a:rPr lang="en-US" altLang="zh-TW" dirty="0"/>
              <a:t>MOSFET </a:t>
            </a:r>
            <a:r>
              <a:rPr lang="zh-TW" altLang="en-US" dirty="0"/>
              <a:t>元件的 </a:t>
            </a:r>
            <a:r>
              <a:rPr lang="zh-TW" altLang="en-US" b="1" dirty="0"/>
              <a:t>閘極（</a:t>
            </a:r>
            <a:r>
              <a:rPr lang="en-US" altLang="zh-TW" b="1" dirty="0"/>
              <a:t>Gate</a:t>
            </a:r>
            <a:r>
              <a:rPr lang="zh-TW" altLang="en-US" b="1" dirty="0"/>
              <a:t>）與汲極（</a:t>
            </a:r>
            <a:r>
              <a:rPr lang="en-US" altLang="zh-TW" b="1" dirty="0"/>
              <a:t>Drain</a:t>
            </a:r>
            <a:r>
              <a:rPr lang="zh-TW" altLang="en-US" b="1" dirty="0"/>
              <a:t>）交界處的 </a:t>
            </a:r>
            <a:r>
              <a:rPr lang="en-US" altLang="zh-TW" b="1" dirty="0"/>
              <a:t>N+</a:t>
            </a:r>
            <a:r>
              <a:rPr lang="zh-TW" altLang="en-US" b="1" dirty="0"/>
              <a:t>區與 </a:t>
            </a:r>
            <a:r>
              <a:rPr lang="en-US" altLang="zh-TW" b="1" dirty="0"/>
              <a:t>P-well </a:t>
            </a:r>
            <a:r>
              <a:rPr lang="zh-TW" altLang="en-US" b="1" dirty="0"/>
              <a:t>接面上</a:t>
            </a:r>
            <a:r>
              <a:rPr lang="zh-TW" altLang="en-US" dirty="0"/>
              <a:t>，特別是在：</a:t>
            </a:r>
          </a:p>
          <a:p>
            <a:r>
              <a:rPr lang="zh-TW" altLang="en-US" b="1" dirty="0"/>
              <a:t>高電場（</a:t>
            </a:r>
            <a:r>
              <a:rPr lang="en-US" altLang="zh-TW" b="1" dirty="0"/>
              <a:t>High Electric Field</a:t>
            </a:r>
            <a:r>
              <a:rPr lang="zh-TW" altLang="en-US" b="1" dirty="0"/>
              <a:t>） </a:t>
            </a:r>
            <a:r>
              <a:rPr lang="en-US" altLang="zh-TW" dirty="0">
                <a:highlight>
                  <a:srgbClr val="FFFF00"/>
                </a:highlight>
              </a:rPr>
              <a:t>Gate =0V, NAND cell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3D NAND </a:t>
            </a:r>
            <a:r>
              <a:rPr lang="zh-TW" altLang="en-US" dirty="0"/>
              <a:t>透過 </a:t>
            </a:r>
            <a:r>
              <a:rPr lang="en-US" altLang="zh-TW" dirty="0"/>
              <a:t>GIDL </a:t>
            </a:r>
            <a:r>
              <a:rPr lang="zh-TW" altLang="en-US" dirty="0"/>
              <a:t>產生 </a:t>
            </a:r>
            <a:r>
              <a:rPr lang="en-US" altLang="zh-TW" sz="1200" kern="1200" dirty="0">
                <a:solidFill>
                  <a:schemeClr val="tx1"/>
                </a:solidFill>
                <a:effectLst/>
                <a:latin typeface="+mn-lt"/>
                <a:ea typeface="+mn-ea"/>
                <a:cs typeface="+mn-cs"/>
              </a:rPr>
              <a:t>Band to band hot hole (BTBHH)</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 </a:t>
            </a:r>
            <a:r>
              <a:rPr lang="en-US" altLang="zh-TW" dirty="0"/>
              <a:t>Gate </a:t>
            </a:r>
            <a:r>
              <a:rPr lang="zh-TW" altLang="en-US" dirty="0"/>
              <a:t>電壓偏低甚至是負壓，而 </a:t>
            </a:r>
            <a:r>
              <a:rPr lang="en-US" altLang="zh-TW" dirty="0"/>
              <a:t>Drain </a:t>
            </a:r>
            <a:r>
              <a:rPr lang="zh-TW" altLang="en-US" dirty="0"/>
              <a:t>電壓偏高時，會在 </a:t>
            </a:r>
            <a:r>
              <a:rPr lang="en-US" altLang="zh-TW" dirty="0"/>
              <a:t>gate-edge </a:t>
            </a:r>
            <a:r>
              <a:rPr lang="zh-TW" altLang="en-US" dirty="0"/>
              <a:t>區域產生一個非常強的 </a:t>
            </a:r>
            <a:r>
              <a:rPr lang="zh-TW" altLang="en-US" b="1" dirty="0"/>
              <a:t>垂直電場（</a:t>
            </a:r>
            <a:r>
              <a:rPr lang="en-US" altLang="zh-TW" b="1" dirty="0"/>
              <a:t>vertical E-field</a:t>
            </a:r>
            <a:r>
              <a:rPr lang="zh-TW" altLang="en-US" b="1" dirty="0"/>
              <a:t>）</a:t>
            </a:r>
            <a:r>
              <a:rPr lang="zh-TW" altLang="en-US" dirty="0"/>
              <a:t>。</a:t>
            </a:r>
          </a:p>
          <a:p>
            <a:r>
              <a:rPr lang="zh-TW" altLang="en-US" dirty="0"/>
              <a:t>這會導致：</a:t>
            </a:r>
          </a:p>
          <a:p>
            <a:r>
              <a:rPr lang="zh-TW" altLang="en-US" b="1" dirty="0"/>
              <a:t>能帶彎曲加劇 → 在 </a:t>
            </a:r>
            <a:r>
              <a:rPr lang="en-US" altLang="zh-TW" b="1" dirty="0"/>
              <a:t>drain/p-well </a:t>
            </a:r>
            <a:r>
              <a:rPr lang="zh-TW" altLang="en-US" b="1" dirty="0"/>
              <a:t>接面產生 </a:t>
            </a:r>
            <a:r>
              <a:rPr lang="en-US" altLang="zh-TW" b="1" dirty="0"/>
              <a:t>avalanche-like band-to-band tunneling → </a:t>
            </a:r>
            <a:r>
              <a:rPr lang="zh-TW" altLang="en-US" b="1" dirty="0"/>
              <a:t>漏電流產生</a:t>
            </a:r>
            <a:endParaRPr lang="zh-TW" altLang="en-US" dirty="0"/>
          </a:p>
          <a:p>
            <a:r>
              <a:rPr lang="zh-TW" altLang="en-US" dirty="0"/>
              <a:t>也就是說，電子從 </a:t>
            </a:r>
            <a:r>
              <a:rPr lang="en-US" altLang="zh-TW" dirty="0"/>
              <a:t>Valence band (</a:t>
            </a:r>
            <a:r>
              <a:rPr lang="zh-TW" altLang="en-US" dirty="0"/>
              <a:t>價帶</a:t>
            </a:r>
            <a:r>
              <a:rPr lang="en-US" altLang="zh-TW" dirty="0"/>
              <a:t>)</a:t>
            </a:r>
            <a:r>
              <a:rPr lang="zh-TW" altLang="en-US" dirty="0"/>
              <a:t> </a:t>
            </a:r>
            <a:r>
              <a:rPr lang="en-US" altLang="zh-TW" dirty="0"/>
              <a:t>(</a:t>
            </a:r>
            <a:r>
              <a:rPr lang="zh-TW" altLang="en-US" dirty="0"/>
              <a:t>裡面是</a:t>
            </a:r>
            <a:r>
              <a:rPr lang="zh-TW" altLang="en-US" b="1" dirty="0"/>
              <a:t>還沒自由移動的電子</a:t>
            </a:r>
            <a:r>
              <a:rPr lang="zh-TW" altLang="en-US" dirty="0"/>
              <a:t>一般在常溫下，電子都會待在 </a:t>
            </a:r>
            <a:r>
              <a:rPr lang="en-US" altLang="zh-TW" dirty="0"/>
              <a:t>valence band</a:t>
            </a:r>
            <a:r>
              <a:rPr lang="zh-TW" altLang="en-US" dirty="0"/>
              <a:t>，電子不自由狀態</a:t>
            </a:r>
            <a:r>
              <a:rPr lang="en-US" altLang="zh-TW" dirty="0"/>
              <a:t>) </a:t>
            </a:r>
            <a:r>
              <a:rPr lang="zh-TW" altLang="en-US" b="1" dirty="0"/>
              <a:t>穿隧</a:t>
            </a:r>
            <a:r>
              <a:rPr lang="zh-TW" altLang="en-US" dirty="0"/>
              <a:t>到 </a:t>
            </a:r>
            <a:r>
              <a:rPr lang="en-US" altLang="zh-TW" dirty="0"/>
              <a:t>Conduction band</a:t>
            </a:r>
            <a:r>
              <a:rPr lang="zh-TW" altLang="en-US" dirty="0"/>
              <a:t> </a:t>
            </a:r>
            <a:r>
              <a:rPr lang="en-US" altLang="zh-TW" dirty="0"/>
              <a:t>(</a:t>
            </a:r>
            <a:r>
              <a:rPr lang="zh-TW" altLang="en-US" dirty="0"/>
              <a:t>導帶</a:t>
            </a:r>
            <a:r>
              <a:rPr lang="en-US" altLang="zh-TW" dirty="0"/>
              <a:t>)</a:t>
            </a:r>
            <a:r>
              <a:rPr lang="zh-TW" altLang="en-US" dirty="0"/>
              <a:t> </a:t>
            </a:r>
            <a:r>
              <a:rPr lang="en-US" altLang="zh-TW" dirty="0"/>
              <a:t>(</a:t>
            </a:r>
            <a:r>
              <a:rPr lang="zh-TW" altLang="en-US" dirty="0"/>
              <a:t>是</a:t>
            </a:r>
            <a:r>
              <a:rPr lang="zh-TW" altLang="en-US" b="1" dirty="0"/>
              <a:t>電子可以自由移動</a:t>
            </a:r>
            <a:r>
              <a:rPr lang="zh-TW" altLang="en-US" dirty="0"/>
              <a:t>的能量區間，當電子進入 </a:t>
            </a:r>
            <a:r>
              <a:rPr lang="en-US" altLang="zh-TW" dirty="0"/>
              <a:t>conduction band</a:t>
            </a:r>
            <a:r>
              <a:rPr lang="zh-TW" altLang="en-US" dirty="0"/>
              <a:t>，就可以在晶體中自由流動 → 電子導電</a:t>
            </a:r>
            <a:r>
              <a:rPr lang="en-US" altLang="zh-TW" dirty="0"/>
              <a:t>)</a:t>
            </a:r>
            <a:r>
              <a:rPr lang="zh-TW" altLang="en-US" dirty="0"/>
              <a:t>，發生 </a:t>
            </a:r>
            <a:r>
              <a:rPr lang="en-US" altLang="zh-TW" dirty="0"/>
              <a:t>band-to-band tunneling</a:t>
            </a:r>
            <a:r>
              <a:rPr lang="zh-TW" altLang="en-US" dirty="0"/>
              <a:t>靠電壓差的電場造成電子穿越能障，導致一種不想要的漏電流出現。</a:t>
            </a:r>
            <a:endParaRPr lang="en-US" altLang="zh-TW" dirty="0"/>
          </a:p>
          <a:p>
            <a:endParaRPr lang="en-US" altLang="zh-TW" dirty="0"/>
          </a:p>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26</a:t>
            </a:fld>
            <a:endParaRPr lang="zh-TW" altLang="en-US"/>
          </a:p>
        </p:txBody>
      </p:sp>
    </p:spTree>
    <p:extLst>
      <p:ext uri="{BB962C8B-B14F-4D97-AF65-F5344CB8AC3E}">
        <p14:creationId xmlns:p14="http://schemas.microsoft.com/office/powerpoint/2010/main" val="642887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dirty="0"/>
                  <a:t>機制</a:t>
                </a:r>
                <a:r>
                  <a:rPr lang="en-US" altLang="zh-TW" dirty="0"/>
                  <a:t>:</a:t>
                </a:r>
                <a:r>
                  <a:rPr lang="zh-TW" altLang="en-US" dirty="0"/>
                  <a:t>每打一槍要用</a:t>
                </a:r>
                <a:r>
                  <a:rPr lang="en-US" altLang="zh-TW" dirty="0"/>
                  <a:t>Erase Verify </a:t>
                </a:r>
                <a:r>
                  <a:rPr lang="zh-TW" altLang="en-US" dirty="0"/>
                  <a:t>去確認指定的</a:t>
                </a:r>
                <a:r>
                  <a:rPr lang="en-US" altLang="zh-TW" dirty="0"/>
                  <a:t>cell</a:t>
                </a:r>
                <a:r>
                  <a:rPr lang="zh-TW" altLang="en-US" dirty="0"/>
                  <a:t>是否有</a:t>
                </a:r>
                <a:r>
                  <a:rPr lang="en-US" altLang="zh-TW" dirty="0"/>
                  <a:t>erase</a:t>
                </a:r>
                <a:r>
                  <a:rPr lang="zh-TW" altLang="en-US" dirty="0"/>
                  <a:t>到指定位置</a:t>
                </a:r>
                <a:r>
                  <a:rPr lang="en-US" altLang="zh-TW" dirty="0"/>
                  <a:t>—&gt;</a:t>
                </a:r>
                <a:r>
                  <a:rPr lang="zh-TW" altLang="en-US" dirty="0"/>
                  <a:t>如果沒有就繼續</a:t>
                </a:r>
                <a:r>
                  <a:rPr lang="en-US" altLang="zh-TW" dirty="0"/>
                  <a:t>erase</a:t>
                </a:r>
                <a:r>
                  <a:rPr lang="zh-TW" altLang="en-US" dirty="0"/>
                  <a:t>下一槍</a:t>
                </a:r>
                <a:r>
                  <a:rPr lang="en-US" altLang="zh-TW" dirty="0"/>
                  <a:t>———&gt;</a:t>
                </a:r>
                <a:r>
                  <a:rPr lang="zh-TW" altLang="en-US" dirty="0"/>
                  <a:t>直到所有</a:t>
                </a:r>
                <a:r>
                  <a:rPr lang="en-US" altLang="zh-TW" dirty="0"/>
                  <a:t>cell</a:t>
                </a:r>
                <a:r>
                  <a:rPr lang="zh-TW" altLang="en-US" dirty="0"/>
                  <a:t>都過指定的</a:t>
                </a:r>
                <a:r>
                  <a:rPr lang="en-US" altLang="zh-TW" dirty="0"/>
                  <a:t>erase verify</a:t>
                </a:r>
                <a:r>
                  <a:rPr lang="zh-TW" altLang="en-US" dirty="0"/>
                  <a:t>才完成</a:t>
                </a:r>
                <a:r>
                  <a:rPr lang="en-US" altLang="zh-TW" dirty="0"/>
                  <a:t>erase</a:t>
                </a:r>
                <a:r>
                  <a:rPr lang="zh-TW" altLang="en-US" dirty="0"/>
                  <a:t>動作</a:t>
                </a:r>
              </a:p>
              <a:p>
                <a:pPr>
                  <a:buFont typeface="Arial" panose="020B0604020202020204" pitchFamily="34" charset="0"/>
                  <a:buChar char="•"/>
                </a:pPr>
                <a:r>
                  <a:rPr lang="en-US" altLang="zh-TW" b="1" dirty="0"/>
                  <a:t>Erase Fail</a:t>
                </a:r>
                <a:r>
                  <a:rPr lang="en-US" altLang="zh-TW" dirty="0"/>
                  <a:t>:</a:t>
                </a:r>
                <a:r>
                  <a:rPr lang="zh-TW" altLang="en-US" dirty="0"/>
                  <a:t>有兩種情況會判定為</a:t>
                </a:r>
                <a:r>
                  <a:rPr lang="en-US" altLang="zh-TW" dirty="0"/>
                  <a:t>Erase</a:t>
                </a:r>
                <a:r>
                  <a:rPr lang="zh-TW" altLang="en-US" dirty="0"/>
                  <a:t>失敗</a:t>
                </a:r>
                <a:r>
                  <a:rPr lang="en-US" altLang="zh-TW" dirty="0"/>
                  <a:t>——&gt;Erase</a:t>
                </a:r>
                <a:r>
                  <a:rPr lang="zh-TW" altLang="en-US" dirty="0"/>
                  <a:t>時間太長或是一直</a:t>
                </a:r>
                <a:r>
                  <a:rPr lang="en-US" altLang="zh-TW" dirty="0"/>
                  <a:t>Erase</a:t>
                </a:r>
                <a:r>
                  <a:rPr lang="zh-TW" altLang="en-US" dirty="0"/>
                  <a:t>不到</a:t>
                </a:r>
                <a:r>
                  <a:rPr lang="en-US" altLang="zh-TW" dirty="0"/>
                  <a:t>Erase verify</a:t>
                </a:r>
              </a:p>
              <a:p>
                <a:pPr>
                  <a:buFont typeface="Arial" panose="020B0604020202020204" pitchFamily="34" charset="0"/>
                  <a:buChar char="•"/>
                </a:pPr>
                <a:r>
                  <a:rPr lang="en-US" altLang="zh-TW" dirty="0"/>
                  <a:t>BiCS:</a:t>
                </a:r>
                <a:r>
                  <a:rPr lang="zh-TW" altLang="en-US" dirty="0"/>
                  <a:t>整個 </a:t>
                </a:r>
                <a:r>
                  <a:rPr lang="en-US" altLang="zh-TW" dirty="0"/>
                  <a:t>erase verify </a:t>
                </a:r>
                <a:r>
                  <a:rPr lang="zh-TW" altLang="en-US" dirty="0"/>
                  <a:t>一整個 </a:t>
                </a:r>
                <a:r>
                  <a:rPr lang="en-US" altLang="zh-TW" dirty="0"/>
                  <a:t>Block </a:t>
                </a:r>
                <a:r>
                  <a:rPr lang="zh-TW" altLang="en-US" dirty="0"/>
                  <a:t>流程所花費時間約</a:t>
                </a:r>
                <a:r>
                  <a:rPr lang="en-US" altLang="zh-TW" dirty="0"/>
                  <a:t> 5500 </a:t>
                </a:r>
                <a14:m>
                  <m:oMath xmlns:m="http://schemas.openxmlformats.org/officeDocument/2006/math">
                    <m:r>
                      <a:rPr lang="zh-TW" altLang="en-US" i="1" smtClean="0">
                        <a:latin typeface="Cambria Math" panose="02040503050406030204" pitchFamily="18" charset="0"/>
                      </a:rPr>
                      <m:t>𝜇</m:t>
                    </m:r>
                  </m:oMath>
                </a14:m>
                <a:r>
                  <a:rPr lang="en-US" altLang="zh-TW" dirty="0"/>
                  <a:t>s (4~5 </a:t>
                </a:r>
                <a:r>
                  <a:rPr lang="en-US" altLang="zh-TW" dirty="0" err="1"/>
                  <a:t>ms</a:t>
                </a:r>
                <a:r>
                  <a:rPr lang="zh-TW" altLang="en-US" dirty="0"/>
                  <a:t> 左右區間</a:t>
                </a:r>
                <a:r>
                  <a:rPr lang="en-US" altLang="zh-TW" dirty="0"/>
                  <a:t>)</a:t>
                </a:r>
                <a:r>
                  <a:rPr lang="zh-TW" altLang="en-US" dirty="0"/>
                  <a:t> </a:t>
                </a:r>
                <a:r>
                  <a:rPr lang="en-US" altLang="zh-TW" dirty="0"/>
                  <a:t>(</a:t>
                </a:r>
                <a:r>
                  <a:rPr lang="zh-TW" altLang="en-US" dirty="0"/>
                  <a:t>問是打一槍還是擦除一個</a:t>
                </a:r>
                <a:r>
                  <a:rPr lang="en-US" altLang="zh-TW" dirty="0"/>
                  <a:t>block</a:t>
                </a:r>
                <a:r>
                  <a:rPr lang="zh-TW" altLang="en-US" dirty="0"/>
                  <a:t>的時間 </a:t>
                </a:r>
                <a:r>
                  <a:rPr lang="en-US" altLang="zh-TW" dirty="0"/>
                  <a:t>…..</a:t>
                </a:r>
                <a:r>
                  <a:rPr lang="zh-TW" altLang="en-US" dirty="0"/>
                  <a:t>是後者</a:t>
                </a:r>
                <a:r>
                  <a:rPr lang="en-US" altLang="zh-TW" dirty="0"/>
                  <a:t>)</a:t>
                </a:r>
                <a:r>
                  <a:rPr lang="zh-TW" altLang="en-US" dirty="0"/>
                  <a:t>，打一槍</a:t>
                </a:r>
                <a:r>
                  <a:rPr lang="en-US" altLang="zh-TW" dirty="0"/>
                  <a:t>(</a:t>
                </a:r>
                <a:r>
                  <a:rPr lang="zh-TW" altLang="en-US" dirty="0"/>
                  <a:t>也就是一次 </a:t>
                </a:r>
                <a:r>
                  <a:rPr lang="en-US" altLang="zh-TW" dirty="0"/>
                  <a:t>Erase pulse &amp; Verify loop</a:t>
                </a:r>
                <a:r>
                  <a:rPr lang="zh-TW" altLang="en-US" dirty="0"/>
                  <a:t> 會約 </a:t>
                </a:r>
                <a:r>
                  <a:rPr lang="en-US" altLang="zh-TW" dirty="0"/>
                  <a:t>20~</a:t>
                </a:r>
                <a:r>
                  <a:rPr lang="zh-TW" altLang="en-US" dirty="0"/>
                  <a:t> </a:t>
                </a:r>
                <a:r>
                  <a:rPr lang="en-US" altLang="zh-TW" dirty="0"/>
                  <a:t>50 </a:t>
                </a:r>
                <a14:m>
                  <m:oMath xmlns:m="http://schemas.openxmlformats.org/officeDocument/2006/math">
                    <m:r>
                      <a:rPr lang="zh-TW" altLang="en-US" i="1" smtClean="0">
                        <a:latin typeface="Cambria Math" panose="02040503050406030204" pitchFamily="18" charset="0"/>
                      </a:rPr>
                      <m:t>𝜇</m:t>
                    </m:r>
                    <m:r>
                      <a:rPr lang="en-US" altLang="zh-TW" b="0" i="1" smtClean="0">
                        <a:latin typeface="Cambria Math" panose="02040503050406030204" pitchFamily="18" charset="0"/>
                      </a:rPr>
                      <m:t>𝑠</m:t>
                    </m:r>
                  </m:oMath>
                </a14:m>
                <a:r>
                  <a:rPr lang="en-US" altLang="zh-TW" dirty="0"/>
                  <a:t> )</a:t>
                </a:r>
              </a:p>
              <a:p>
                <a:endParaRPr lang="en-US" altLang="zh-TW" dirty="0"/>
              </a:p>
              <a:p>
                <a:endParaRPr lang="en-US" altLang="zh-TW" dirty="0"/>
              </a:p>
            </p:txBody>
          </p:sp>
        </mc:Choice>
        <mc:Fallback xmlns="">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dirty="0"/>
                  <a:t>機制</a:t>
                </a:r>
                <a:r>
                  <a:rPr lang="en-US" altLang="zh-TW" dirty="0"/>
                  <a:t>:</a:t>
                </a:r>
                <a:r>
                  <a:rPr lang="zh-TW" altLang="en-US" dirty="0"/>
                  <a:t>每打一槍要用</a:t>
                </a:r>
                <a:r>
                  <a:rPr lang="en-US" altLang="zh-TW" dirty="0"/>
                  <a:t>Erase </a:t>
                </a:r>
                <a:r>
                  <a:rPr lang="en-US" altLang="zh-TW" dirty="0" err="1"/>
                  <a:t>Verift</a:t>
                </a:r>
                <a:r>
                  <a:rPr lang="zh-TW" altLang="en-US" dirty="0"/>
                  <a:t>去確認指定的</a:t>
                </a:r>
                <a:r>
                  <a:rPr lang="en-US" altLang="zh-TW" dirty="0"/>
                  <a:t>cell</a:t>
                </a:r>
                <a:r>
                  <a:rPr lang="zh-TW" altLang="en-US" dirty="0"/>
                  <a:t>是否有</a:t>
                </a:r>
                <a:r>
                  <a:rPr lang="en-US" altLang="zh-TW" dirty="0"/>
                  <a:t>erase</a:t>
                </a:r>
                <a:r>
                  <a:rPr lang="zh-TW" altLang="en-US" dirty="0"/>
                  <a:t>到指定位置</a:t>
                </a:r>
                <a:r>
                  <a:rPr lang="en-US" altLang="zh-TW" dirty="0"/>
                  <a:t>—&gt;</a:t>
                </a:r>
                <a:r>
                  <a:rPr lang="zh-TW" altLang="en-US" dirty="0"/>
                  <a:t>如果沒有就繼續</a:t>
                </a:r>
                <a:r>
                  <a:rPr lang="en-US" altLang="zh-TW" dirty="0"/>
                  <a:t>erase</a:t>
                </a:r>
                <a:r>
                  <a:rPr lang="zh-TW" altLang="en-US" dirty="0"/>
                  <a:t>下一槍</a:t>
                </a:r>
                <a:r>
                  <a:rPr lang="en-US" altLang="zh-TW" dirty="0"/>
                  <a:t>———&gt;</a:t>
                </a:r>
                <a:r>
                  <a:rPr lang="zh-TW" altLang="en-US" dirty="0"/>
                  <a:t>直到所有</a:t>
                </a:r>
                <a:r>
                  <a:rPr lang="en-US" altLang="zh-TW" dirty="0"/>
                  <a:t>cell</a:t>
                </a:r>
                <a:r>
                  <a:rPr lang="zh-TW" altLang="en-US" dirty="0"/>
                  <a:t>都過指定的</a:t>
                </a:r>
                <a:r>
                  <a:rPr lang="en-US" altLang="zh-TW" dirty="0"/>
                  <a:t>erase verify</a:t>
                </a:r>
                <a:r>
                  <a:rPr lang="zh-TW" altLang="en-US" dirty="0"/>
                  <a:t>才完成</a:t>
                </a:r>
                <a:r>
                  <a:rPr lang="en-US" altLang="zh-TW" dirty="0"/>
                  <a:t>erase</a:t>
                </a:r>
                <a:r>
                  <a:rPr lang="zh-TW" altLang="en-US" dirty="0"/>
                  <a:t>動作</a:t>
                </a:r>
              </a:p>
              <a:p>
                <a:pPr>
                  <a:buFont typeface="Arial" panose="020B0604020202020204" pitchFamily="34" charset="0"/>
                  <a:buChar char="•"/>
                </a:pPr>
                <a:r>
                  <a:rPr lang="en-US" altLang="zh-TW" b="1" dirty="0"/>
                  <a:t>Erase Fail</a:t>
                </a:r>
                <a:r>
                  <a:rPr lang="en-US" altLang="zh-TW" dirty="0"/>
                  <a:t>:</a:t>
                </a:r>
                <a:r>
                  <a:rPr lang="zh-TW" altLang="en-US" dirty="0"/>
                  <a:t>有兩種情況會判定為</a:t>
                </a:r>
                <a:r>
                  <a:rPr lang="en-US" altLang="zh-TW" dirty="0"/>
                  <a:t>Erase</a:t>
                </a:r>
                <a:r>
                  <a:rPr lang="zh-TW" altLang="en-US" dirty="0"/>
                  <a:t>失敗</a:t>
                </a:r>
                <a:r>
                  <a:rPr lang="en-US" altLang="zh-TW" dirty="0"/>
                  <a:t>——&gt;Erase</a:t>
                </a:r>
                <a:r>
                  <a:rPr lang="zh-TW" altLang="en-US" dirty="0"/>
                  <a:t>時間太長或是一直</a:t>
                </a:r>
                <a:r>
                  <a:rPr lang="en-US" altLang="zh-TW" dirty="0"/>
                  <a:t>Erase</a:t>
                </a:r>
                <a:r>
                  <a:rPr lang="zh-TW" altLang="en-US" dirty="0"/>
                  <a:t>不到</a:t>
                </a:r>
                <a:r>
                  <a:rPr lang="en-US" altLang="zh-TW" dirty="0"/>
                  <a:t>Erase verify</a:t>
                </a:r>
              </a:p>
              <a:p>
                <a:pPr>
                  <a:buFont typeface="Arial" panose="020B0604020202020204" pitchFamily="34" charset="0"/>
                  <a:buChar char="•"/>
                </a:pPr>
                <a:r>
                  <a:rPr lang="en-US" altLang="zh-TW" dirty="0"/>
                  <a:t>BiCS:</a:t>
                </a:r>
                <a:r>
                  <a:rPr lang="zh-TW" altLang="en-US" dirty="0"/>
                  <a:t>整個 </a:t>
                </a:r>
                <a:r>
                  <a:rPr lang="en-US" altLang="zh-TW" dirty="0"/>
                  <a:t>erase verify </a:t>
                </a:r>
                <a:r>
                  <a:rPr lang="zh-TW" altLang="en-US" dirty="0"/>
                  <a:t>一整個 </a:t>
                </a:r>
                <a:r>
                  <a:rPr lang="en-US" altLang="zh-TW" dirty="0"/>
                  <a:t>Block </a:t>
                </a:r>
                <a:r>
                  <a:rPr lang="zh-TW" altLang="en-US" dirty="0"/>
                  <a:t>流程所花費時間約</a:t>
                </a:r>
                <a:r>
                  <a:rPr lang="en-US" altLang="zh-TW" dirty="0"/>
                  <a:t> 5500 </a:t>
                </a:r>
                <a:r>
                  <a:rPr lang="zh-TW" altLang="en-US" i="0">
                    <a:latin typeface="Cambria Math" panose="02040503050406030204" pitchFamily="18" charset="0"/>
                  </a:rPr>
                  <a:t>𝜇</a:t>
                </a:r>
                <a:r>
                  <a:rPr lang="en-US" altLang="zh-TW" dirty="0"/>
                  <a:t>s (4~5 </a:t>
                </a:r>
                <a:r>
                  <a:rPr lang="en-US" altLang="zh-TW" dirty="0" err="1"/>
                  <a:t>ms</a:t>
                </a:r>
                <a:r>
                  <a:rPr lang="zh-TW" altLang="en-US" dirty="0"/>
                  <a:t> 左右區間</a:t>
                </a:r>
                <a:r>
                  <a:rPr lang="en-US" altLang="zh-TW" dirty="0"/>
                  <a:t>)</a:t>
                </a:r>
                <a:r>
                  <a:rPr lang="zh-TW" altLang="en-US" dirty="0"/>
                  <a:t> </a:t>
                </a:r>
                <a:r>
                  <a:rPr lang="en-US" altLang="zh-TW" dirty="0"/>
                  <a:t>(</a:t>
                </a:r>
                <a:r>
                  <a:rPr lang="zh-TW" altLang="en-US" dirty="0"/>
                  <a:t>問是打一槍還是擦除一個</a:t>
                </a:r>
                <a:r>
                  <a:rPr lang="en-US" altLang="zh-TW" dirty="0"/>
                  <a:t>block</a:t>
                </a:r>
                <a:r>
                  <a:rPr lang="zh-TW" altLang="en-US" dirty="0"/>
                  <a:t>的時間 </a:t>
                </a:r>
                <a:r>
                  <a:rPr lang="en-US" altLang="zh-TW" dirty="0"/>
                  <a:t>…..</a:t>
                </a:r>
                <a:r>
                  <a:rPr lang="zh-TW" altLang="en-US" dirty="0"/>
                  <a:t>是後者</a:t>
                </a:r>
                <a:r>
                  <a:rPr lang="en-US" altLang="zh-TW" dirty="0"/>
                  <a:t>)</a:t>
                </a:r>
                <a:r>
                  <a:rPr lang="zh-TW" altLang="en-US" dirty="0"/>
                  <a:t>，打一槍</a:t>
                </a:r>
                <a:r>
                  <a:rPr lang="en-US" altLang="zh-TW" dirty="0"/>
                  <a:t>(</a:t>
                </a:r>
                <a:r>
                  <a:rPr lang="zh-TW" altLang="en-US" dirty="0"/>
                  <a:t>也就是一次 </a:t>
                </a:r>
                <a:r>
                  <a:rPr lang="en-US" altLang="zh-TW" dirty="0"/>
                  <a:t>Erase pulse &amp; Verify loop</a:t>
                </a:r>
                <a:r>
                  <a:rPr lang="zh-TW" altLang="en-US" dirty="0"/>
                  <a:t> 會約 </a:t>
                </a:r>
                <a:r>
                  <a:rPr lang="en-US" altLang="zh-TW" dirty="0"/>
                  <a:t>20~</a:t>
                </a:r>
                <a:r>
                  <a:rPr lang="zh-TW" altLang="en-US" dirty="0"/>
                  <a:t> </a:t>
                </a:r>
                <a:r>
                  <a:rPr lang="en-US" altLang="zh-TW" dirty="0"/>
                  <a:t>50 </a:t>
                </a:r>
                <a:r>
                  <a:rPr lang="zh-TW" altLang="en-US" i="0">
                    <a:latin typeface="Cambria Math" panose="02040503050406030204" pitchFamily="18" charset="0"/>
                  </a:rPr>
                  <a:t>𝜇</a:t>
                </a:r>
                <a:r>
                  <a:rPr lang="en-US" altLang="zh-TW" b="0" i="0">
                    <a:latin typeface="Cambria Math" panose="02040503050406030204" pitchFamily="18" charset="0"/>
                  </a:rPr>
                  <a:t>𝑠</a:t>
                </a:r>
                <a:r>
                  <a:rPr lang="en-US" altLang="zh-TW" dirty="0"/>
                  <a:t> )</a:t>
                </a:r>
              </a:p>
              <a:p>
                <a:endParaRPr lang="en-US" altLang="zh-TW" dirty="0"/>
              </a:p>
              <a:p>
                <a:endParaRPr lang="en-US" altLang="zh-TW" dirty="0"/>
              </a:p>
            </p:txBody>
          </p:sp>
        </mc:Fallback>
      </mc:AlternateContent>
      <p:sp>
        <p:nvSpPr>
          <p:cNvPr id="4" name="投影片編號版面配置區 3"/>
          <p:cNvSpPr>
            <a:spLocks noGrp="1"/>
          </p:cNvSpPr>
          <p:nvPr>
            <p:ph type="sldNum" sz="quarter" idx="5"/>
          </p:nvPr>
        </p:nvSpPr>
        <p:spPr/>
        <p:txBody>
          <a:bodyPr/>
          <a:lstStyle/>
          <a:p>
            <a:fld id="{188D1FD1-2905-4E35-BB04-9924E165B7FD}" type="slidenum">
              <a:rPr lang="zh-TW" altLang="en-US" smtClean="0"/>
              <a:t>27</a:t>
            </a:fld>
            <a:endParaRPr lang="zh-TW" altLang="en-US"/>
          </a:p>
        </p:txBody>
      </p:sp>
    </p:spTree>
    <p:extLst>
      <p:ext uri="{BB962C8B-B14F-4D97-AF65-F5344CB8AC3E}">
        <p14:creationId xmlns:p14="http://schemas.microsoft.com/office/powerpoint/2010/main" val="2297389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28</a:t>
            </a:fld>
            <a:endParaRPr lang="zh-TW" altLang="en-US"/>
          </a:p>
        </p:txBody>
      </p:sp>
    </p:spTree>
    <p:extLst>
      <p:ext uri="{BB962C8B-B14F-4D97-AF65-F5344CB8AC3E}">
        <p14:creationId xmlns:p14="http://schemas.microsoft.com/office/powerpoint/2010/main" val="2891294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容基本結構是上下兩個導體，中間是絕緣層，當電壓加在兩個導體的兩端，電子會累積在一個導體上，電洞會累積在一個導體上，這兩個導體之間會形成一個電場，因為中間是絕緣層，電子沒辦法移動，但電場可以通過影響相鄰的電子分布來儲存能量，</a:t>
            </a:r>
            <a:r>
              <a:rPr lang="en-US" altLang="zh-TW" dirty="0"/>
              <a:t>NAND</a:t>
            </a:r>
            <a:r>
              <a:rPr lang="zh-TW" altLang="en-US" dirty="0"/>
              <a:t>的儲存層跟</a:t>
            </a:r>
            <a:r>
              <a:rPr lang="en-US" altLang="zh-TW" dirty="0"/>
              <a:t>control gate</a:t>
            </a:r>
            <a:r>
              <a:rPr lang="zh-TW" altLang="en-US" dirty="0"/>
              <a:t>中間夾絕緣體，形成電容，相鄰的</a:t>
            </a:r>
            <a:r>
              <a:rPr lang="en-US" altLang="zh-TW" dirty="0"/>
              <a:t>cell</a:t>
            </a:r>
            <a:r>
              <a:rPr lang="zh-TW" altLang="en-US" dirty="0"/>
              <a:t>之間會互相影響。影響程度最嚴重的是同一條</a:t>
            </a:r>
            <a:r>
              <a:rPr lang="en-US" altLang="zh-TW" dirty="0"/>
              <a:t>WL</a:t>
            </a:r>
            <a:r>
              <a:rPr lang="zh-TW" altLang="en-US" dirty="0"/>
              <a:t>上的</a:t>
            </a:r>
            <a:r>
              <a:rPr lang="en-US" altLang="zh-TW" dirty="0"/>
              <a:t>cell</a:t>
            </a:r>
            <a:r>
              <a:rPr lang="zh-TW" altLang="en-US" dirty="0"/>
              <a:t> 再來是同一條</a:t>
            </a:r>
            <a:r>
              <a:rPr lang="en-US" altLang="zh-TW" dirty="0"/>
              <a:t>BL</a:t>
            </a:r>
            <a:r>
              <a:rPr lang="zh-TW" altLang="en-US" dirty="0"/>
              <a:t>上的</a:t>
            </a:r>
            <a:r>
              <a:rPr lang="en-US" altLang="zh-TW" dirty="0"/>
              <a:t>cell</a:t>
            </a:r>
            <a:r>
              <a:rPr lang="zh-TW" altLang="en-US" dirty="0"/>
              <a:t>最後是其他周圍的</a:t>
            </a:r>
            <a:r>
              <a:rPr lang="en-US" altLang="zh-TW" dirty="0"/>
              <a:t>cell</a:t>
            </a:r>
            <a:r>
              <a:rPr lang="zh-TW" altLang="en-US" dirty="0"/>
              <a:t>。</a:t>
            </a:r>
            <a:endParaRPr lang="en-US" altLang="zh-TW" dirty="0"/>
          </a:p>
          <a:p>
            <a:endParaRPr lang="en-US" altLang="zh-TW" dirty="0"/>
          </a:p>
          <a:p>
            <a:r>
              <a:rPr lang="en-US" altLang="zh-TW" dirty="0"/>
              <a:t>Nitride-based </a:t>
            </a:r>
            <a:r>
              <a:rPr lang="zh-TW" altLang="en-US" dirty="0"/>
              <a:t>也就是指 </a:t>
            </a:r>
            <a:r>
              <a:rPr lang="en-US" altLang="zh-TW" dirty="0"/>
              <a:t>Charge Trap</a:t>
            </a:r>
            <a:r>
              <a:rPr lang="zh-TW" altLang="en-US" dirty="0"/>
              <a:t>，絕緣體氮化矽做為主要儲存層材料，為非導電性材料 </a:t>
            </a:r>
            <a:r>
              <a:rPr lang="en-US" altLang="zh-TW" dirty="0"/>
              <a:t>(</a:t>
            </a:r>
            <a:r>
              <a:rPr lang="zh-TW" altLang="en-US" dirty="0"/>
              <a:t> </a:t>
            </a:r>
            <a:r>
              <a:rPr lang="en-US" altLang="zh-TW" dirty="0"/>
              <a:t>SONOS</a:t>
            </a:r>
            <a:r>
              <a:rPr lang="zh-TW" altLang="en-US" dirty="0"/>
              <a:t>架構 </a:t>
            </a:r>
            <a:r>
              <a:rPr lang="en-US" altLang="zh-TW" dirty="0"/>
              <a:t>Stacking Oxide Nitride Oxide</a:t>
            </a:r>
            <a:r>
              <a:rPr lang="zh-TW" altLang="en-US" dirty="0"/>
              <a:t> 的架構</a:t>
            </a:r>
            <a:r>
              <a:rPr lang="en-US" altLang="zh-TW" dirty="0"/>
              <a:t>)</a:t>
            </a:r>
            <a:r>
              <a:rPr lang="zh-TW" altLang="en-US" dirty="0"/>
              <a:t>。</a:t>
            </a:r>
            <a:endParaRPr lang="en-US" altLang="zh-TW" dirty="0"/>
          </a:p>
          <a:p>
            <a:endParaRPr lang="en-US" altLang="zh-TW" dirty="0"/>
          </a:p>
          <a:p>
            <a:r>
              <a:rPr lang="en-US" altLang="zh-TW" dirty="0"/>
              <a:t>Proximity Effect</a:t>
            </a:r>
            <a:r>
              <a:rPr lang="zh-TW" altLang="en-US" dirty="0"/>
              <a:t> 是指 </a:t>
            </a:r>
            <a:r>
              <a:rPr lang="en-US" altLang="zh-TW" dirty="0"/>
              <a:t>NAND cell </a:t>
            </a:r>
            <a:r>
              <a:rPr lang="zh-TW" altLang="en-US" dirty="0"/>
              <a:t>間距越小，鄰近 </a:t>
            </a:r>
            <a:r>
              <a:rPr lang="en-US" altLang="zh-TW" dirty="0"/>
              <a:t>Cell </a:t>
            </a:r>
            <a:r>
              <a:rPr lang="zh-TW" altLang="en-US" dirty="0"/>
              <a:t>的電氣行為會相互影響，特別是在 </a:t>
            </a:r>
            <a:r>
              <a:rPr lang="en-US" altLang="zh-TW" dirty="0"/>
              <a:t>Program </a:t>
            </a:r>
            <a:r>
              <a:rPr lang="zh-TW" altLang="en-US" dirty="0"/>
              <a:t>與 </a:t>
            </a:r>
            <a:r>
              <a:rPr lang="en-US" altLang="zh-TW" dirty="0"/>
              <a:t>Read </a:t>
            </a:r>
            <a:r>
              <a:rPr lang="zh-TW" altLang="en-US" dirty="0"/>
              <a:t>造成 </a:t>
            </a:r>
            <a:r>
              <a:rPr lang="en-US" altLang="zh-TW" dirty="0"/>
              <a:t>Vth </a:t>
            </a:r>
            <a:r>
              <a:rPr lang="zh-TW" altLang="en-US" dirty="0"/>
              <a:t>飄移或誤判。</a:t>
            </a:r>
            <a:endParaRPr lang="en-US" altLang="zh-TW" dirty="0"/>
          </a:p>
          <a:p>
            <a:endParaRPr lang="en-US" altLang="zh-TW" dirty="0"/>
          </a:p>
          <a:p>
            <a:r>
              <a:rPr lang="zh-TW" altLang="en-US" dirty="0"/>
              <a:t>同一條 </a:t>
            </a:r>
            <a:r>
              <a:rPr lang="en-US" altLang="zh-TW" dirty="0"/>
              <a:t>WL </a:t>
            </a:r>
            <a:r>
              <a:rPr lang="zh-TW" altLang="en-US" dirty="0"/>
              <a:t>之間干擾最強</a:t>
            </a:r>
            <a:r>
              <a:rPr lang="en-US" altLang="zh-TW" dirty="0"/>
              <a:t>(</a:t>
            </a:r>
            <a:r>
              <a:rPr lang="zh-TW" altLang="en-US" dirty="0"/>
              <a:t>閘極間距最小</a:t>
            </a:r>
            <a:r>
              <a:rPr lang="en-US" altLang="zh-TW" dirty="0"/>
              <a:t>)</a:t>
            </a:r>
            <a:r>
              <a:rPr lang="zh-TW" altLang="en-US" dirty="0"/>
              <a:t>、</a:t>
            </a:r>
            <a:r>
              <a:rPr lang="en-US" altLang="zh-TW" dirty="0"/>
              <a:t>BL </a:t>
            </a:r>
            <a:r>
              <a:rPr lang="zh-TW" altLang="en-US" dirty="0"/>
              <a:t>之間干擾中等</a:t>
            </a:r>
            <a:r>
              <a:rPr lang="en-US" altLang="zh-TW" dirty="0"/>
              <a:t>( tunneling </a:t>
            </a:r>
            <a:r>
              <a:rPr lang="zh-TW" altLang="en-US" dirty="0"/>
              <a:t>上干擾靠 </a:t>
            </a:r>
            <a:r>
              <a:rPr lang="en-US" altLang="zh-TW" dirty="0"/>
              <a:t>boosting </a:t>
            </a:r>
            <a:r>
              <a:rPr lang="zh-TW" altLang="en-US" dirty="0"/>
              <a:t>時 </a:t>
            </a:r>
            <a:r>
              <a:rPr lang="en-US" altLang="zh-TW" dirty="0" err="1"/>
              <a:t>Vboost</a:t>
            </a:r>
            <a:r>
              <a:rPr lang="en-US" altLang="zh-TW" dirty="0"/>
              <a:t> </a:t>
            </a:r>
            <a:r>
              <a:rPr lang="zh-TW" altLang="en-US" dirty="0"/>
              <a:t>引起的。</a:t>
            </a:r>
            <a:r>
              <a:rPr lang="en-US" altLang="zh-TW" dirty="0"/>
              <a:t>)</a:t>
            </a:r>
            <a:r>
              <a:rPr lang="zh-TW" altLang="en-US" dirty="0"/>
              <a:t> 、</a:t>
            </a:r>
            <a:r>
              <a:rPr lang="en-US" altLang="zh-TW" dirty="0"/>
              <a:t>Diagonal</a:t>
            </a:r>
            <a:r>
              <a:rPr lang="zh-TW" altLang="en-US" dirty="0"/>
              <a:t> </a:t>
            </a:r>
            <a:r>
              <a:rPr lang="en-US" altLang="zh-TW" dirty="0"/>
              <a:t>(</a:t>
            </a:r>
            <a:r>
              <a:rPr lang="zh-TW" altLang="en-US" dirty="0"/>
              <a:t>斜對角上的電容耦合就最小</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29</a:t>
            </a:fld>
            <a:endParaRPr lang="zh-TW" altLang="en-US"/>
          </a:p>
        </p:txBody>
      </p:sp>
    </p:spTree>
    <p:extLst>
      <p:ext uri="{BB962C8B-B14F-4D97-AF65-F5344CB8AC3E}">
        <p14:creationId xmlns:p14="http://schemas.microsoft.com/office/powerpoint/2010/main" val="96288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 </a:t>
            </a:r>
            <a:r>
              <a:rPr lang="en-US" altLang="zh-TW" dirty="0"/>
              <a:t>2D </a:t>
            </a:r>
            <a:r>
              <a:rPr lang="zh-TW" altLang="en-US" dirty="0"/>
              <a:t>平面的 </a:t>
            </a:r>
            <a:r>
              <a:rPr lang="en-US" altLang="zh-TW" dirty="0"/>
              <a:t>NAND </a:t>
            </a:r>
            <a:r>
              <a:rPr lang="zh-TW" altLang="en-US" dirty="0"/>
              <a:t>逐步發展到 </a:t>
            </a:r>
            <a:r>
              <a:rPr lang="en-US" altLang="zh-TW" dirty="0"/>
              <a:t>4D NAND</a:t>
            </a:r>
            <a:r>
              <a:rPr lang="zh-TW" altLang="en-US" dirty="0"/>
              <a:t>，主要是由於製程上需求，</a:t>
            </a:r>
            <a:r>
              <a:rPr lang="en-US" altLang="zh-TW" dirty="0"/>
              <a:t>Wafer</a:t>
            </a:r>
            <a:r>
              <a:rPr lang="zh-TW" altLang="en-US" dirty="0"/>
              <a:t> 的橫向面積有限，所以在往垂直發展，由 </a:t>
            </a:r>
            <a:r>
              <a:rPr lang="en-US" altLang="zh-TW" dirty="0"/>
              <a:t>Cell </a:t>
            </a:r>
            <a:r>
              <a:rPr lang="zh-TW" altLang="en-US" dirty="0"/>
              <a:t>堆疊變成 </a:t>
            </a:r>
            <a:r>
              <a:rPr lang="en-US" altLang="zh-TW" dirty="0"/>
              <a:t>3D NAND Charge trap </a:t>
            </a:r>
            <a:r>
              <a:rPr lang="zh-TW" altLang="en-US" dirty="0"/>
              <a:t>架構與旁邊接著 </a:t>
            </a:r>
            <a:r>
              <a:rPr lang="en-US" altLang="zh-TW" sz="1200" b="0" i="0" kern="1200" dirty="0">
                <a:solidFill>
                  <a:schemeClr val="tx1"/>
                </a:solidFill>
                <a:effectLst/>
                <a:latin typeface="+mn-lt"/>
                <a:ea typeface="+mn-ea"/>
                <a:cs typeface="+mn-cs"/>
              </a:rPr>
              <a:t>peripheral </a:t>
            </a:r>
            <a:r>
              <a:rPr lang="zh-TW" altLang="en-US" sz="1200" b="0" i="0" kern="1200" dirty="0">
                <a:solidFill>
                  <a:schemeClr val="tx1"/>
                </a:solidFill>
                <a:effectLst/>
                <a:latin typeface="+mn-lt"/>
                <a:ea typeface="+mn-ea"/>
                <a:cs typeface="+mn-cs"/>
              </a:rPr>
              <a:t>電路，最後走向 </a:t>
            </a:r>
            <a:r>
              <a:rPr lang="en-US" altLang="zh-TW" sz="1200" b="0" i="0" kern="1200" dirty="0">
                <a:solidFill>
                  <a:schemeClr val="tx1"/>
                </a:solidFill>
                <a:effectLst/>
                <a:latin typeface="+mn-lt"/>
                <a:ea typeface="+mn-ea"/>
                <a:cs typeface="+mn-cs"/>
              </a:rPr>
              <a:t>4D </a:t>
            </a:r>
            <a:r>
              <a:rPr lang="zh-TW" altLang="en-US" sz="1200" b="0" i="0" kern="1200" dirty="0">
                <a:solidFill>
                  <a:schemeClr val="tx1"/>
                </a:solidFill>
                <a:effectLst/>
                <a:latin typeface="+mn-lt"/>
                <a:ea typeface="+mn-ea"/>
                <a:cs typeface="+mn-cs"/>
              </a:rPr>
              <a:t>架構</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將 </a:t>
            </a:r>
            <a:r>
              <a:rPr lang="en-US" altLang="zh-TW" sz="1200" b="0" i="0" kern="1200" dirty="0">
                <a:solidFill>
                  <a:schemeClr val="tx1"/>
                </a:solidFill>
                <a:effectLst/>
                <a:latin typeface="+mn-lt"/>
                <a:ea typeface="+mn-ea"/>
                <a:cs typeface="+mn-cs"/>
              </a:rPr>
              <a:t>peripheral</a:t>
            </a:r>
            <a:r>
              <a:rPr lang="zh-TW" altLang="en-US" sz="1200" b="0" i="0" kern="1200" dirty="0">
                <a:solidFill>
                  <a:schemeClr val="tx1"/>
                </a:solidFill>
                <a:effectLst/>
                <a:latin typeface="+mn-lt"/>
                <a:ea typeface="+mn-ea"/>
                <a:cs typeface="+mn-cs"/>
              </a:rPr>
              <a:t> 電路藏在多層堆疊的 </a:t>
            </a:r>
            <a:r>
              <a:rPr lang="en-US" altLang="zh-TW" sz="1200" b="0" i="0" kern="1200" dirty="0">
                <a:solidFill>
                  <a:schemeClr val="tx1"/>
                </a:solidFill>
                <a:effectLst/>
                <a:latin typeface="+mn-lt"/>
                <a:ea typeface="+mn-ea"/>
                <a:cs typeface="+mn-cs"/>
              </a:rPr>
              <a:t>Cell </a:t>
            </a:r>
            <a:r>
              <a:rPr lang="zh-TW" altLang="en-US" sz="1200" b="0" i="0" kern="1200" dirty="0">
                <a:solidFill>
                  <a:schemeClr val="tx1"/>
                </a:solidFill>
                <a:effectLst/>
                <a:latin typeface="+mn-lt"/>
                <a:ea typeface="+mn-ea"/>
                <a:cs typeface="+mn-cs"/>
              </a:rPr>
              <a:t>下方以減少使用面積。</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後又因為在製程上一體式結構會受熱傷害影響，製造時的高溫會使得底層邏輯電路可能改變狀態或是設定好的濃度分布改變，這邊右下圖</a:t>
            </a:r>
            <a:r>
              <a:rPr lang="en-US" altLang="zh-TW" sz="1200" b="0" i="0" kern="1200" dirty="0">
                <a:solidFill>
                  <a:schemeClr val="tx1"/>
                </a:solidFill>
                <a:effectLst/>
                <a:latin typeface="+mn-lt"/>
                <a:ea typeface="+mn-ea"/>
                <a:cs typeface="+mn-cs"/>
              </a:rPr>
              <a:t>(b)</a:t>
            </a:r>
            <a:r>
              <a:rPr lang="zh-TW" altLang="en-US" sz="1200" b="0" i="0" kern="1200" dirty="0">
                <a:solidFill>
                  <a:schemeClr val="tx1"/>
                </a:solidFill>
                <a:effectLst/>
                <a:latin typeface="+mn-lt"/>
                <a:ea typeface="+mn-ea"/>
                <a:cs typeface="+mn-cs"/>
              </a:rPr>
              <a:t>製程上改以 </a:t>
            </a:r>
            <a:r>
              <a:rPr lang="en-US" altLang="zh-TW" sz="1200" b="0" i="0" kern="1200" dirty="0">
                <a:solidFill>
                  <a:schemeClr val="tx1"/>
                </a:solidFill>
                <a:effectLst/>
                <a:latin typeface="+mn-lt"/>
                <a:ea typeface="+mn-ea"/>
                <a:cs typeface="+mn-cs"/>
              </a:rPr>
              <a:t>Cell </a:t>
            </a:r>
            <a:r>
              <a:rPr lang="zh-TW" altLang="en-US" sz="1200" b="0" i="0" kern="1200" dirty="0">
                <a:solidFill>
                  <a:schemeClr val="tx1"/>
                </a:solidFill>
                <a:effectLst/>
                <a:latin typeface="+mn-lt"/>
                <a:ea typeface="+mn-ea"/>
                <a:cs typeface="+mn-cs"/>
              </a:rPr>
              <a:t>層與 </a:t>
            </a:r>
            <a:r>
              <a:rPr lang="en-US" altLang="zh-TW" sz="1200" b="0" i="0" kern="1200" dirty="0">
                <a:solidFill>
                  <a:schemeClr val="tx1"/>
                </a:solidFill>
                <a:effectLst/>
                <a:latin typeface="+mn-lt"/>
                <a:ea typeface="+mn-ea"/>
                <a:cs typeface="+mn-cs"/>
              </a:rPr>
              <a:t>peripheral</a:t>
            </a:r>
            <a:r>
              <a:rPr lang="zh-TW" altLang="en-US" sz="1200" b="0" i="0" kern="1200" dirty="0">
                <a:solidFill>
                  <a:schemeClr val="tx1"/>
                </a:solidFill>
                <a:effectLst/>
                <a:latin typeface="+mn-lt"/>
                <a:ea typeface="+mn-ea"/>
                <a:cs typeface="+mn-cs"/>
              </a:rPr>
              <a:t> 底層電路分開製成在合併。</a:t>
            </a:r>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3</a:t>
            </a:fld>
            <a:endParaRPr lang="zh-TW" altLang="en-US"/>
          </a:p>
        </p:txBody>
      </p:sp>
    </p:spTree>
    <p:extLst>
      <p:ext uri="{BB962C8B-B14F-4D97-AF65-F5344CB8AC3E}">
        <p14:creationId xmlns:p14="http://schemas.microsoft.com/office/powerpoint/2010/main" val="168560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所謂的 </a:t>
            </a:r>
            <a:r>
              <a:rPr lang="en-US" altLang="zh-TW" dirty="0"/>
              <a:t>Over Program</a:t>
            </a:r>
            <a:r>
              <a:rPr lang="zh-TW" altLang="en-US" dirty="0"/>
              <a:t>，意思是說在寫入資料的時候，不小心把 </a:t>
            </a:r>
            <a:r>
              <a:rPr lang="en-US" altLang="zh-TW" dirty="0"/>
              <a:t>Cell </a:t>
            </a:r>
            <a:r>
              <a:rPr lang="zh-TW" altLang="en-US" dirty="0"/>
              <a:t>的閾值電壓 </a:t>
            </a:r>
            <a:r>
              <a:rPr lang="en-US" altLang="zh-TW" dirty="0"/>
              <a:t>Vth </a:t>
            </a:r>
            <a:r>
              <a:rPr lang="zh-TW" altLang="en-US" dirty="0"/>
              <a:t>推得太高了。</a:t>
            </a:r>
          </a:p>
          <a:p>
            <a:r>
              <a:rPr lang="zh-TW" altLang="en-US" dirty="0"/>
              <a:t>那會有什麼影響呢？</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當程式過頭（</a:t>
            </a:r>
            <a:r>
              <a:rPr lang="en-US" altLang="zh-TW" sz="1200" b="0" i="0" kern="1200" dirty="0">
                <a:solidFill>
                  <a:schemeClr val="tx1"/>
                </a:solidFill>
                <a:effectLst/>
                <a:latin typeface="+mn-lt"/>
                <a:ea typeface="+mn-ea"/>
                <a:cs typeface="+mn-cs"/>
              </a:rPr>
              <a:t>Over Program</a:t>
            </a:r>
            <a:r>
              <a:rPr lang="zh-TW" altLang="en-US" sz="1200" b="0" i="0" kern="1200" dirty="0">
                <a:solidFill>
                  <a:schemeClr val="tx1"/>
                </a:solidFill>
                <a:effectLst/>
                <a:latin typeface="+mn-lt"/>
                <a:ea typeface="+mn-ea"/>
                <a:cs typeface="+mn-cs"/>
              </a:rPr>
              <a:t>）時，部分</a:t>
            </a:r>
            <a:r>
              <a:rPr lang="en-US" altLang="zh-TW" sz="1200" b="0" i="0" kern="1200" dirty="0">
                <a:solidFill>
                  <a:schemeClr val="tx1"/>
                </a:solidFill>
                <a:effectLst/>
                <a:latin typeface="+mn-lt"/>
                <a:ea typeface="+mn-ea"/>
                <a:cs typeface="+mn-cs"/>
              </a:rPr>
              <a:t>Cell</a:t>
            </a:r>
            <a:r>
              <a:rPr lang="zh-TW" altLang="en-US" sz="1200" b="0" i="0" kern="1200" dirty="0">
                <a:solidFill>
                  <a:schemeClr val="tx1"/>
                </a:solidFill>
                <a:effectLst/>
                <a:latin typeface="+mn-lt"/>
                <a:ea typeface="+mn-ea"/>
                <a:cs typeface="+mn-cs"/>
              </a:rPr>
              <a:t>閾值電壓（</a:t>
            </a:r>
            <a:r>
              <a:rPr lang="en-US" altLang="zh-TW" sz="1200" b="0" i="0" kern="1200" dirty="0">
                <a:solidFill>
                  <a:schemeClr val="tx1"/>
                </a:solidFill>
                <a:effectLst/>
                <a:latin typeface="+mn-lt"/>
                <a:ea typeface="+mn-ea"/>
                <a:cs typeface="+mn-cs"/>
              </a:rPr>
              <a:t>Vth</a:t>
            </a:r>
            <a:r>
              <a:rPr lang="zh-TW" altLang="en-US" sz="1200" b="0" i="0" kern="1200" dirty="0">
                <a:solidFill>
                  <a:schemeClr val="tx1"/>
                </a:solidFill>
                <a:effectLst/>
                <a:latin typeface="+mn-lt"/>
                <a:ea typeface="+mn-ea"/>
                <a:cs typeface="+mn-cs"/>
              </a:rPr>
              <a:t>）被壓得過高，使得該</a:t>
            </a:r>
            <a:r>
              <a:rPr lang="en-US" altLang="zh-TW" sz="1200" b="0" i="0" kern="1200" dirty="0">
                <a:solidFill>
                  <a:schemeClr val="tx1"/>
                </a:solidFill>
                <a:effectLst/>
                <a:latin typeface="+mn-lt"/>
                <a:ea typeface="+mn-ea"/>
                <a:cs typeface="+mn-cs"/>
              </a:rPr>
              <a:t>Cell</a:t>
            </a:r>
            <a:r>
              <a:rPr lang="zh-TW" altLang="en-US" sz="1200" b="0" i="0" kern="1200" dirty="0">
                <a:solidFill>
                  <a:schemeClr val="tx1"/>
                </a:solidFill>
                <a:effectLst/>
                <a:latin typeface="+mn-lt"/>
                <a:ea typeface="+mn-ea"/>
                <a:cs typeface="+mn-cs"/>
              </a:rPr>
              <a:t>難以導通</a:t>
            </a:r>
            <a:r>
              <a:rPr lang="en-US" altLang="zh-TW" sz="1200" b="0" i="0" kern="1200" dirty="0">
                <a:solidFill>
                  <a:schemeClr val="tx1"/>
                </a:solidFill>
                <a:effectLst/>
                <a:latin typeface="+mn-lt"/>
                <a:ea typeface="+mn-ea"/>
                <a:cs typeface="+mn-cs"/>
              </a:rPr>
              <a:t>(Vpass </a:t>
            </a:r>
            <a:r>
              <a:rPr lang="zh-TW" altLang="en-US" sz="1200" b="0" i="0" kern="1200" dirty="0">
                <a:solidFill>
                  <a:schemeClr val="tx1"/>
                </a:solidFill>
                <a:effectLst/>
                <a:latin typeface="+mn-lt"/>
                <a:ea typeface="+mn-ea"/>
                <a:cs typeface="+mn-cs"/>
              </a:rPr>
              <a:t>不夠高使得 </a:t>
            </a:r>
            <a:r>
              <a:rPr lang="en-US" altLang="zh-TW" sz="1200" b="0" i="0" kern="1200" dirty="0">
                <a:solidFill>
                  <a:schemeClr val="tx1"/>
                </a:solidFill>
                <a:effectLst/>
                <a:latin typeface="+mn-lt"/>
                <a:ea typeface="+mn-ea"/>
                <a:cs typeface="+mn-cs"/>
              </a:rPr>
              <a:t>string </a:t>
            </a:r>
            <a:r>
              <a:rPr lang="zh-TW" altLang="en-US" sz="1200" b="0" i="0" kern="1200" dirty="0">
                <a:solidFill>
                  <a:schemeClr val="tx1"/>
                </a:solidFill>
                <a:effectLst/>
                <a:latin typeface="+mn-lt"/>
                <a:ea typeface="+mn-ea"/>
                <a:cs typeface="+mn-cs"/>
              </a:rPr>
              <a:t>導通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a:t>
            </a:r>
            <a:r>
              <a:rPr lang="zh-TW" altLang="en-US" sz="1200" b="1" i="0" kern="1200" dirty="0">
                <a:solidFill>
                  <a:schemeClr val="tx1"/>
                </a:solidFill>
                <a:effectLst/>
                <a:latin typeface="+mn-lt"/>
                <a:ea typeface="+mn-ea"/>
                <a:cs typeface="+mn-cs"/>
              </a:rPr>
              <a:t>會阻斷整個</a:t>
            </a:r>
            <a:r>
              <a:rPr lang="en-US" altLang="zh-TW" sz="1200" b="1" i="0" kern="1200" dirty="0">
                <a:solidFill>
                  <a:schemeClr val="tx1"/>
                </a:solidFill>
                <a:effectLst/>
                <a:latin typeface="+mn-lt"/>
                <a:ea typeface="+mn-ea"/>
                <a:cs typeface="+mn-cs"/>
              </a:rPr>
              <a:t>NAND</a:t>
            </a:r>
            <a:r>
              <a:rPr lang="zh-TW" altLang="en-US" sz="1200" b="1" i="0" kern="1200" dirty="0">
                <a:solidFill>
                  <a:schemeClr val="tx1"/>
                </a:solidFill>
                <a:effectLst/>
                <a:latin typeface="+mn-lt"/>
                <a:ea typeface="+mn-ea"/>
                <a:cs typeface="+mn-cs"/>
              </a:rPr>
              <a:t>字串的導通路徑</a:t>
            </a:r>
            <a:r>
              <a:rPr lang="zh-TW" altLang="en-US" sz="1200" b="0" i="0" kern="1200" dirty="0">
                <a:solidFill>
                  <a:schemeClr val="tx1"/>
                </a:solidFill>
                <a:effectLst/>
                <a:latin typeface="+mn-lt"/>
                <a:ea typeface="+mn-ea"/>
                <a:cs typeface="+mn-cs"/>
              </a:rPr>
              <a:t>，導致字串（</a:t>
            </a:r>
            <a:r>
              <a:rPr lang="en-US" altLang="zh-TW" sz="1200" b="0" i="0" kern="1200" dirty="0">
                <a:solidFill>
                  <a:schemeClr val="tx1"/>
                </a:solidFill>
                <a:effectLst/>
                <a:latin typeface="+mn-lt"/>
                <a:ea typeface="+mn-ea"/>
                <a:cs typeface="+mn-cs"/>
              </a:rPr>
              <a:t>string</a:t>
            </a:r>
            <a:r>
              <a:rPr lang="zh-TW" altLang="en-US" sz="1200" b="0" i="0" kern="1200" dirty="0">
                <a:solidFill>
                  <a:schemeClr val="tx1"/>
                </a:solidFill>
                <a:effectLst/>
                <a:latin typeface="+mn-lt"/>
                <a:ea typeface="+mn-ea"/>
                <a:cs typeface="+mn-cs"/>
              </a:rPr>
              <a:t>）無法正常打開（</a:t>
            </a:r>
            <a:r>
              <a:rPr lang="en-US" altLang="zh-TW" sz="1200" b="0" i="0" kern="1200" dirty="0">
                <a:solidFill>
                  <a:schemeClr val="tx1"/>
                </a:solidFill>
                <a:effectLst/>
                <a:latin typeface="+mn-lt"/>
                <a:ea typeface="+mn-ea"/>
                <a:cs typeface="+mn-cs"/>
              </a:rPr>
              <a:t>turn-on</a:t>
            </a:r>
            <a:r>
              <a:rPr lang="zh-TW" altLang="en-US" sz="1200" b="0" i="0" kern="1200" dirty="0">
                <a:solidFill>
                  <a:schemeClr val="tx1"/>
                </a:solidFill>
                <a:effectLst/>
                <a:latin typeface="+mn-lt"/>
                <a:ea typeface="+mn-ea"/>
                <a:cs typeface="+mn-cs"/>
              </a:rPr>
              <a:t>），</a:t>
            </a:r>
            <a:r>
              <a:rPr lang="zh-TW" altLang="en-US" dirty="0"/>
              <a:t>誤判資料是錯的</a:t>
            </a:r>
            <a:r>
              <a:rPr lang="zh-TW" altLang="en-US" sz="1200" b="0" i="0" kern="1200" dirty="0">
                <a:solidFill>
                  <a:schemeClr val="tx1"/>
                </a:solidFill>
                <a:effectLst/>
                <a:latin typeface="+mn-lt"/>
                <a:ea typeface="+mn-ea"/>
                <a:cs typeface="+mn-cs"/>
              </a:rPr>
              <a:t>，</a:t>
            </a:r>
            <a:r>
              <a:rPr lang="zh-TW" altLang="en-US" dirty="0"/>
              <a:t>這種現象會影響整條 </a:t>
            </a:r>
            <a:r>
              <a:rPr lang="en-US" altLang="zh-TW" dirty="0" err="1"/>
              <a:t>bitline</a:t>
            </a:r>
            <a:r>
              <a:rPr lang="en-US" altLang="zh-TW" dirty="0"/>
              <a:t> </a:t>
            </a:r>
            <a:r>
              <a:rPr lang="zh-TW" altLang="en-US" dirty="0"/>
              <a:t>上其他 </a:t>
            </a:r>
            <a:r>
              <a:rPr lang="en-US" altLang="zh-TW" dirty="0"/>
              <a:t>cell </a:t>
            </a:r>
            <a:r>
              <a:rPr lang="zh-TW" altLang="en-US" dirty="0"/>
              <a:t>的正常運作，嚴重的話甚至會導致系統性錯誤。</a:t>
            </a:r>
            <a:endParaRPr lang="en-US" altLang="zh-TW" dirty="0"/>
          </a:p>
          <a:p>
            <a:endParaRPr lang="en-US" altLang="zh-TW" dirty="0"/>
          </a:p>
          <a:p>
            <a:endParaRPr lang="en-US" altLang="zh-TW" dirty="0"/>
          </a:p>
          <a:p>
            <a:r>
              <a:rPr lang="zh-TW" altLang="en-US" sz="1200" b="0" i="0" kern="1200" dirty="0">
                <a:solidFill>
                  <a:schemeClr val="tx1"/>
                </a:solidFill>
                <a:effectLst/>
                <a:latin typeface="+mn-lt"/>
                <a:ea typeface="+mn-ea"/>
                <a:cs typeface="+mn-cs"/>
              </a:rPr>
              <a:t>過度抹除</a:t>
            </a:r>
            <a:r>
              <a:rPr lang="en-US" altLang="zh-TW" sz="1200" b="0" i="0" kern="1200" dirty="0">
                <a:solidFill>
                  <a:schemeClr val="tx1"/>
                </a:solidFill>
                <a:effectLst/>
                <a:latin typeface="+mn-lt"/>
                <a:ea typeface="+mn-ea"/>
                <a:cs typeface="+mn-cs"/>
              </a:rPr>
              <a:t>(Over Erase)</a:t>
            </a:r>
            <a:r>
              <a:rPr lang="zh-TW" altLang="en-US" sz="1200" b="0" i="0" kern="1200" dirty="0">
                <a:solidFill>
                  <a:schemeClr val="tx1"/>
                </a:solidFill>
                <a:effectLst/>
                <a:latin typeface="+mn-lt"/>
                <a:ea typeface="+mn-ea"/>
                <a:cs typeface="+mn-cs"/>
              </a:rPr>
              <a:t>使得部分</a:t>
            </a:r>
            <a:r>
              <a:rPr lang="en-US" altLang="zh-TW" sz="1200" b="0" i="0" kern="1200" dirty="0">
                <a:solidFill>
                  <a:schemeClr val="tx1"/>
                </a:solidFill>
                <a:effectLst/>
                <a:latin typeface="+mn-lt"/>
                <a:ea typeface="+mn-ea"/>
                <a:cs typeface="+mn-cs"/>
              </a:rPr>
              <a:t>Cell Vth</a:t>
            </a:r>
            <a:r>
              <a:rPr lang="zh-TW" altLang="en-US" sz="1200" b="0" i="0" kern="1200" dirty="0">
                <a:solidFill>
                  <a:schemeClr val="tx1"/>
                </a:solidFill>
                <a:effectLst/>
                <a:latin typeface="+mn-lt"/>
                <a:ea typeface="+mn-ea"/>
                <a:cs typeface="+mn-cs"/>
              </a:rPr>
              <a:t>降至過低甚至負值，造成</a:t>
            </a:r>
            <a:r>
              <a:rPr lang="en-US" altLang="zh-TW" sz="1200" b="0" i="0" kern="1200" dirty="0">
                <a:solidFill>
                  <a:schemeClr val="tx1"/>
                </a:solidFill>
                <a:effectLst/>
                <a:latin typeface="+mn-lt"/>
                <a:ea typeface="+mn-ea"/>
                <a:cs typeface="+mn-cs"/>
              </a:rPr>
              <a:t>Cell</a:t>
            </a:r>
            <a:r>
              <a:rPr lang="zh-TW" altLang="en-US" sz="1200" b="0" i="0" kern="1200" dirty="0">
                <a:solidFill>
                  <a:schemeClr val="tx1"/>
                </a:solidFill>
                <a:effectLst/>
                <a:latin typeface="+mn-lt"/>
                <a:ea typeface="+mn-ea"/>
                <a:cs typeface="+mn-cs"/>
              </a:rPr>
              <a:t>持續導通，這種現象會因電子在氮化矽陷阱層中側向擴散</a:t>
            </a:r>
            <a:r>
              <a:rPr lang="en-US" altLang="zh-TW" sz="1200" b="1"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 </a:t>
            </a:r>
            <a:r>
              <a:rPr lang="en-US" altLang="zh-TW" sz="1200" b="1" i="0" kern="1200" dirty="0">
                <a:solidFill>
                  <a:schemeClr val="tx1"/>
                </a:solidFill>
                <a:effectLst/>
                <a:latin typeface="+mn-lt"/>
                <a:ea typeface="+mn-ea"/>
                <a:cs typeface="+mn-cs"/>
              </a:rPr>
              <a:t>lateral spreading ) </a:t>
            </a:r>
            <a:r>
              <a:rPr lang="zh-TW" altLang="en-US" sz="1200" b="0" i="0" kern="1200" dirty="0">
                <a:solidFill>
                  <a:schemeClr val="tx1"/>
                </a:solidFill>
                <a:effectLst/>
                <a:latin typeface="+mn-lt"/>
                <a:ea typeface="+mn-ea"/>
                <a:cs typeface="+mn-cs"/>
              </a:rPr>
              <a:t>而加劇，使閾值電壓分布變寬，增加鄰近</a:t>
            </a:r>
            <a:r>
              <a:rPr lang="en-US" altLang="zh-TW" sz="1200" b="0" i="0" kern="1200" dirty="0">
                <a:solidFill>
                  <a:schemeClr val="tx1"/>
                </a:solidFill>
                <a:effectLst/>
                <a:latin typeface="+mn-lt"/>
                <a:ea typeface="+mn-ea"/>
                <a:cs typeface="+mn-cs"/>
              </a:rPr>
              <a:t>Cell</a:t>
            </a:r>
            <a:r>
              <a:rPr lang="zh-TW" altLang="en-US" sz="1200" b="0" i="0" kern="1200" dirty="0">
                <a:solidFill>
                  <a:schemeClr val="tx1"/>
                </a:solidFill>
                <a:effectLst/>
                <a:latin typeface="+mn-lt"/>
                <a:ea typeface="+mn-ea"/>
                <a:cs typeface="+mn-cs"/>
              </a:rPr>
              <a:t>間干擾，衍生資料保持</a:t>
            </a:r>
            <a:r>
              <a:rPr lang="en-US" altLang="zh-TW" sz="1200" b="0" i="0" kern="1200" dirty="0">
                <a:solidFill>
                  <a:schemeClr val="tx1"/>
                </a:solidFill>
                <a:effectLst/>
                <a:latin typeface="+mn-lt"/>
                <a:ea typeface="+mn-ea"/>
                <a:cs typeface="+mn-cs"/>
              </a:rPr>
              <a:t>(retention)</a:t>
            </a:r>
            <a:r>
              <a:rPr lang="zh-TW" altLang="en-US" sz="1200" b="0" i="0" kern="1200" dirty="0">
                <a:solidFill>
                  <a:schemeClr val="tx1"/>
                </a:solidFill>
                <a:effectLst/>
                <a:latin typeface="+mn-lt"/>
                <a:ea typeface="+mn-ea"/>
                <a:cs typeface="+mn-cs"/>
              </a:rPr>
              <a:t>衰退和錯誤率提升問題。此效應在</a:t>
            </a:r>
            <a:r>
              <a:rPr lang="en-US" altLang="zh-TW" sz="1200" b="0" i="0" kern="1200" dirty="0">
                <a:solidFill>
                  <a:schemeClr val="tx1"/>
                </a:solidFill>
                <a:effectLst/>
                <a:latin typeface="+mn-lt"/>
                <a:ea typeface="+mn-ea"/>
                <a:cs typeface="+mn-cs"/>
              </a:rPr>
              <a:t>3D NAND</a:t>
            </a:r>
            <a:r>
              <a:rPr lang="zh-TW" altLang="en-US" sz="1200" b="0" i="0" kern="1200" dirty="0">
                <a:solidFill>
                  <a:schemeClr val="tx1"/>
                </a:solidFill>
                <a:effectLst/>
                <a:latin typeface="+mn-lt"/>
                <a:ea typeface="+mn-ea"/>
                <a:cs typeface="+mn-cs"/>
              </a:rPr>
              <a:t>多層結構中尤為明顯，需要 </a:t>
            </a:r>
            <a:r>
              <a:rPr lang="en-US" altLang="zh-TW" sz="1200" b="0" i="0" kern="1200" dirty="0">
                <a:solidFill>
                  <a:schemeClr val="tx1"/>
                </a:solidFill>
                <a:effectLst/>
                <a:latin typeface="+mn-lt"/>
                <a:ea typeface="+mn-ea"/>
                <a:cs typeface="+mn-cs"/>
              </a:rPr>
              <a:t>soft program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Erase verify</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Vpass </a:t>
            </a:r>
            <a:r>
              <a:rPr lang="zh-TW" altLang="en-US" sz="1200" b="0" i="0" kern="1200" dirty="0">
                <a:solidFill>
                  <a:schemeClr val="tx1"/>
                </a:solidFill>
                <a:effectLst/>
                <a:latin typeface="+mn-lt"/>
                <a:ea typeface="+mn-ea"/>
                <a:cs typeface="+mn-cs"/>
              </a:rPr>
              <a:t>調控等方法來緩解。</a:t>
            </a:r>
            <a:endParaRPr lang="en-US" altLang="zh-TW" sz="1200" b="0" i="0" kern="1200" dirty="0">
              <a:solidFill>
                <a:schemeClr val="tx1"/>
              </a:solidFill>
              <a:effectLst/>
              <a:latin typeface="+mn-lt"/>
              <a:ea typeface="+mn-ea"/>
              <a:cs typeface="+mn-cs"/>
            </a:endParaRPr>
          </a:p>
          <a:p>
            <a:endParaRPr lang="en-US" altLang="zh-TW" dirty="0"/>
          </a:p>
          <a:p>
            <a:r>
              <a:rPr lang="zh-TW" altLang="en-US" dirty="0"/>
              <a:t>發生難易度上：比較少發生 </a:t>
            </a:r>
            <a:r>
              <a:rPr lang="en-US" altLang="zh-TW" dirty="0"/>
              <a:t>Over program</a:t>
            </a:r>
            <a:r>
              <a:rPr lang="zh-TW" altLang="en-US" dirty="0"/>
              <a:t>，因為在未被 </a:t>
            </a:r>
            <a:r>
              <a:rPr lang="en-US" altLang="zh-TW" dirty="0"/>
              <a:t>Verify</a:t>
            </a:r>
            <a:r>
              <a:rPr lang="zh-TW" altLang="en-US" dirty="0"/>
              <a:t> 成功的 </a:t>
            </a:r>
            <a:r>
              <a:rPr lang="en-US" altLang="zh-TW" dirty="0"/>
              <a:t>cell </a:t>
            </a:r>
            <a:r>
              <a:rPr lang="zh-TW" altLang="en-US" dirty="0"/>
              <a:t>會繼續 </a:t>
            </a:r>
            <a:r>
              <a:rPr lang="en-US" altLang="zh-TW" dirty="0"/>
              <a:t>program</a:t>
            </a:r>
            <a:r>
              <a:rPr lang="zh-TW" altLang="en-US" dirty="0"/>
              <a:t>，</a:t>
            </a:r>
            <a:r>
              <a:rPr lang="en-US" altLang="zh-TW" dirty="0"/>
              <a:t>Over Erase </a:t>
            </a:r>
            <a:r>
              <a:rPr lang="zh-TW" altLang="en-US" dirty="0"/>
              <a:t>反而比較容易發生，對於 </a:t>
            </a:r>
            <a:r>
              <a:rPr lang="en-US" altLang="zh-TW" dirty="0" err="1"/>
              <a:t>Verfiy</a:t>
            </a:r>
            <a:r>
              <a:rPr lang="en-US" altLang="zh-TW" dirty="0"/>
              <a:t> </a:t>
            </a:r>
            <a:r>
              <a:rPr lang="zh-TW" altLang="en-US" dirty="0"/>
              <a:t>失誤，會對於整個 </a:t>
            </a:r>
            <a:r>
              <a:rPr lang="en-US" altLang="zh-TW" dirty="0"/>
              <a:t>Block </a:t>
            </a:r>
            <a:r>
              <a:rPr lang="zh-TW" altLang="en-US" dirty="0"/>
              <a:t>繼續進行 </a:t>
            </a:r>
            <a:r>
              <a:rPr lang="en-US" altLang="zh-TW" dirty="0"/>
              <a:t>Erase</a:t>
            </a:r>
            <a:r>
              <a:rPr lang="zh-TW" altLang="en-US" dirty="0"/>
              <a:t>。</a:t>
            </a:r>
          </a:p>
          <a:p>
            <a:endParaRPr lang="en-US" altLang="zh-TW"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30</a:t>
            </a:fld>
            <a:endParaRPr lang="zh-TW" altLang="en-US"/>
          </a:p>
        </p:txBody>
      </p:sp>
    </p:spTree>
    <p:extLst>
      <p:ext uri="{BB962C8B-B14F-4D97-AF65-F5344CB8AC3E}">
        <p14:creationId xmlns:p14="http://schemas.microsoft.com/office/powerpoint/2010/main" val="3434369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Open block ( for over erase </a:t>
            </a:r>
            <a:r>
              <a:rPr lang="zh-TW" altLang="en-US" dirty="0"/>
              <a:t>的變通方案</a:t>
            </a:r>
            <a:r>
              <a:rPr lang="en-US" altLang="zh-TW" dirty="0"/>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一般而言 </a:t>
            </a:r>
            <a:r>
              <a:rPr lang="en-US" altLang="zh-TW" dirty="0">
                <a:latin typeface="微軟正黑體" panose="020B0604030504040204" pitchFamily="34" charset="-120"/>
                <a:ea typeface="微軟正黑體" panose="020B0604030504040204" pitchFamily="34" charset="-120"/>
              </a:rPr>
              <a:t>Over Erase </a:t>
            </a:r>
            <a:r>
              <a:rPr lang="zh-TW" altLang="en-US" dirty="0">
                <a:latin typeface="微軟正黑體" panose="020B0604030504040204" pitchFamily="34" charset="-120"/>
                <a:ea typeface="微軟正黑體" panose="020B0604030504040204" pitchFamily="34" charset="-120"/>
              </a:rPr>
              <a:t>會發生在 </a:t>
            </a:r>
            <a:r>
              <a:rPr lang="en-US" altLang="zh-TW" dirty="0">
                <a:solidFill>
                  <a:srgbClr val="FF0000"/>
                </a:solidFill>
                <a:latin typeface="微軟正黑體" panose="020B0604030504040204" pitchFamily="34" charset="-120"/>
                <a:ea typeface="微軟正黑體" panose="020B0604030504040204" pitchFamily="34" charset="-120"/>
              </a:rPr>
              <a:t>Open Block</a:t>
            </a:r>
            <a:r>
              <a:rPr lang="zh-TW" altLang="en-US" dirty="0">
                <a:solidFill>
                  <a:srgbClr val="FF0000"/>
                </a:solidFill>
                <a:latin typeface="微軟正黑體" panose="020B0604030504040204" pitchFamily="34" charset="-120"/>
                <a:ea typeface="微軟正黑體" panose="020B0604030504040204" pitchFamily="34" charset="-120"/>
              </a:rPr>
              <a:t>，也就是該 </a:t>
            </a:r>
            <a:r>
              <a:rPr lang="en-US" altLang="zh-TW" dirty="0">
                <a:solidFill>
                  <a:srgbClr val="FF0000"/>
                </a:solidFill>
                <a:latin typeface="微軟正黑體" panose="020B0604030504040204" pitchFamily="34" charset="-120"/>
                <a:ea typeface="微軟正黑體" panose="020B0604030504040204" pitchFamily="34" charset="-120"/>
              </a:rPr>
              <a:t>Block </a:t>
            </a:r>
            <a:r>
              <a:rPr lang="zh-TW" altLang="en-US" dirty="0">
                <a:solidFill>
                  <a:srgbClr val="FF0000"/>
                </a:solidFill>
                <a:latin typeface="微軟正黑體" panose="020B0604030504040204" pitchFamily="34" charset="-120"/>
                <a:ea typeface="微軟正黑體" panose="020B0604030504040204" pitchFamily="34" charset="-120"/>
              </a:rPr>
              <a:t>並未被寫滿，如果 </a:t>
            </a:r>
            <a:r>
              <a:rPr lang="en-US" altLang="zh-TW" dirty="0">
                <a:solidFill>
                  <a:srgbClr val="FF0000"/>
                </a:solidFill>
                <a:latin typeface="微軟正黑體" panose="020B0604030504040204" pitchFamily="34" charset="-120"/>
                <a:ea typeface="微軟正黑體" panose="020B0604030504040204" pitchFamily="34" charset="-120"/>
              </a:rPr>
              <a:t>Block </a:t>
            </a:r>
            <a:r>
              <a:rPr lang="zh-TW" altLang="en-US" dirty="0">
                <a:solidFill>
                  <a:srgbClr val="FF0000"/>
                </a:solidFill>
                <a:latin typeface="微軟正黑體" panose="020B0604030504040204" pitchFamily="34" charset="-120"/>
                <a:ea typeface="微軟正黑體" panose="020B0604030504040204" pitchFamily="34" charset="-120"/>
              </a:rPr>
              <a:t>中有 </a:t>
            </a:r>
            <a:r>
              <a:rPr lang="en-US" altLang="zh-TW" dirty="0">
                <a:solidFill>
                  <a:srgbClr val="FF0000"/>
                </a:solidFill>
                <a:latin typeface="微軟正黑體" panose="020B0604030504040204" pitchFamily="34" charset="-120"/>
                <a:ea typeface="微軟正黑體" panose="020B0604030504040204" pitchFamily="34" charset="-120"/>
              </a:rPr>
              <a:t>WL </a:t>
            </a:r>
            <a:r>
              <a:rPr lang="zh-TW" altLang="en-US" dirty="0">
                <a:solidFill>
                  <a:srgbClr val="FF0000"/>
                </a:solidFill>
                <a:latin typeface="微軟正黑體" panose="020B0604030504040204" pitchFamily="34" charset="-120"/>
                <a:ea typeface="微軟正黑體" panose="020B0604030504040204" pitchFamily="34" charset="-120"/>
              </a:rPr>
              <a:t>沒寫滿就進行 </a:t>
            </a:r>
            <a:r>
              <a:rPr lang="en-US" altLang="zh-TW" dirty="0">
                <a:solidFill>
                  <a:srgbClr val="FF0000"/>
                </a:solidFill>
                <a:latin typeface="微軟正黑體" panose="020B0604030504040204" pitchFamily="34" charset="-120"/>
                <a:ea typeface="微軟正黑體" panose="020B0604030504040204" pitchFamily="34" charset="-120"/>
              </a:rPr>
              <a:t>Erase</a:t>
            </a:r>
            <a:r>
              <a:rPr lang="zh-TW" altLang="en-US" dirty="0">
                <a:solidFill>
                  <a:srgbClr val="FF0000"/>
                </a:solidFill>
                <a:latin typeface="微軟正黑體" panose="020B0604030504040204" pitchFamily="34" charset="-120"/>
                <a:ea typeface="微軟正黑體" panose="020B0604030504040204" pitchFamily="34" charset="-120"/>
              </a:rPr>
              <a:t>，就會對這些未寫滿的 </a:t>
            </a:r>
            <a:r>
              <a:rPr lang="en-US" altLang="zh-TW" dirty="0">
                <a:solidFill>
                  <a:srgbClr val="FF0000"/>
                </a:solidFill>
                <a:latin typeface="微軟正黑體" panose="020B0604030504040204" pitchFamily="34" charset="-120"/>
                <a:ea typeface="微軟正黑體" panose="020B0604030504040204" pitchFamily="34" charset="-120"/>
              </a:rPr>
              <a:t>WL </a:t>
            </a:r>
            <a:r>
              <a:rPr lang="zh-TW" altLang="en-US" dirty="0">
                <a:solidFill>
                  <a:srgbClr val="FF0000"/>
                </a:solidFill>
                <a:latin typeface="微軟正黑體" panose="020B0604030504040204" pitchFamily="34" charset="-120"/>
                <a:ea typeface="微軟正黑體" panose="020B0604030504040204" pitchFamily="34" charset="-120"/>
              </a:rPr>
              <a:t>造成 </a:t>
            </a:r>
            <a:r>
              <a:rPr lang="en-US" altLang="zh-TW" dirty="0">
                <a:solidFill>
                  <a:srgbClr val="FF0000"/>
                </a:solidFill>
                <a:latin typeface="微軟正黑體" panose="020B0604030504040204" pitchFamily="34" charset="-120"/>
                <a:ea typeface="微軟正黑體" panose="020B0604030504040204" pitchFamily="34" charset="-120"/>
              </a:rPr>
              <a:t>Over Erase</a:t>
            </a:r>
            <a:r>
              <a:rPr lang="zh-TW" altLang="en-US" dirty="0">
                <a:solidFill>
                  <a:srgbClr val="FF0000"/>
                </a:solidFill>
                <a:latin typeface="微軟正黑體" panose="020B0604030504040204" pitchFamily="34" charset="-120"/>
                <a:ea typeface="微軟正黑體" panose="020B0604030504040204" pitchFamily="34" charset="-120"/>
              </a:rPr>
              <a:t>。</a:t>
            </a:r>
            <a:endParaRPr lang="en-US" altLang="zh-TW" dirty="0">
              <a:solidFill>
                <a:srgbClr val="FF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FF0000"/>
              </a:solidFill>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31</a:t>
            </a:fld>
            <a:endParaRPr lang="zh-TW" altLang="en-US"/>
          </a:p>
        </p:txBody>
      </p:sp>
    </p:spTree>
    <p:extLst>
      <p:ext uri="{BB962C8B-B14F-4D97-AF65-F5344CB8AC3E}">
        <p14:creationId xmlns:p14="http://schemas.microsoft.com/office/powerpoint/2010/main" val="625471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dirty="0"/>
              <a:t>在進行讀操作，對一個</a:t>
            </a:r>
            <a:r>
              <a:rPr lang="en-US" altLang="zh-TW" dirty="0"/>
              <a:t>WL</a:t>
            </a:r>
            <a:r>
              <a:rPr lang="zh-TW" altLang="en-US" dirty="0"/>
              <a:t>進行讀取時，其他沒有被選到的</a:t>
            </a:r>
            <a:r>
              <a:rPr lang="en-US" altLang="zh-TW" dirty="0"/>
              <a:t>WL</a:t>
            </a:r>
            <a:r>
              <a:rPr lang="zh-TW" altLang="en-US" dirty="0"/>
              <a:t>會被加一個</a:t>
            </a:r>
            <a:r>
              <a:rPr lang="en-US" altLang="zh-TW" dirty="0"/>
              <a:t>Vpass</a:t>
            </a:r>
            <a:r>
              <a:rPr lang="zh-TW" altLang="en-US" dirty="0"/>
              <a:t>，以確保上下電路是導通的</a:t>
            </a:r>
            <a:r>
              <a:rPr lang="en-US" altLang="zh-TW" dirty="0"/>
              <a:t>——&gt;</a:t>
            </a:r>
            <a:r>
              <a:rPr lang="zh-TW" altLang="en-US" dirty="0"/>
              <a:t>頻繁對一個</a:t>
            </a:r>
            <a:r>
              <a:rPr lang="en-US" altLang="zh-TW" dirty="0"/>
              <a:t>control gate</a:t>
            </a:r>
            <a:r>
              <a:rPr lang="zh-TW" altLang="en-US" dirty="0"/>
              <a:t>加</a:t>
            </a:r>
            <a:r>
              <a:rPr lang="en-US" altLang="zh-TW" dirty="0"/>
              <a:t>Vpass</a:t>
            </a:r>
            <a:r>
              <a:rPr lang="zh-TW" altLang="en-US" dirty="0"/>
              <a:t>可能會使電子被吸入到</a:t>
            </a:r>
            <a:r>
              <a:rPr lang="en-US" altLang="zh-TW" dirty="0"/>
              <a:t>cell</a:t>
            </a:r>
            <a:r>
              <a:rPr lang="zh-TW" altLang="en-US" dirty="0"/>
              <a:t>儲存層中</a:t>
            </a:r>
            <a:r>
              <a:rPr lang="en-US" altLang="zh-TW" dirty="0"/>
              <a:t>——&gt;</a:t>
            </a:r>
            <a:r>
              <a:rPr lang="zh-TW" altLang="en-US" dirty="0"/>
              <a:t>輕微</a:t>
            </a:r>
            <a:r>
              <a:rPr lang="en-US" altLang="zh-TW" dirty="0"/>
              <a:t>program</a:t>
            </a:r>
            <a:r>
              <a:rPr lang="zh-TW" altLang="en-US" dirty="0"/>
              <a:t>。</a:t>
            </a:r>
            <a:endParaRPr lang="en-US" altLang="zh-TW" dirty="0"/>
          </a:p>
          <a:p>
            <a:endParaRPr lang="zh-TW" altLang="en-US" dirty="0"/>
          </a:p>
          <a:p>
            <a:r>
              <a:rPr lang="zh-TW" altLang="en-US" b="1" dirty="0"/>
              <a:t>最嚴重的</a:t>
            </a:r>
            <a:r>
              <a:rPr lang="en-US" altLang="zh-TW" b="1" dirty="0"/>
              <a:t>read disturb</a:t>
            </a:r>
            <a:r>
              <a:rPr lang="zh-TW" altLang="en-US" b="1" dirty="0"/>
              <a:t>發生在</a:t>
            </a:r>
            <a:r>
              <a:rPr lang="en-US" altLang="zh-TW" b="1" dirty="0"/>
              <a:t>Erase state</a:t>
            </a:r>
          </a:p>
          <a:p>
            <a:r>
              <a:rPr lang="zh-TW" altLang="en-US" dirty="0"/>
              <a:t>因為</a:t>
            </a:r>
            <a:r>
              <a:rPr lang="en-US" altLang="zh-TW" dirty="0"/>
              <a:t>erase state</a:t>
            </a:r>
            <a:r>
              <a:rPr lang="zh-TW" altLang="en-US" dirty="0"/>
              <a:t>與 </a:t>
            </a:r>
            <a:r>
              <a:rPr lang="en-US" altLang="zh-TW" dirty="0"/>
              <a:t>Vpass</a:t>
            </a:r>
            <a:r>
              <a:rPr lang="zh-TW" altLang="en-US" dirty="0"/>
              <a:t> 有最多的壓差</a:t>
            </a:r>
            <a:endParaRPr lang="en-US" altLang="zh-TW" dirty="0"/>
          </a:p>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最嚴重的</a:t>
            </a:r>
            <a:r>
              <a:rPr lang="en-US" altLang="zh-TW" b="1" dirty="0"/>
              <a:t>read disturb</a:t>
            </a:r>
            <a:r>
              <a:rPr lang="zh-TW" altLang="en-US" b="1" dirty="0"/>
              <a:t>會發生在</a:t>
            </a:r>
            <a:r>
              <a:rPr lang="en-US" altLang="zh-TW" b="1" dirty="0"/>
              <a:t>target layer</a:t>
            </a:r>
            <a:r>
              <a:rPr lang="zh-TW" altLang="en-US" b="1" dirty="0"/>
              <a:t>的上下兩層</a:t>
            </a:r>
            <a:r>
              <a:rPr lang="en-US" altLang="zh-TW" sz="1200" b="1" kern="1200" dirty="0">
                <a:solidFill>
                  <a:schemeClr val="tx1"/>
                </a:solidFill>
                <a:latin typeface="+mn-lt"/>
                <a:ea typeface="+mn-ea"/>
                <a:cs typeface="+mn-cs"/>
              </a:rPr>
              <a:t>(</a:t>
            </a:r>
            <a:r>
              <a:rPr lang="zh-TW" altLang="en-US" sz="1200" b="1" kern="1200" dirty="0">
                <a:solidFill>
                  <a:schemeClr val="tx1"/>
                </a:solidFill>
                <a:latin typeface="+mn-lt"/>
                <a:ea typeface="+mn-ea"/>
                <a:cs typeface="+mn-cs"/>
              </a:rPr>
              <a:t>上下條為何</a:t>
            </a:r>
            <a:r>
              <a:rPr lang="en-US" altLang="zh-TW" sz="1200" b="1" kern="1200" dirty="0">
                <a:solidFill>
                  <a:schemeClr val="tx1"/>
                </a:solidFill>
                <a:latin typeface="+mn-lt"/>
                <a:ea typeface="+mn-ea"/>
                <a:cs typeface="+mn-cs"/>
              </a:rPr>
              <a:t>Vpass </a:t>
            </a:r>
            <a:r>
              <a:rPr lang="zh-TW" altLang="en-US" sz="1200" b="1" kern="1200" dirty="0">
                <a:solidFill>
                  <a:schemeClr val="tx1"/>
                </a:solidFill>
                <a:latin typeface="+mn-lt"/>
                <a:ea typeface="+mn-ea"/>
                <a:cs typeface="+mn-cs"/>
              </a:rPr>
              <a:t>會較高</a:t>
            </a:r>
            <a:r>
              <a:rPr lang="en-US" altLang="zh-TW" sz="1200" b="1" kern="1200" dirty="0">
                <a:solidFill>
                  <a:schemeClr val="tx1"/>
                </a:solidFill>
                <a:latin typeface="+mn-lt"/>
                <a:ea typeface="+mn-ea"/>
                <a:cs typeface="+mn-cs"/>
              </a:rPr>
              <a:t>?</a:t>
            </a:r>
            <a:r>
              <a:rPr lang="zh-TW" altLang="en-US" sz="1200" b="1" kern="1200" dirty="0">
                <a:solidFill>
                  <a:schemeClr val="tx1"/>
                </a:solidFill>
                <a:latin typeface="+mn-lt"/>
                <a:ea typeface="+mn-ea"/>
                <a:cs typeface="+mn-cs"/>
              </a:rPr>
              <a:t>，因為要依靠電容耦合</a:t>
            </a:r>
            <a:r>
              <a:rPr lang="en-US" altLang="zh-TW" sz="1200" b="1" kern="1200" dirty="0">
                <a:solidFill>
                  <a:schemeClr val="tx1"/>
                </a:solidFill>
                <a:latin typeface="+mn-lt"/>
                <a:ea typeface="+mn-ea"/>
                <a:cs typeface="+mn-cs"/>
              </a:rPr>
              <a:t>(</a:t>
            </a:r>
            <a:r>
              <a:rPr lang="zh-TW" altLang="en-US" sz="1200" b="1" kern="1200" dirty="0">
                <a:solidFill>
                  <a:schemeClr val="tx1"/>
                </a:solidFill>
                <a:latin typeface="+mn-lt"/>
                <a:ea typeface="+mn-ea"/>
                <a:cs typeface="+mn-cs"/>
              </a:rPr>
              <a:t>依靠金屬</a:t>
            </a:r>
            <a:r>
              <a:rPr lang="en-US" altLang="zh-TW" sz="1200" b="1" kern="1200" dirty="0">
                <a:solidFill>
                  <a:schemeClr val="tx1"/>
                </a:solidFill>
                <a:latin typeface="+mn-lt"/>
                <a:ea typeface="+mn-ea"/>
                <a:cs typeface="+mn-cs"/>
              </a:rPr>
              <a:t>-</a:t>
            </a:r>
            <a:r>
              <a:rPr lang="zh-TW" altLang="en-US" sz="1200" b="1" kern="1200" dirty="0">
                <a:solidFill>
                  <a:schemeClr val="tx1"/>
                </a:solidFill>
                <a:latin typeface="+mn-lt"/>
                <a:ea typeface="+mn-ea"/>
                <a:cs typeface="+mn-cs"/>
              </a:rPr>
              <a:t>絕緣層</a:t>
            </a:r>
            <a:r>
              <a:rPr lang="en-US" altLang="zh-TW" sz="1200" b="1" kern="1200" dirty="0">
                <a:solidFill>
                  <a:schemeClr val="tx1"/>
                </a:solidFill>
                <a:latin typeface="+mn-lt"/>
                <a:ea typeface="+mn-ea"/>
                <a:cs typeface="+mn-cs"/>
              </a:rPr>
              <a:t>-</a:t>
            </a:r>
            <a:r>
              <a:rPr lang="zh-TW" altLang="en-US" sz="1200" b="1" kern="1200" dirty="0">
                <a:solidFill>
                  <a:schemeClr val="tx1"/>
                </a:solidFill>
                <a:latin typeface="+mn-lt"/>
                <a:ea typeface="+mn-ea"/>
                <a:cs typeface="+mn-cs"/>
              </a:rPr>
              <a:t>金屬電容效應導出感應電流，使得 </a:t>
            </a:r>
            <a:r>
              <a:rPr lang="en-US" altLang="zh-TW" sz="1200" b="1" kern="1200" dirty="0">
                <a:solidFill>
                  <a:schemeClr val="tx1"/>
                </a:solidFill>
                <a:latin typeface="+mn-lt"/>
                <a:ea typeface="+mn-ea"/>
                <a:cs typeface="+mn-cs"/>
              </a:rPr>
              <a:t>BL</a:t>
            </a:r>
            <a:r>
              <a:rPr lang="zh-TW" altLang="en-US" sz="1200" b="1" kern="1200" dirty="0">
                <a:solidFill>
                  <a:schemeClr val="tx1"/>
                </a:solidFill>
                <a:latin typeface="+mn-lt"/>
                <a:ea typeface="+mn-ea"/>
                <a:cs typeface="+mn-cs"/>
              </a:rPr>
              <a:t> 流通</a:t>
            </a:r>
            <a:r>
              <a:rPr lang="en-US" altLang="zh-TW" sz="1200" b="1" kern="1200" dirty="0">
                <a:solidFill>
                  <a:schemeClr val="tx1"/>
                </a:solidFill>
                <a:latin typeface="+mn-lt"/>
                <a:ea typeface="+mn-ea"/>
                <a:cs typeface="+mn-cs"/>
              </a:rPr>
              <a:t>)</a:t>
            </a:r>
          </a:p>
          <a:p>
            <a:r>
              <a:rPr lang="zh-TW" altLang="en-US" dirty="0"/>
              <a:t>因為</a:t>
            </a:r>
            <a:r>
              <a:rPr lang="en-US" altLang="zh-TW" dirty="0"/>
              <a:t>3D</a:t>
            </a:r>
            <a:r>
              <a:rPr lang="zh-TW" altLang="en-US" dirty="0"/>
              <a:t>結構利用電容耦合出</a:t>
            </a:r>
            <a:r>
              <a:rPr lang="en-US" altLang="zh-TW" dirty="0"/>
              <a:t>source</a:t>
            </a:r>
            <a:r>
              <a:rPr lang="zh-TW" altLang="en-US" dirty="0"/>
              <a:t>跟</a:t>
            </a:r>
            <a:r>
              <a:rPr lang="en-US" altLang="zh-TW" dirty="0"/>
              <a:t>drain</a:t>
            </a:r>
            <a:r>
              <a:rPr lang="zh-TW" altLang="en-US" dirty="0"/>
              <a:t>端，所以在相較於</a:t>
            </a:r>
            <a:r>
              <a:rPr lang="en-US" altLang="zh-TW" dirty="0"/>
              <a:t>Vpass</a:t>
            </a:r>
            <a:r>
              <a:rPr lang="zh-TW" altLang="en-US" dirty="0"/>
              <a:t>而言，電壓較小的</a:t>
            </a:r>
            <a:r>
              <a:rPr lang="en-US" altLang="zh-TW" dirty="0"/>
              <a:t>Vread</a:t>
            </a:r>
            <a:r>
              <a:rPr lang="zh-TW" altLang="en-US" dirty="0"/>
              <a:t>上下兩層需要較高的的</a:t>
            </a:r>
            <a:r>
              <a:rPr lang="en-US" altLang="zh-TW" dirty="0"/>
              <a:t>Vpass</a:t>
            </a:r>
            <a:r>
              <a:rPr lang="zh-TW" altLang="en-US" dirty="0"/>
              <a:t>，才能有等校的電容耦合效果</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32</a:t>
            </a:fld>
            <a:endParaRPr lang="zh-TW" altLang="en-US"/>
          </a:p>
        </p:txBody>
      </p:sp>
    </p:spTree>
    <p:extLst>
      <p:ext uri="{BB962C8B-B14F-4D97-AF65-F5344CB8AC3E}">
        <p14:creationId xmlns:p14="http://schemas.microsoft.com/office/powerpoint/2010/main" val="657194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Pass Disturb</a:t>
            </a:r>
            <a:r>
              <a:rPr lang="zh-TW" altLang="en-US" dirty="0"/>
              <a:t>：</a:t>
            </a:r>
            <a:endParaRPr lang="en-US" altLang="zh-TW" dirty="0"/>
          </a:p>
          <a:p>
            <a:r>
              <a:rPr lang="zh-TW" altLang="en-US" dirty="0"/>
              <a:t>當我們在對 </a:t>
            </a:r>
            <a:r>
              <a:rPr lang="en-US" altLang="zh-TW" dirty="0"/>
              <a:t>NAND Flash </a:t>
            </a:r>
            <a:r>
              <a:rPr lang="zh-TW" altLang="en-US" dirty="0"/>
              <a:t>某個 </a:t>
            </a:r>
            <a:r>
              <a:rPr lang="en-US" altLang="zh-TW" dirty="0"/>
              <a:t>cell </a:t>
            </a:r>
            <a:r>
              <a:rPr lang="zh-TW" altLang="en-US" dirty="0"/>
              <a:t>進行 </a:t>
            </a:r>
            <a:r>
              <a:rPr lang="en-US" altLang="zh-TW" b="1" dirty="0"/>
              <a:t>program</a:t>
            </a:r>
            <a:r>
              <a:rPr lang="en-US" altLang="zh-TW" dirty="0"/>
              <a:t> </a:t>
            </a:r>
            <a:r>
              <a:rPr lang="zh-TW" altLang="en-US" dirty="0"/>
              <a:t>時，為了讓 </a:t>
            </a:r>
            <a:r>
              <a:rPr lang="en-US" altLang="zh-TW" dirty="0" err="1"/>
              <a:t>bitline</a:t>
            </a:r>
            <a:r>
              <a:rPr lang="en-US" altLang="zh-TW" dirty="0"/>
              <a:t> </a:t>
            </a:r>
            <a:r>
              <a:rPr lang="zh-TW" altLang="en-US" dirty="0"/>
              <a:t>上其他非目標 </a:t>
            </a:r>
            <a:r>
              <a:rPr lang="en-US" altLang="zh-TW" dirty="0"/>
              <a:t>cell </a:t>
            </a:r>
            <a:r>
              <a:rPr lang="zh-TW" altLang="en-US" dirty="0"/>
              <a:t>的通道導通（保持 </a:t>
            </a:r>
            <a:r>
              <a:rPr lang="en-US" altLang="zh-TW" dirty="0"/>
              <a:t>read/program path </a:t>
            </a:r>
            <a:r>
              <a:rPr lang="zh-TW" altLang="en-US" dirty="0"/>
              <a:t>暢通），會對這些 </a:t>
            </a:r>
            <a:r>
              <a:rPr lang="zh-TW" altLang="en-US" b="1" dirty="0"/>
              <a:t>非 </a:t>
            </a:r>
            <a:r>
              <a:rPr lang="en-US" altLang="zh-TW" b="1" dirty="0"/>
              <a:t>program cell </a:t>
            </a:r>
            <a:r>
              <a:rPr lang="zh-TW" altLang="en-US" b="1" dirty="0"/>
              <a:t>的 </a:t>
            </a:r>
            <a:r>
              <a:rPr lang="en-US" altLang="zh-TW" b="1" dirty="0"/>
              <a:t>word line (WL)</a:t>
            </a:r>
            <a:r>
              <a:rPr lang="en-US" altLang="zh-TW" dirty="0"/>
              <a:t> </a:t>
            </a:r>
            <a:r>
              <a:rPr lang="zh-TW" altLang="en-US" dirty="0"/>
              <a:t>施加一個 </a:t>
            </a:r>
            <a:r>
              <a:rPr lang="zh-TW" altLang="en-US" b="1" dirty="0"/>
              <a:t>中高電壓 </a:t>
            </a:r>
            <a:r>
              <a:rPr lang="en-US" altLang="zh-TW" b="1" dirty="0"/>
              <a:t>Vpass</a:t>
            </a:r>
            <a:r>
              <a:rPr lang="zh-TW" altLang="en-US" dirty="0"/>
              <a:t>。此時的 </a:t>
            </a:r>
            <a:r>
              <a:rPr lang="en-US" altLang="zh-TW" dirty="0"/>
              <a:t>Vpass </a:t>
            </a:r>
            <a:r>
              <a:rPr lang="zh-TW" altLang="en-US" dirty="0"/>
              <a:t>會使得電荷因為壓差，有一定機率進入 </a:t>
            </a:r>
            <a:r>
              <a:rPr lang="en-US" altLang="zh-TW" dirty="0"/>
              <a:t>cell </a:t>
            </a:r>
            <a:r>
              <a:rPr lang="zh-TW" altLang="en-US" dirty="0"/>
              <a:t>儲存層，使得無須寫入的 </a:t>
            </a:r>
            <a:r>
              <a:rPr lang="en-US" altLang="zh-TW" dirty="0"/>
              <a:t>cell </a:t>
            </a:r>
            <a:r>
              <a:rPr lang="zh-TW" altLang="en-US" dirty="0"/>
              <a:t>被 </a:t>
            </a:r>
            <a:r>
              <a:rPr lang="en-US" altLang="zh-TW" dirty="0"/>
              <a:t>Program (</a:t>
            </a:r>
            <a:r>
              <a:rPr lang="zh-TW" altLang="en-US" dirty="0"/>
              <a:t>同一條 </a:t>
            </a:r>
            <a:r>
              <a:rPr lang="en-US" altLang="zh-TW" dirty="0"/>
              <a:t>BL</a:t>
            </a:r>
            <a:r>
              <a:rPr lang="zh-TW" altLang="en-US" dirty="0"/>
              <a:t> 上的</a:t>
            </a:r>
            <a:r>
              <a:rPr lang="en-US" altLang="zh-TW" dirty="0"/>
              <a:t>)</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33</a:t>
            </a:fld>
            <a:endParaRPr lang="zh-TW" altLang="en-US"/>
          </a:p>
        </p:txBody>
      </p:sp>
    </p:spTree>
    <p:extLst>
      <p:ext uri="{BB962C8B-B14F-4D97-AF65-F5344CB8AC3E}">
        <p14:creationId xmlns:p14="http://schemas.microsoft.com/office/powerpoint/2010/main" val="1320665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Program Disturb</a:t>
            </a:r>
          </a:p>
          <a:p>
            <a:r>
              <a:rPr lang="zh-TW" altLang="en-US" dirty="0"/>
              <a:t>在對特定 </a:t>
            </a:r>
            <a:r>
              <a:rPr lang="en-US" altLang="zh-TW" dirty="0"/>
              <a:t>page </a:t>
            </a:r>
            <a:r>
              <a:rPr lang="zh-TW" altLang="en-US" dirty="0"/>
              <a:t>上的 </a:t>
            </a:r>
            <a:r>
              <a:rPr lang="en-US" altLang="zh-TW" dirty="0"/>
              <a:t>cell </a:t>
            </a:r>
            <a:r>
              <a:rPr lang="zh-TW" altLang="en-US" dirty="0"/>
              <a:t>進行 </a:t>
            </a:r>
            <a:r>
              <a:rPr lang="en-US" altLang="zh-TW" dirty="0"/>
              <a:t>program </a:t>
            </a:r>
            <a:r>
              <a:rPr lang="zh-TW" altLang="en-US" dirty="0"/>
              <a:t>時，會利用 </a:t>
            </a:r>
            <a:r>
              <a:rPr lang="en-US" altLang="zh-TW" dirty="0"/>
              <a:t>Boosting </a:t>
            </a:r>
            <a:r>
              <a:rPr lang="zh-TW" altLang="en-US" dirty="0"/>
              <a:t>技術提升 </a:t>
            </a:r>
            <a:r>
              <a:rPr lang="en-US" altLang="zh-TW" dirty="0" err="1"/>
              <a:t>bitline</a:t>
            </a:r>
            <a:r>
              <a:rPr lang="en-US" altLang="zh-TW" dirty="0"/>
              <a:t> </a:t>
            </a:r>
            <a:r>
              <a:rPr lang="zh-TW" altLang="en-US" dirty="0"/>
              <a:t>上不需 </a:t>
            </a:r>
            <a:r>
              <a:rPr lang="en-US" altLang="zh-TW" dirty="0"/>
              <a:t>program </a:t>
            </a:r>
            <a:r>
              <a:rPr lang="zh-TW" altLang="en-US" dirty="0"/>
              <a:t>的 </a:t>
            </a:r>
            <a:r>
              <a:rPr lang="en-US" altLang="zh-TW" dirty="0"/>
              <a:t>cell </a:t>
            </a:r>
            <a:r>
              <a:rPr lang="zh-TW" altLang="en-US" dirty="0"/>
              <a:t>的 </a:t>
            </a:r>
            <a:r>
              <a:rPr lang="en-US" altLang="zh-TW" dirty="0"/>
              <a:t>channel </a:t>
            </a:r>
            <a:r>
              <a:rPr lang="zh-TW" altLang="en-US" dirty="0"/>
              <a:t>電壓，避免它們被寫入。</a:t>
            </a:r>
          </a:p>
          <a:p>
            <a:r>
              <a:rPr lang="zh-TW" altLang="en-US" dirty="0"/>
              <a:t>但在 </a:t>
            </a:r>
            <a:r>
              <a:rPr lang="en-US" altLang="zh-TW" dirty="0"/>
              <a:t>Boosting </a:t>
            </a:r>
            <a:r>
              <a:rPr lang="zh-TW" altLang="en-US" dirty="0"/>
              <a:t>過程中，若電壓差控制不好，還是可能讓這些非 </a:t>
            </a:r>
            <a:r>
              <a:rPr lang="en-US" altLang="zh-TW" dirty="0"/>
              <a:t>program cell </a:t>
            </a:r>
            <a:r>
              <a:rPr lang="zh-TW" altLang="en-US" dirty="0"/>
              <a:t>被輕微寫入，產生 </a:t>
            </a:r>
            <a:r>
              <a:rPr lang="en-US" altLang="zh-TW" b="1" dirty="0"/>
              <a:t>Program Disturb</a:t>
            </a:r>
            <a:r>
              <a:rPr lang="zh-TW" altLang="en-US" dirty="0"/>
              <a:t>。</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34</a:t>
            </a:fld>
            <a:endParaRPr lang="zh-TW" altLang="en-US"/>
          </a:p>
        </p:txBody>
      </p:sp>
    </p:spTree>
    <p:extLst>
      <p:ext uri="{BB962C8B-B14F-4D97-AF65-F5344CB8AC3E}">
        <p14:creationId xmlns:p14="http://schemas.microsoft.com/office/powerpoint/2010/main" val="220502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Data retention</a:t>
            </a:r>
            <a:r>
              <a:rPr lang="zh-TW" altLang="en-US" dirty="0"/>
              <a:t>代表</a:t>
            </a:r>
            <a:r>
              <a:rPr lang="en-US" altLang="zh-TW" dirty="0"/>
              <a:t>:cell</a:t>
            </a:r>
            <a:r>
              <a:rPr lang="zh-TW" altLang="en-US" dirty="0"/>
              <a:t>在不供電的情況下，隨時間增加，保持資料完整性的能力。</a:t>
            </a:r>
            <a:br>
              <a:rPr lang="en-US" altLang="zh-TW" dirty="0"/>
            </a:br>
            <a:r>
              <a:rPr lang="zh-TW" altLang="en-US" dirty="0"/>
              <a:t>如果隨著時間增加，電子可能會因為以下幾種原因流失</a:t>
            </a:r>
            <a:endParaRPr lang="en-US" altLang="zh-TW" dirty="0"/>
          </a:p>
          <a:p>
            <a:br>
              <a:rPr lang="en-US" altLang="zh-TW" dirty="0"/>
            </a:br>
            <a:r>
              <a:rPr lang="en-US" altLang="zh-TW" dirty="0"/>
              <a:t>(1)De-Trapping:</a:t>
            </a:r>
            <a:r>
              <a:rPr lang="zh-TW" altLang="en-US" dirty="0"/>
              <a:t>儲存層跟</a:t>
            </a:r>
            <a:r>
              <a:rPr lang="en-US" altLang="zh-TW" dirty="0"/>
              <a:t>substrate</a:t>
            </a:r>
            <a:r>
              <a:rPr lang="zh-TW" altLang="en-US" dirty="0"/>
              <a:t>之間的氧化層中的電子可能會離開到</a:t>
            </a:r>
            <a:r>
              <a:rPr lang="en-US" altLang="zh-TW" dirty="0"/>
              <a:t>substrate</a:t>
            </a:r>
          </a:p>
          <a:p>
            <a:r>
              <a:rPr lang="en-US" altLang="zh-TW" dirty="0"/>
              <a:t>(2)TAT:</a:t>
            </a:r>
            <a:r>
              <a:rPr lang="zh-TW" altLang="en-US" dirty="0"/>
              <a:t>電子透過跳躍的方式跳到儲存層中的</a:t>
            </a:r>
            <a:r>
              <a:rPr lang="en-US" altLang="zh-TW" dirty="0"/>
              <a:t>trap</a:t>
            </a:r>
            <a:r>
              <a:rPr lang="zh-TW" altLang="en-US" dirty="0"/>
              <a:t>，在從儲存層中的</a:t>
            </a:r>
            <a:r>
              <a:rPr lang="en-US" altLang="zh-TW" dirty="0"/>
              <a:t>trap</a:t>
            </a:r>
            <a:r>
              <a:rPr lang="zh-TW" altLang="en-US" dirty="0"/>
              <a:t>跳出去，有部分被 </a:t>
            </a:r>
            <a:r>
              <a:rPr lang="en-US" altLang="zh-TW" dirty="0"/>
              <a:t>tunneling oxide </a:t>
            </a:r>
            <a:r>
              <a:rPr lang="zh-TW" altLang="en-US" dirty="0"/>
              <a:t>的缺陷 </a:t>
            </a:r>
            <a:r>
              <a:rPr lang="en-US" altLang="zh-TW" dirty="0"/>
              <a:t>trap </a:t>
            </a:r>
            <a:r>
              <a:rPr lang="zh-TW" altLang="en-US" dirty="0"/>
              <a:t>住，導致殘留電荷，會造成絕緣體產生電性，因此電荷易流失。</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 Later spreading(</a:t>
            </a:r>
            <a:r>
              <a:rPr lang="zh-TW" altLang="en-US" dirty="0"/>
              <a:t>側向擴散</a:t>
            </a:r>
            <a:r>
              <a:rPr lang="en-US" altLang="zh-TW" dirty="0"/>
              <a:t>)</a:t>
            </a:r>
            <a:r>
              <a:rPr lang="zh-TW" altLang="en-US" dirty="0"/>
              <a:t> </a:t>
            </a:r>
            <a:r>
              <a:rPr lang="en-US" altLang="zh-TW" dirty="0"/>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在</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3D NAND</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中，儲存電荷的氮化矽（</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SiN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）陷阱層是連續的，電子可沿水平方向</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(BL or WL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方向擴散移動</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endParaRPr lang="en-US" altLang="zh-TW" dirty="0"/>
          </a:p>
          <a:p>
            <a:endParaRPr lang="en-US" altLang="zh-TW" dirty="0"/>
          </a:p>
          <a:p>
            <a:br>
              <a:rPr lang="en-US" altLang="zh-TW" dirty="0"/>
            </a:br>
            <a:endParaRPr lang="en-US" altLang="zh-TW"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35</a:t>
            </a:fld>
            <a:endParaRPr lang="zh-TW" altLang="en-US"/>
          </a:p>
        </p:txBody>
      </p:sp>
    </p:spTree>
    <p:extLst>
      <p:ext uri="{BB962C8B-B14F-4D97-AF65-F5344CB8AC3E}">
        <p14:creationId xmlns:p14="http://schemas.microsoft.com/office/powerpoint/2010/main" val="1776761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本徵態是出廠時設定好的，經過人為處理，加負電壓往 </a:t>
            </a:r>
            <a:r>
              <a:rPr lang="en-US" altLang="zh-TW" dirty="0"/>
              <a:t>ER state </a:t>
            </a:r>
            <a:r>
              <a:rPr lang="zh-TW" altLang="en-US" dirty="0"/>
              <a:t>靠近 </a:t>
            </a:r>
            <a:r>
              <a:rPr lang="en-US" altLang="zh-TW" dirty="0"/>
              <a:t>(Vth </a:t>
            </a:r>
            <a:r>
              <a:rPr lang="zh-TW" altLang="en-US" dirty="0"/>
              <a:t>下降</a:t>
            </a:r>
            <a:r>
              <a:rPr lang="en-US" altLang="zh-TW" dirty="0"/>
              <a:t>, Vg</a:t>
            </a:r>
            <a:r>
              <a:rPr lang="zh-TW" altLang="en-US" dirty="0"/>
              <a:t> 上升</a:t>
            </a:r>
            <a:r>
              <a:rPr lang="en-US" altLang="zh-TW" dirty="0"/>
              <a:t>)</a:t>
            </a:r>
            <a:r>
              <a:rPr lang="zh-TW" altLang="en-US" dirty="0"/>
              <a:t>，加正電壓的話則是往 </a:t>
            </a:r>
            <a:r>
              <a:rPr lang="en-US" altLang="zh-TW" dirty="0"/>
              <a:t>G state </a:t>
            </a:r>
            <a:r>
              <a:rPr lang="zh-TW" altLang="en-US" dirty="0"/>
              <a:t>靠近</a:t>
            </a:r>
            <a:r>
              <a:rPr lang="en-US" altLang="zh-TW" dirty="0"/>
              <a:t>(Vth </a:t>
            </a:r>
            <a:r>
              <a:rPr lang="zh-TW" altLang="en-US" dirty="0"/>
              <a:t>上升， </a:t>
            </a:r>
            <a:r>
              <a:rPr lang="en-US" altLang="zh-TW" dirty="0"/>
              <a:t>Vg </a:t>
            </a:r>
            <a:r>
              <a:rPr lang="zh-TW" altLang="en-US" dirty="0"/>
              <a:t>下降，這邊以 </a:t>
            </a:r>
            <a:r>
              <a:rPr lang="en-US" altLang="zh-TW" dirty="0"/>
              <a:t>TLC </a:t>
            </a:r>
            <a:r>
              <a:rPr lang="zh-TW" altLang="en-US" dirty="0"/>
              <a:t>為例</a:t>
            </a:r>
            <a:r>
              <a:rPr lang="en-US" altLang="zh-TW" dirty="0"/>
              <a:t>)</a:t>
            </a:r>
          </a:p>
          <a:p>
            <a:endParaRPr lang="en-US" altLang="zh-TW" dirty="0"/>
          </a:p>
          <a:p>
            <a:r>
              <a:rPr lang="zh-TW" altLang="en-US" dirty="0"/>
              <a:t>情況</a:t>
            </a:r>
            <a:r>
              <a:rPr lang="en-US" altLang="zh-TW" dirty="0"/>
              <a:t> 1</a:t>
            </a:r>
            <a:r>
              <a:rPr lang="zh-TW" altLang="en-US" dirty="0"/>
              <a:t>：本徵態一開始定的越靠近 </a:t>
            </a:r>
            <a:r>
              <a:rPr lang="en-US" altLang="zh-TW" dirty="0"/>
              <a:t>ER </a:t>
            </a:r>
            <a:r>
              <a:rPr lang="zh-TW" altLang="en-US" dirty="0"/>
              <a:t>，會需要注入更多正電壓使電荷分布右移，</a:t>
            </a:r>
            <a:r>
              <a:rPr lang="en-US" altLang="zh-TW" dirty="0"/>
              <a:t>Vth</a:t>
            </a:r>
            <a:r>
              <a:rPr lang="zh-TW" altLang="en-US" dirty="0"/>
              <a:t> 越高情況，所以產生出的電場越大，更容易使電子流出，使 </a:t>
            </a:r>
            <a:r>
              <a:rPr lang="en-US" altLang="zh-TW" dirty="0"/>
              <a:t>Retention </a:t>
            </a:r>
            <a:r>
              <a:rPr lang="zh-TW" altLang="en-US" dirty="0"/>
              <a:t>狀況變嚴重。</a:t>
            </a:r>
            <a:endParaRPr lang="en-US" altLang="zh-TW" dirty="0"/>
          </a:p>
          <a:p>
            <a:endParaRPr lang="en-US" altLang="zh-TW" dirty="0"/>
          </a:p>
          <a:p>
            <a:r>
              <a:rPr lang="zh-TW" altLang="en-US" dirty="0"/>
              <a:t>情況</a:t>
            </a:r>
            <a:r>
              <a:rPr lang="en-US" altLang="zh-TW" dirty="0"/>
              <a:t> 2</a:t>
            </a:r>
            <a:r>
              <a:rPr lang="zh-TW" altLang="en-US" dirty="0"/>
              <a:t>：本徵態一開始定的越靠近 </a:t>
            </a:r>
            <a:r>
              <a:rPr lang="en-US" altLang="zh-TW" dirty="0"/>
              <a:t>G state</a:t>
            </a:r>
            <a:r>
              <a:rPr lang="zh-TW" altLang="en-US" dirty="0"/>
              <a:t>，會須施加更多負電壓給電荷分布左移，所以當  </a:t>
            </a:r>
            <a:r>
              <a:rPr lang="en-US" altLang="zh-TW" dirty="0"/>
              <a:t>Read </a:t>
            </a:r>
            <a:r>
              <a:rPr lang="zh-TW" altLang="en-US" dirty="0"/>
              <a:t>的時候，因為要先施加 </a:t>
            </a:r>
            <a:r>
              <a:rPr lang="en-US" altLang="zh-TW" dirty="0"/>
              <a:t>Vpass </a:t>
            </a:r>
            <a:r>
              <a:rPr lang="zh-TW" altLang="en-US" dirty="0"/>
              <a:t>使 </a:t>
            </a:r>
            <a:r>
              <a:rPr lang="en-US" altLang="zh-TW" dirty="0" err="1"/>
              <a:t>bitline</a:t>
            </a:r>
            <a:r>
              <a:rPr lang="en-US" altLang="zh-TW" dirty="0"/>
              <a:t> </a:t>
            </a:r>
            <a:r>
              <a:rPr lang="zh-TW" altLang="en-US" dirty="0"/>
              <a:t>導通，並且由於加上 </a:t>
            </a:r>
            <a:r>
              <a:rPr lang="en-US" altLang="zh-TW" dirty="0"/>
              <a:t>Vg </a:t>
            </a:r>
            <a:r>
              <a:rPr lang="zh-TW" altLang="en-US" dirty="0"/>
              <a:t>上升，相當於電壓加更大，更容易使電子吸引，使得 </a:t>
            </a:r>
            <a:r>
              <a:rPr lang="en-US" altLang="zh-TW" dirty="0"/>
              <a:t>Read Disturb </a:t>
            </a:r>
            <a:r>
              <a:rPr lang="zh-TW" altLang="en-US" dirty="0"/>
              <a:t>越嚴重。</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36</a:t>
            </a:fld>
            <a:endParaRPr lang="zh-TW" altLang="en-US"/>
          </a:p>
        </p:txBody>
      </p:sp>
    </p:spTree>
    <p:extLst>
      <p:ext uri="{BB962C8B-B14F-4D97-AF65-F5344CB8AC3E}">
        <p14:creationId xmlns:p14="http://schemas.microsoft.com/office/powerpoint/2010/main" val="4087298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AB001-C833-24CD-DA8A-0576E146C4C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F245E2C-1355-7625-36F9-CEA14001F45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575035D-F9E4-A686-49F4-08A6A7485BF7}"/>
              </a:ext>
            </a:extLst>
          </p:cNvPr>
          <p:cNvSpPr>
            <a:spLocks noGrp="1"/>
          </p:cNvSpPr>
          <p:nvPr>
            <p:ph type="body" idx="1"/>
          </p:nvPr>
        </p:nvSpPr>
        <p:spPr/>
        <p:txBody>
          <a:bodyPr/>
          <a:lstStyle/>
          <a:p>
            <a:r>
              <a:rPr lang="en-US" altLang="zh-TW" dirty="0"/>
              <a:t>P/E Cycle</a:t>
            </a:r>
            <a:r>
              <a:rPr lang="zh-TW" altLang="en-US" dirty="0"/>
              <a:t>，就是我們對一個 </a:t>
            </a:r>
            <a:r>
              <a:rPr lang="en-US" altLang="zh-TW" dirty="0"/>
              <a:t>NAND cell </a:t>
            </a:r>
            <a:r>
              <a:rPr lang="zh-TW" altLang="en-US" dirty="0"/>
              <a:t>反覆進行「寫入」和「擦除」的操作次數。</a:t>
            </a:r>
            <a:br>
              <a:rPr lang="zh-TW" altLang="en-US" dirty="0"/>
            </a:br>
            <a:r>
              <a:rPr lang="zh-TW" altLang="en-US" dirty="0"/>
              <a:t>每一次的 </a:t>
            </a:r>
            <a:r>
              <a:rPr lang="en-US" altLang="zh-TW" dirty="0"/>
              <a:t>program </a:t>
            </a:r>
            <a:r>
              <a:rPr lang="zh-TW" altLang="en-US" dirty="0"/>
              <a:t>或 </a:t>
            </a:r>
            <a:r>
              <a:rPr lang="en-US" altLang="zh-TW" dirty="0"/>
              <a:t>erase</a:t>
            </a:r>
            <a:r>
              <a:rPr lang="zh-TW" altLang="en-US" dirty="0"/>
              <a:t>，其實都是在對 </a:t>
            </a:r>
            <a:r>
              <a:rPr lang="en-US" altLang="zh-TW" dirty="0"/>
              <a:t>cell </a:t>
            </a:r>
            <a:r>
              <a:rPr lang="zh-TW" altLang="en-US" dirty="0"/>
              <a:t>的氧化層施加高壓電場，讓電子穿隧進出儲存層。</a:t>
            </a:r>
            <a:endParaRPr lang="en-US" altLang="zh-TW" dirty="0"/>
          </a:p>
          <a:p>
            <a:r>
              <a:rPr lang="zh-TW" altLang="en-US" dirty="0"/>
              <a:t>長久下來會產生一個嚴重問題：氧化層老化（</a:t>
            </a:r>
            <a:r>
              <a:rPr lang="en-US" altLang="zh-TW" dirty="0"/>
              <a:t>Oxide Degradation</a:t>
            </a:r>
            <a:r>
              <a:rPr lang="zh-TW" altLang="en-US" dirty="0"/>
              <a:t>），每次電子穿越氧化層時，都可能會在氧化層留下 </a:t>
            </a:r>
            <a:r>
              <a:rPr lang="en-US" altLang="zh-TW" dirty="0"/>
              <a:t>trap</a:t>
            </a:r>
            <a:r>
              <a:rPr lang="zh-TW" altLang="en-US" dirty="0"/>
              <a:t>，這些帶電缺陷會導致</a:t>
            </a:r>
            <a:endParaRPr lang="en-US" altLang="zh-TW" dirty="0"/>
          </a:p>
          <a:p>
            <a:r>
              <a:rPr lang="zh-TW" altLang="en-US" b="1" dirty="0"/>
              <a:t>電子更容易穿隧進出儲存層</a:t>
            </a:r>
            <a:r>
              <a:rPr lang="zh-TW" altLang="en-US" dirty="0"/>
              <a:t> → 資料 </a:t>
            </a:r>
            <a:r>
              <a:rPr lang="en-US" altLang="zh-TW" dirty="0"/>
              <a:t>retention </a:t>
            </a:r>
            <a:r>
              <a:rPr lang="zh-TW" altLang="en-US" dirty="0"/>
              <a:t>能力下降</a:t>
            </a:r>
          </a:p>
          <a:p>
            <a:r>
              <a:rPr lang="zh-TW" altLang="en-US" b="1" dirty="0"/>
              <a:t>閾值電壓變得不穩定</a:t>
            </a:r>
            <a:r>
              <a:rPr lang="zh-TW" altLang="en-US" dirty="0"/>
              <a:t> → 讀取時容易出現誤判</a:t>
            </a:r>
          </a:p>
          <a:p>
            <a:r>
              <a:rPr lang="en-US" altLang="zh-TW" b="1" dirty="0"/>
              <a:t>Program </a:t>
            </a:r>
            <a:r>
              <a:rPr lang="zh-TW" altLang="en-US" b="1" dirty="0"/>
              <a:t>與 </a:t>
            </a:r>
            <a:r>
              <a:rPr lang="en-US" altLang="zh-TW" b="1" dirty="0"/>
              <a:t>Erase </a:t>
            </a:r>
            <a:r>
              <a:rPr lang="zh-TW" altLang="en-US" b="1" dirty="0"/>
              <a:t>的精準度變差</a:t>
            </a:r>
            <a:r>
              <a:rPr lang="zh-TW" altLang="en-US" dirty="0"/>
              <a:t> → 導致 </a:t>
            </a:r>
            <a:r>
              <a:rPr lang="en-US" altLang="zh-TW" dirty="0"/>
              <a:t>over-program </a:t>
            </a:r>
            <a:r>
              <a:rPr lang="zh-TW" altLang="en-US" dirty="0"/>
              <a:t>或 </a:t>
            </a:r>
            <a:r>
              <a:rPr lang="en-US" altLang="zh-TW" dirty="0"/>
              <a:t>over-erase </a:t>
            </a:r>
            <a:r>
              <a:rPr lang="zh-TW" altLang="en-US" dirty="0"/>
              <a:t>的機率上升</a:t>
            </a:r>
          </a:p>
          <a:p>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63F510B6-3D0C-DD8B-3FEE-9D0A39AA8DA3}"/>
              </a:ext>
            </a:extLst>
          </p:cNvPr>
          <p:cNvSpPr>
            <a:spLocks noGrp="1"/>
          </p:cNvSpPr>
          <p:nvPr>
            <p:ph type="sldNum" sz="quarter" idx="5"/>
          </p:nvPr>
        </p:nvSpPr>
        <p:spPr/>
        <p:txBody>
          <a:bodyPr/>
          <a:lstStyle/>
          <a:p>
            <a:fld id="{188D1FD1-2905-4E35-BB04-9924E165B7FD}" type="slidenum">
              <a:rPr lang="zh-TW" altLang="en-US" smtClean="0"/>
              <a:t>37</a:t>
            </a:fld>
            <a:endParaRPr lang="zh-TW" altLang="en-US"/>
          </a:p>
        </p:txBody>
      </p:sp>
    </p:spTree>
    <p:extLst>
      <p:ext uri="{BB962C8B-B14F-4D97-AF65-F5344CB8AC3E}">
        <p14:creationId xmlns:p14="http://schemas.microsoft.com/office/powerpoint/2010/main" val="4271976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考量到</a:t>
            </a:r>
            <a:r>
              <a:rPr lang="en-US" altLang="zh-TW" sz="1200" b="0" i="0" kern="1200" dirty="0">
                <a:solidFill>
                  <a:schemeClr val="tx1"/>
                </a:solidFill>
                <a:effectLst/>
                <a:latin typeface="+mn-lt"/>
                <a:ea typeface="+mn-ea"/>
                <a:cs typeface="+mn-cs"/>
              </a:rPr>
              <a:t>JEDEC </a:t>
            </a:r>
            <a:r>
              <a:rPr lang="zh-TW" altLang="en-US" sz="1200" b="0" i="0" kern="1200" dirty="0">
                <a:solidFill>
                  <a:schemeClr val="tx1"/>
                </a:solidFill>
                <a:effectLst/>
                <a:latin typeface="+mn-lt"/>
                <a:ea typeface="+mn-ea"/>
                <a:cs typeface="+mn-cs"/>
              </a:rPr>
              <a:t>規範</a:t>
            </a:r>
            <a:r>
              <a:rPr lang="en-US" altLang="zh-TW" sz="1200" b="0" i="0" kern="1200" dirty="0">
                <a:solidFill>
                  <a:schemeClr val="tx1"/>
                </a:solidFill>
                <a:effectLst/>
                <a:latin typeface="+mn-lt"/>
                <a:ea typeface="+mn-ea"/>
                <a:cs typeface="+mn-cs"/>
              </a:rPr>
              <a:t>SSD</a:t>
            </a:r>
            <a:r>
              <a:rPr lang="zh-TW" altLang="en-US" sz="1200" b="0" i="0" kern="1200" dirty="0">
                <a:solidFill>
                  <a:schemeClr val="tx1"/>
                </a:solidFill>
                <a:effectLst/>
                <a:latin typeface="+mn-lt"/>
                <a:ea typeface="+mn-ea"/>
                <a:cs typeface="+mn-cs"/>
              </a:rPr>
              <a:t>的使用操作 每天工作</a:t>
            </a:r>
            <a:r>
              <a:rPr lang="en-US" altLang="zh-TW" sz="1200" b="0" i="0" kern="1200" dirty="0">
                <a:solidFill>
                  <a:schemeClr val="tx1"/>
                </a:solidFill>
                <a:effectLst/>
                <a:latin typeface="+mn-lt"/>
                <a:ea typeface="+mn-ea"/>
                <a:cs typeface="+mn-cs"/>
              </a:rPr>
              <a:t>8hrs(40C), </a:t>
            </a:r>
            <a:r>
              <a:rPr lang="zh-TW" altLang="en-US" sz="1200" b="0" i="0" kern="1200" dirty="0">
                <a:solidFill>
                  <a:schemeClr val="tx1"/>
                </a:solidFill>
                <a:effectLst/>
                <a:latin typeface="+mn-lt"/>
                <a:ea typeface="+mn-ea"/>
                <a:cs typeface="+mn-cs"/>
              </a:rPr>
              <a:t>休息</a:t>
            </a:r>
            <a:r>
              <a:rPr lang="en-US" altLang="zh-TW" sz="1200" b="0" i="0" kern="1200" dirty="0">
                <a:solidFill>
                  <a:schemeClr val="tx1"/>
                </a:solidFill>
                <a:effectLst/>
                <a:latin typeface="+mn-lt"/>
                <a:ea typeface="+mn-ea"/>
                <a:cs typeface="+mn-cs"/>
              </a:rPr>
              <a:t>16hrs (30C), </a:t>
            </a:r>
            <a:r>
              <a:rPr lang="zh-TW" altLang="en-US" sz="1200" b="0" i="0" kern="1200" dirty="0">
                <a:solidFill>
                  <a:schemeClr val="tx1"/>
                </a:solidFill>
                <a:effectLst/>
                <a:latin typeface="+mn-lt"/>
                <a:ea typeface="+mn-ea"/>
                <a:cs typeface="+mn-cs"/>
              </a:rPr>
              <a:t>持續</a:t>
            </a:r>
            <a:r>
              <a:rPr lang="en-US" altLang="zh-TW" sz="1200" b="0" i="0" kern="1200" dirty="0">
                <a:solidFill>
                  <a:schemeClr val="tx1"/>
                </a:solidFill>
                <a:effectLst/>
                <a:latin typeface="+mn-lt"/>
                <a:ea typeface="+mn-ea"/>
                <a:cs typeface="+mn-cs"/>
              </a:rPr>
              <a:t>5years; </a:t>
            </a:r>
            <a:r>
              <a:rPr lang="zh-TW" altLang="en-US" sz="1200" b="0" i="0" kern="1200" dirty="0">
                <a:solidFill>
                  <a:schemeClr val="tx1"/>
                </a:solidFill>
                <a:effectLst/>
                <a:latin typeface="+mn-lt"/>
                <a:ea typeface="+mn-ea"/>
                <a:cs typeface="+mn-cs"/>
              </a:rPr>
              <a:t>換算</a:t>
            </a:r>
            <a:r>
              <a:rPr lang="en-US" altLang="zh-TW" sz="1200" b="0" i="0" kern="1200" dirty="0">
                <a:solidFill>
                  <a:schemeClr val="tx1"/>
                </a:solidFill>
                <a:effectLst/>
                <a:latin typeface="+mn-lt"/>
                <a:ea typeface="+mn-ea"/>
                <a:cs typeface="+mn-cs"/>
              </a:rPr>
              <a:t>85C </a:t>
            </a:r>
            <a:r>
              <a:rPr lang="zh-TW" altLang="en-US" sz="1200" b="0" i="0" kern="1200" dirty="0">
                <a:solidFill>
                  <a:schemeClr val="tx1"/>
                </a:solidFill>
                <a:effectLst/>
                <a:latin typeface="+mn-lt"/>
                <a:ea typeface="+mn-ea"/>
                <a:cs typeface="+mn-cs"/>
              </a:rPr>
              <a:t>做加速實驗</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總共需花費多少時間。</a:t>
            </a:r>
          </a:p>
          <a:p>
            <a:r>
              <a:rPr lang="en-US" altLang="zh-TW" sz="1200" b="0" i="0" kern="1200" dirty="0" err="1">
                <a:solidFill>
                  <a:schemeClr val="tx1"/>
                </a:solidFill>
                <a:effectLst/>
                <a:latin typeface="+mn-lt"/>
                <a:ea typeface="+mn-ea"/>
                <a:cs typeface="+mn-cs"/>
              </a:rPr>
              <a:t>t</a:t>
            </a:r>
            <a:r>
              <a:rPr lang="en-US" altLang="zh-TW" sz="1200" b="0" i="0" kern="1200" baseline="-25000" dirty="0" err="1">
                <a:solidFill>
                  <a:schemeClr val="tx1"/>
                </a:solidFill>
                <a:effectLst/>
                <a:latin typeface="+mn-lt"/>
                <a:ea typeface="+mn-ea"/>
                <a:cs typeface="+mn-cs"/>
              </a:rPr>
              <a:t>S</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加速實驗總共花費時間</a:t>
            </a:r>
          </a:p>
          <a:p>
            <a:r>
              <a:rPr lang="en-US" altLang="zh-TW" sz="1200" b="0" i="0" kern="1200" dirty="0" err="1">
                <a:solidFill>
                  <a:schemeClr val="tx1"/>
                </a:solidFill>
                <a:effectLst/>
                <a:latin typeface="+mn-lt"/>
                <a:ea typeface="+mn-ea"/>
                <a:cs typeface="+mn-cs"/>
              </a:rPr>
              <a:t>t</a:t>
            </a:r>
            <a:r>
              <a:rPr lang="en-US" altLang="zh-TW" sz="1200" b="0" i="0" kern="1200" baseline="-25000" dirty="0" err="1">
                <a:solidFill>
                  <a:schemeClr val="tx1"/>
                </a:solidFill>
                <a:effectLst/>
                <a:latin typeface="+mn-lt"/>
                <a:ea typeface="+mn-ea"/>
                <a:cs typeface="+mn-cs"/>
              </a:rPr>
              <a:t>U</a:t>
            </a:r>
            <a:r>
              <a:rPr lang="en-US" altLang="zh-TW" sz="1200" b="0" i="0" kern="1200" dirty="0">
                <a:solidFill>
                  <a:schemeClr val="tx1"/>
                </a:solidFill>
                <a:effectLst/>
                <a:latin typeface="+mn-lt"/>
                <a:ea typeface="+mn-ea"/>
                <a:cs typeface="+mn-cs"/>
              </a:rPr>
              <a:t>: SSD </a:t>
            </a:r>
            <a:r>
              <a:rPr lang="zh-TW" altLang="en-US" sz="1200" b="0" i="0" kern="1200" dirty="0">
                <a:solidFill>
                  <a:schemeClr val="tx1"/>
                </a:solidFill>
                <a:effectLst/>
                <a:latin typeface="+mn-lt"/>
                <a:ea typeface="+mn-ea"/>
                <a:cs typeface="+mn-cs"/>
              </a:rPr>
              <a:t>使用時間 </a:t>
            </a:r>
            <a:r>
              <a:rPr lang="en-US" altLang="zh-TW" sz="1200" b="0" i="0" kern="1200" dirty="0">
                <a:solidFill>
                  <a:schemeClr val="tx1"/>
                </a:solidFill>
                <a:effectLst/>
                <a:latin typeface="+mn-lt"/>
                <a:ea typeface="+mn-ea"/>
                <a:cs typeface="+mn-cs"/>
              </a:rPr>
              <a:t>(e.g. 5years)</a:t>
            </a:r>
          </a:p>
          <a:p>
            <a:r>
              <a:rPr lang="en-US" altLang="zh-TW" sz="1200" b="0" i="0" kern="1200" dirty="0">
                <a:solidFill>
                  <a:schemeClr val="tx1"/>
                </a:solidFill>
                <a:effectLst/>
                <a:latin typeface="+mn-lt"/>
                <a:ea typeface="+mn-ea"/>
                <a:cs typeface="+mn-cs"/>
              </a:rPr>
              <a:t>FH</a:t>
            </a:r>
            <a:r>
              <a:rPr lang="en-US" altLang="zh-TW" sz="1200" b="0" i="0" kern="1200" baseline="-25000" dirty="0">
                <a:solidFill>
                  <a:schemeClr val="tx1"/>
                </a:solidFill>
                <a:effectLst/>
                <a:latin typeface="+mn-lt"/>
                <a:ea typeface="+mn-ea"/>
                <a:cs typeface="+mn-cs"/>
              </a:rPr>
              <a:t>U</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工作時間佔</a:t>
            </a:r>
            <a:r>
              <a:rPr lang="en-US" altLang="zh-TW" sz="1200" b="0" i="0" kern="1200" dirty="0">
                <a:solidFill>
                  <a:schemeClr val="tx1"/>
                </a:solidFill>
                <a:effectLst/>
                <a:latin typeface="+mn-lt"/>
                <a:ea typeface="+mn-ea"/>
                <a:cs typeface="+mn-cs"/>
              </a:rPr>
              <a:t>SSD</a:t>
            </a:r>
            <a:r>
              <a:rPr lang="zh-TW" altLang="en-US" sz="1200" b="0" i="0" kern="1200" dirty="0">
                <a:solidFill>
                  <a:schemeClr val="tx1"/>
                </a:solidFill>
                <a:effectLst/>
                <a:latin typeface="+mn-lt"/>
                <a:ea typeface="+mn-ea"/>
                <a:cs typeface="+mn-cs"/>
              </a:rPr>
              <a:t>使用時間的比例 </a:t>
            </a:r>
            <a:r>
              <a:rPr lang="en-US" altLang="zh-TW" sz="1200" b="0" i="0" kern="1200" dirty="0">
                <a:solidFill>
                  <a:schemeClr val="tx1"/>
                </a:solidFill>
                <a:effectLst/>
                <a:latin typeface="+mn-lt"/>
                <a:ea typeface="+mn-ea"/>
                <a:cs typeface="+mn-cs"/>
              </a:rPr>
              <a:t>(1/3, 8hrs/day)</a:t>
            </a:r>
          </a:p>
          <a:p>
            <a:r>
              <a:rPr lang="en-US" altLang="zh-TW" sz="1200" b="0" i="0" kern="1200" dirty="0">
                <a:solidFill>
                  <a:schemeClr val="tx1"/>
                </a:solidFill>
                <a:effectLst/>
                <a:latin typeface="+mn-lt"/>
                <a:ea typeface="+mn-ea"/>
                <a:cs typeface="+mn-cs"/>
              </a:rPr>
              <a:t>(1 - FH</a:t>
            </a:r>
            <a:r>
              <a:rPr lang="en-US" altLang="zh-TW" sz="1200" b="0" i="0" kern="1200" baseline="-25000" dirty="0">
                <a:solidFill>
                  <a:schemeClr val="tx1"/>
                </a:solidFill>
                <a:effectLst/>
                <a:latin typeface="+mn-lt"/>
                <a:ea typeface="+mn-ea"/>
                <a:cs typeface="+mn-cs"/>
              </a:rPr>
              <a:t>U</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休息時間佔</a:t>
            </a:r>
            <a:r>
              <a:rPr lang="en-US" altLang="zh-TW" sz="1200" b="0" i="0" kern="1200" dirty="0">
                <a:solidFill>
                  <a:schemeClr val="tx1"/>
                </a:solidFill>
                <a:effectLst/>
                <a:latin typeface="+mn-lt"/>
                <a:ea typeface="+mn-ea"/>
                <a:cs typeface="+mn-cs"/>
              </a:rPr>
              <a:t>SSD</a:t>
            </a:r>
            <a:r>
              <a:rPr lang="zh-TW" altLang="en-US" sz="1200" b="0" i="0" kern="1200" dirty="0">
                <a:solidFill>
                  <a:schemeClr val="tx1"/>
                </a:solidFill>
                <a:effectLst/>
                <a:latin typeface="+mn-lt"/>
                <a:ea typeface="+mn-ea"/>
                <a:cs typeface="+mn-cs"/>
              </a:rPr>
              <a:t>使用時間的比例 </a:t>
            </a:r>
            <a:r>
              <a:rPr lang="en-US" altLang="zh-TW" sz="1200" b="0" i="0" kern="1200" dirty="0">
                <a:solidFill>
                  <a:schemeClr val="tx1"/>
                </a:solidFill>
                <a:effectLst/>
                <a:latin typeface="+mn-lt"/>
                <a:ea typeface="+mn-ea"/>
                <a:cs typeface="+mn-cs"/>
              </a:rPr>
              <a:t>(2/3, 16hrs/day)</a:t>
            </a:r>
          </a:p>
          <a:p>
            <a:r>
              <a:rPr lang="en-US" altLang="zh-TW" sz="1200" b="0" i="0" kern="1200" dirty="0">
                <a:solidFill>
                  <a:schemeClr val="tx1"/>
                </a:solidFill>
                <a:effectLst/>
                <a:latin typeface="+mn-lt"/>
                <a:ea typeface="+mn-ea"/>
                <a:cs typeface="+mn-cs"/>
              </a:rPr>
              <a:t>FH</a:t>
            </a:r>
            <a:r>
              <a:rPr lang="en-US" altLang="zh-TW" sz="1200" b="0" i="0" kern="1200" baseline="-25000" dirty="0">
                <a:solidFill>
                  <a:schemeClr val="tx1"/>
                </a:solidFill>
                <a:effectLst/>
                <a:latin typeface="+mn-lt"/>
                <a:ea typeface="+mn-ea"/>
                <a:cs typeface="+mn-cs"/>
              </a:rPr>
              <a:t>S</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加速實驗工作時間的比例 </a:t>
            </a:r>
            <a:r>
              <a:rPr lang="en-US" altLang="zh-TW" sz="1200" b="0" i="0" kern="1200" dirty="0">
                <a:solidFill>
                  <a:schemeClr val="tx1"/>
                </a:solidFill>
                <a:effectLst/>
                <a:latin typeface="+mn-lt"/>
                <a:ea typeface="+mn-ea"/>
                <a:cs typeface="+mn-cs"/>
              </a:rPr>
              <a:t>(1,  24hrs/day)</a:t>
            </a:r>
          </a:p>
          <a:p>
            <a:r>
              <a:rPr lang="en-US" altLang="zh-TW" sz="1200" b="0" i="0" kern="1200" dirty="0">
                <a:solidFill>
                  <a:schemeClr val="tx1"/>
                </a:solidFill>
                <a:effectLst/>
                <a:latin typeface="+mn-lt"/>
                <a:ea typeface="+mn-ea"/>
                <a:cs typeface="+mn-cs"/>
              </a:rPr>
              <a:t>T</a:t>
            </a:r>
            <a:r>
              <a:rPr lang="en-US" altLang="zh-TW" sz="1200" b="0" i="0" kern="1200" baseline="-25000" dirty="0">
                <a:solidFill>
                  <a:schemeClr val="tx1"/>
                </a:solidFill>
                <a:effectLst/>
                <a:latin typeface="+mn-lt"/>
                <a:ea typeface="+mn-ea"/>
                <a:cs typeface="+mn-cs"/>
              </a:rPr>
              <a:t>U,H</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工昨時間的溫度 </a:t>
            </a:r>
            <a:r>
              <a:rPr lang="en-US" altLang="zh-TW" sz="1200" b="0" i="0" kern="1200" dirty="0">
                <a:solidFill>
                  <a:schemeClr val="tx1"/>
                </a:solidFill>
                <a:effectLst/>
                <a:latin typeface="+mn-lt"/>
                <a:ea typeface="+mn-ea"/>
                <a:cs typeface="+mn-cs"/>
              </a:rPr>
              <a:t>(40C)</a:t>
            </a:r>
          </a:p>
          <a:p>
            <a:r>
              <a:rPr lang="en-US" altLang="zh-TW" sz="1200" b="0" i="0" kern="1200" dirty="0">
                <a:solidFill>
                  <a:schemeClr val="tx1"/>
                </a:solidFill>
                <a:effectLst/>
                <a:latin typeface="+mn-lt"/>
                <a:ea typeface="+mn-ea"/>
                <a:cs typeface="+mn-cs"/>
              </a:rPr>
              <a:t>T</a:t>
            </a:r>
            <a:r>
              <a:rPr lang="en-US" altLang="zh-TW" sz="1200" b="0" i="0" kern="1200" baseline="-25000" dirty="0">
                <a:solidFill>
                  <a:schemeClr val="tx1"/>
                </a:solidFill>
                <a:effectLst/>
                <a:latin typeface="+mn-lt"/>
                <a:ea typeface="+mn-ea"/>
                <a:cs typeface="+mn-cs"/>
              </a:rPr>
              <a:t>U,L</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休息時間的溫度 </a:t>
            </a:r>
            <a:r>
              <a:rPr lang="en-US" altLang="zh-TW" sz="1200" b="0" i="0" kern="1200" dirty="0">
                <a:solidFill>
                  <a:schemeClr val="tx1"/>
                </a:solidFill>
                <a:effectLst/>
                <a:latin typeface="+mn-lt"/>
                <a:ea typeface="+mn-ea"/>
                <a:cs typeface="+mn-cs"/>
              </a:rPr>
              <a:t>(30C)</a:t>
            </a:r>
          </a:p>
          <a:p>
            <a:r>
              <a:rPr lang="en-US" altLang="zh-TW" sz="1200" b="0" i="0" kern="1200" dirty="0">
                <a:solidFill>
                  <a:schemeClr val="tx1"/>
                </a:solidFill>
                <a:effectLst/>
                <a:latin typeface="+mn-lt"/>
                <a:ea typeface="+mn-ea"/>
                <a:cs typeface="+mn-cs"/>
              </a:rPr>
              <a:t>T</a:t>
            </a:r>
            <a:r>
              <a:rPr lang="en-US" altLang="zh-TW" sz="1200" b="0" i="0" kern="1200" baseline="-25000" dirty="0">
                <a:solidFill>
                  <a:schemeClr val="tx1"/>
                </a:solidFill>
                <a:effectLst/>
                <a:latin typeface="+mn-lt"/>
                <a:ea typeface="+mn-ea"/>
                <a:cs typeface="+mn-cs"/>
              </a:rPr>
              <a:t>S,H</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加速實驗工作時間</a:t>
            </a:r>
            <a:r>
              <a:rPr lang="en-US" altLang="zh-TW" sz="1200" b="0" i="0" kern="1200" dirty="0">
                <a:solidFill>
                  <a:schemeClr val="tx1"/>
                </a:solidFill>
                <a:effectLst/>
                <a:latin typeface="+mn-lt"/>
                <a:ea typeface="+mn-ea"/>
                <a:cs typeface="+mn-cs"/>
              </a:rPr>
              <a:t>(i.e. P/E)</a:t>
            </a:r>
            <a:r>
              <a:rPr lang="zh-TW" altLang="en-US" sz="1200" b="0" i="0" kern="1200" dirty="0">
                <a:solidFill>
                  <a:schemeClr val="tx1"/>
                </a:solidFill>
                <a:effectLst/>
                <a:latin typeface="+mn-lt"/>
                <a:ea typeface="+mn-ea"/>
                <a:cs typeface="+mn-cs"/>
              </a:rPr>
              <a:t>的溫度 </a:t>
            </a:r>
            <a:r>
              <a:rPr lang="en-US" altLang="zh-TW" sz="1200" b="0" i="0" kern="1200" dirty="0">
                <a:solidFill>
                  <a:schemeClr val="tx1"/>
                </a:solidFill>
                <a:effectLst/>
                <a:latin typeface="+mn-lt"/>
                <a:ea typeface="+mn-ea"/>
                <a:cs typeface="+mn-cs"/>
              </a:rPr>
              <a:t>(85C); </a:t>
            </a:r>
            <a:r>
              <a:rPr lang="zh-TW" altLang="en-US" sz="1200" b="0" i="0" kern="1200" dirty="0">
                <a:solidFill>
                  <a:schemeClr val="tx1"/>
                </a:solidFill>
                <a:effectLst/>
                <a:latin typeface="+mn-lt"/>
                <a:ea typeface="+mn-ea"/>
                <a:cs typeface="+mn-cs"/>
              </a:rPr>
              <a:t>這裡假定高溫</a:t>
            </a:r>
            <a:r>
              <a:rPr lang="en-US" altLang="zh-TW" sz="1200" b="0" i="0" kern="1200" dirty="0">
                <a:solidFill>
                  <a:schemeClr val="tx1"/>
                </a:solidFill>
                <a:effectLst/>
                <a:latin typeface="+mn-lt"/>
                <a:ea typeface="+mn-ea"/>
                <a:cs typeface="+mn-cs"/>
              </a:rPr>
              <a:t>P/E</a:t>
            </a:r>
            <a:r>
              <a:rPr lang="zh-TW" altLang="en-US" sz="1200" b="0" i="0" kern="1200" dirty="0">
                <a:solidFill>
                  <a:schemeClr val="tx1"/>
                </a:solidFill>
                <a:effectLst/>
                <a:latin typeface="+mn-lt"/>
                <a:ea typeface="+mn-ea"/>
                <a:cs typeface="+mn-cs"/>
              </a:rPr>
              <a:t>只用一種溫度。</a:t>
            </a:r>
          </a:p>
          <a:p>
            <a:r>
              <a:rPr lang="en-US" altLang="zh-TW" sz="1200" b="0" i="0" kern="1200" dirty="0">
                <a:solidFill>
                  <a:schemeClr val="tx1"/>
                </a:solidFill>
                <a:effectLst/>
                <a:latin typeface="+mn-lt"/>
                <a:ea typeface="+mn-ea"/>
                <a:cs typeface="+mn-cs"/>
              </a:rPr>
              <a:t>A(T): exp(-</a:t>
            </a:r>
            <a:r>
              <a:rPr lang="en-US" altLang="zh-TW" sz="1200" b="0" i="0" kern="1200" dirty="0" err="1">
                <a:solidFill>
                  <a:schemeClr val="tx1"/>
                </a:solidFill>
                <a:effectLst/>
                <a:latin typeface="+mn-lt"/>
                <a:ea typeface="+mn-ea"/>
                <a:cs typeface="+mn-cs"/>
              </a:rPr>
              <a:t>E</a:t>
            </a:r>
            <a:r>
              <a:rPr lang="en-US" altLang="zh-TW" sz="1200" b="0" i="0" kern="1200" baseline="-25000" dirty="0" err="1">
                <a:solidFill>
                  <a:schemeClr val="tx1"/>
                </a:solidFill>
                <a:effectLst/>
                <a:latin typeface="+mn-lt"/>
                <a:ea typeface="+mn-ea"/>
                <a:cs typeface="+mn-cs"/>
              </a:rPr>
              <a:t>a</a:t>
            </a:r>
            <a:r>
              <a:rPr lang="en-US" altLang="zh-TW" sz="1200" b="0" i="0" kern="1200" dirty="0">
                <a:solidFill>
                  <a:schemeClr val="tx1"/>
                </a:solidFill>
                <a:effectLst/>
                <a:latin typeface="+mn-lt"/>
                <a:ea typeface="+mn-ea"/>
                <a:cs typeface="+mn-cs"/>
              </a:rPr>
              <a:t>/KT), (</a:t>
            </a:r>
            <a:r>
              <a:rPr lang="en-US" altLang="zh-TW" sz="1200" b="0" i="0" kern="1200" dirty="0" err="1">
                <a:solidFill>
                  <a:schemeClr val="tx1"/>
                </a:solidFill>
                <a:effectLst/>
                <a:latin typeface="+mn-lt"/>
                <a:ea typeface="+mn-ea"/>
                <a:cs typeface="+mn-cs"/>
              </a:rPr>
              <a:t>E</a:t>
            </a:r>
            <a:r>
              <a:rPr lang="en-US" altLang="zh-TW" sz="1200" b="0" i="0" kern="1200" baseline="-25000" dirty="0" err="1">
                <a:solidFill>
                  <a:schemeClr val="tx1"/>
                </a:solidFill>
                <a:effectLst/>
                <a:latin typeface="+mn-lt"/>
                <a:ea typeface="+mn-ea"/>
                <a:cs typeface="+mn-cs"/>
              </a:rPr>
              <a:t>a</a:t>
            </a:r>
            <a:r>
              <a:rPr lang="en-US" altLang="zh-TW" sz="1200" b="0" i="0" kern="1200" dirty="0">
                <a:solidFill>
                  <a:schemeClr val="tx1"/>
                </a:solidFill>
                <a:effectLst/>
                <a:latin typeface="+mn-lt"/>
                <a:ea typeface="+mn-ea"/>
                <a:cs typeface="+mn-cs"/>
              </a:rPr>
              <a:t> 0.8 eV@BiCS8 )</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Run </a:t>
            </a:r>
            <a:r>
              <a:rPr lang="zh-TW" altLang="en-US" sz="1200" b="0" i="0" kern="1200" dirty="0">
                <a:solidFill>
                  <a:schemeClr val="tx1"/>
                </a:solidFill>
                <a:effectLst/>
                <a:latin typeface="+mn-lt"/>
                <a:ea typeface="+mn-ea"/>
                <a:cs typeface="+mn-cs"/>
              </a:rPr>
              <a:t>用時 </a:t>
            </a:r>
            <a:r>
              <a:rPr lang="en-US" altLang="zh-TW" sz="1200" b="0" i="0" kern="1200" dirty="0">
                <a:solidFill>
                  <a:schemeClr val="tx1"/>
                </a:solidFill>
                <a:effectLst/>
                <a:latin typeface="+mn-lt"/>
                <a:ea typeface="+mn-ea"/>
                <a:cs typeface="+mn-cs"/>
              </a:rPr>
              <a:t>352.06 </a:t>
            </a:r>
            <a:r>
              <a:rPr lang="en-US" altLang="zh-TW" sz="1200" b="0" i="0" kern="1200" dirty="0" err="1">
                <a:solidFill>
                  <a:schemeClr val="tx1"/>
                </a:solidFill>
                <a:effectLst/>
                <a:latin typeface="+mn-lt"/>
                <a:ea typeface="+mn-ea"/>
                <a:cs typeface="+mn-cs"/>
              </a:rPr>
              <a:t>hr</a:t>
            </a:r>
            <a:r>
              <a:rPr lang="en-US" altLang="zh-TW" sz="1200" b="0" i="0" kern="1200" dirty="0">
                <a:solidFill>
                  <a:schemeClr val="tx1"/>
                </a:solidFill>
                <a:effectLst/>
                <a:latin typeface="+mn-lt"/>
                <a:ea typeface="+mn-ea"/>
                <a:cs typeface="+mn-cs"/>
              </a:rPr>
              <a:t>, Rest </a:t>
            </a:r>
            <a:r>
              <a:rPr lang="zh-TW" altLang="en-US" sz="1200" b="0" i="0" kern="1200" dirty="0">
                <a:solidFill>
                  <a:schemeClr val="tx1"/>
                </a:solidFill>
                <a:effectLst/>
                <a:latin typeface="+mn-lt"/>
                <a:ea typeface="+mn-ea"/>
                <a:cs typeface="+mn-cs"/>
              </a:rPr>
              <a:t>用時</a:t>
            </a:r>
            <a:r>
              <a:rPr lang="en-US" altLang="zh-TW" sz="1200" b="0" i="0" kern="1200" dirty="0">
                <a:solidFill>
                  <a:schemeClr val="tx1"/>
                </a:solidFill>
                <a:effectLst/>
                <a:latin typeface="+mn-lt"/>
                <a:ea typeface="+mn-ea"/>
                <a:cs typeface="+mn-cs"/>
              </a:rPr>
              <a:t> 264.8</a:t>
            </a:r>
            <a:r>
              <a:rPr lang="zh-TW" altLang="en-US" sz="1200" b="0" i="0" kern="1200" dirty="0">
                <a:solidFill>
                  <a:schemeClr val="tx1"/>
                </a:solidFill>
                <a:effectLst/>
                <a:latin typeface="+mn-lt"/>
                <a:ea typeface="+mn-ea"/>
                <a:cs typeface="+mn-cs"/>
              </a:rPr>
              <a:t> 小時，總共耗時 </a:t>
            </a:r>
            <a:r>
              <a:rPr lang="en-US" altLang="zh-TW" sz="1200" b="0" i="0" kern="1200" dirty="0">
                <a:solidFill>
                  <a:schemeClr val="tx1"/>
                </a:solidFill>
                <a:effectLst/>
                <a:latin typeface="+mn-lt"/>
                <a:ea typeface="+mn-ea"/>
                <a:cs typeface="+mn-cs"/>
              </a:rPr>
              <a:t>616.86 </a:t>
            </a:r>
            <a:r>
              <a:rPr lang="zh-TW" altLang="en-US" sz="1200" b="0" i="0" kern="1200" dirty="0">
                <a:solidFill>
                  <a:schemeClr val="tx1"/>
                </a:solidFill>
                <a:effectLst/>
                <a:latin typeface="+mn-lt"/>
                <a:ea typeface="+mn-ea"/>
                <a:cs typeface="+mn-cs"/>
              </a:rPr>
              <a:t>小時。</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透過公式計算</a:t>
            </a:r>
            <a:r>
              <a:rPr lang="en-US" altLang="zh-TW" sz="1200" b="0" i="0" kern="1200" dirty="0">
                <a:solidFill>
                  <a:schemeClr val="tx1"/>
                </a:solidFill>
                <a:effectLst/>
                <a:latin typeface="+mn-lt"/>
                <a:ea typeface="+mn-ea"/>
                <a:cs typeface="+mn-cs"/>
              </a:rPr>
              <a:t>:</a:t>
            </a:r>
            <a:endParaRPr lang="zh-TW" altLang="en-US"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t</a:t>
            </a:r>
            <a:r>
              <a:rPr lang="en-US" altLang="zh-TW" sz="1200" b="0" i="0" kern="1200" baseline="-25000" dirty="0" err="1">
                <a:solidFill>
                  <a:schemeClr val="tx1"/>
                </a:solidFill>
                <a:effectLst/>
                <a:latin typeface="+mn-lt"/>
                <a:ea typeface="+mn-ea"/>
                <a:cs typeface="+mn-cs"/>
              </a:rPr>
              <a:t>S</a:t>
            </a:r>
            <a:r>
              <a:rPr lang="en-US" altLang="zh-TW" sz="1200" b="0" i="0" kern="1200" dirty="0">
                <a:solidFill>
                  <a:schemeClr val="tx1"/>
                </a:solidFill>
                <a:effectLst/>
                <a:latin typeface="+mn-lt"/>
                <a:ea typeface="+mn-ea"/>
                <a:cs typeface="+mn-cs"/>
              </a:rPr>
              <a:t> = 617.3 </a:t>
            </a:r>
            <a:r>
              <a:rPr lang="en-US" altLang="zh-TW" sz="1200" b="0" i="0" kern="1200" dirty="0" err="1">
                <a:solidFill>
                  <a:schemeClr val="tx1"/>
                </a:solidFill>
                <a:effectLst/>
                <a:latin typeface="+mn-lt"/>
                <a:ea typeface="+mn-ea"/>
                <a:cs typeface="+mn-cs"/>
              </a:rPr>
              <a:t>hrs</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套入 </a:t>
            </a:r>
            <a:r>
              <a:rPr lang="en-US" altLang="zh-TW" sz="1200" b="0" i="0" kern="1200" dirty="0">
                <a:solidFill>
                  <a:schemeClr val="tx1"/>
                </a:solidFill>
                <a:effectLst/>
                <a:latin typeface="+mn-lt"/>
                <a:ea typeface="+mn-ea"/>
                <a:cs typeface="+mn-cs"/>
              </a:rPr>
              <a:t>EG8 PE cycle Requirement: 2100</a:t>
            </a:r>
          </a:p>
          <a:p>
            <a:r>
              <a:rPr lang="en-US" altLang="zh-TW" sz="1200" b="0" i="0" kern="1200" dirty="0">
                <a:solidFill>
                  <a:schemeClr val="tx1"/>
                </a:solidFill>
                <a:effectLst/>
                <a:latin typeface="+mn-lt"/>
                <a:ea typeface="+mn-ea"/>
                <a:cs typeface="+mn-cs"/>
              </a:rPr>
              <a:t>PE cycle Dwell =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616.86 * 3600 / 2100 =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1057.5 sec</a:t>
            </a:r>
          </a:p>
          <a:p>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90 %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10 %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方式去減少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PE cycle Dwell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等待時間，套入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EG8 PE cycle requirement: 2100</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，執行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90 %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時間不加上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Dwell</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，最後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10 % PE cycle (210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次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PE cycles)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PE cycle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完後執行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Dwell</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endParaRPr lang="en-US" altLang="zh-TW" sz="1200" b="0" i="0" kern="1200" dirty="0">
              <a:solidFill>
                <a:schemeClr val="tx1"/>
              </a:solidFill>
              <a:effectLst/>
              <a:latin typeface="+mn-lt"/>
              <a:ea typeface="+mn-ea"/>
              <a:cs typeface="+mn-cs"/>
            </a:endParaRPr>
          </a:p>
          <a:p>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38</a:t>
            </a:fld>
            <a:endParaRPr lang="zh-TW" altLang="en-US"/>
          </a:p>
        </p:txBody>
      </p:sp>
    </p:spTree>
    <p:extLst>
      <p:ext uri="{BB962C8B-B14F-4D97-AF65-F5344CB8AC3E}">
        <p14:creationId xmlns:p14="http://schemas.microsoft.com/office/powerpoint/2010/main" val="3775511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DC7C3-F7E3-74D1-3F49-16AFB4C201D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FF296F9-9400-024C-4B22-692C50A1516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4CD0512-1693-4253-9FC1-051C7C3CF4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在</a:t>
            </a:r>
            <a:r>
              <a:rPr lang="en-US" altLang="zh-TW" sz="1200" b="0" i="0" kern="1200" dirty="0">
                <a:solidFill>
                  <a:schemeClr val="tx1"/>
                </a:solidFill>
                <a:effectLst/>
                <a:latin typeface="+mn-lt"/>
                <a:ea typeface="+mn-ea"/>
                <a:cs typeface="+mn-cs"/>
              </a:rPr>
              <a:t>HTDR</a:t>
            </a:r>
            <a:r>
              <a:rPr lang="zh-TW" altLang="en-US" sz="1200" b="0" i="0" kern="1200" dirty="0">
                <a:solidFill>
                  <a:schemeClr val="tx1"/>
                </a:solidFill>
                <a:effectLst/>
                <a:latin typeface="+mn-lt"/>
                <a:ea typeface="+mn-ea"/>
                <a:cs typeface="+mn-cs"/>
              </a:rPr>
              <a:t>測試後，讀取</a:t>
            </a:r>
            <a:r>
              <a:rPr lang="en-US" altLang="zh-TW" sz="1200" b="0" i="0" kern="1200" dirty="0">
                <a:solidFill>
                  <a:schemeClr val="tx1"/>
                </a:solidFill>
                <a:effectLst/>
                <a:latin typeface="+mn-lt"/>
                <a:ea typeface="+mn-ea"/>
                <a:cs typeface="+mn-cs"/>
              </a:rPr>
              <a:t>Flash</a:t>
            </a:r>
            <a:r>
              <a:rPr lang="zh-TW" altLang="en-US" sz="1200" b="0" i="0" kern="1200" dirty="0">
                <a:solidFill>
                  <a:schemeClr val="tx1"/>
                </a:solidFill>
                <a:effectLst/>
                <a:latin typeface="+mn-lt"/>
                <a:ea typeface="+mn-ea"/>
                <a:cs typeface="+mn-cs"/>
              </a:rPr>
              <a:t>內容，測量並統計</a:t>
            </a:r>
            <a:r>
              <a:rPr lang="en-US" altLang="zh-TW" sz="1200" b="0" i="0" kern="1200" dirty="0">
                <a:solidFill>
                  <a:schemeClr val="tx1"/>
                </a:solidFill>
                <a:effectLst/>
                <a:latin typeface="+mn-lt"/>
                <a:ea typeface="+mn-ea"/>
                <a:cs typeface="+mn-cs"/>
              </a:rPr>
              <a:t>Raw Bit Error Rate</a:t>
            </a:r>
            <a:r>
              <a:rPr lang="zh-TW" altLang="en-US" sz="1200" b="0" i="0" kern="1200" dirty="0">
                <a:solidFill>
                  <a:schemeClr val="tx1"/>
                </a:solidFill>
                <a:effectLst/>
                <a:latin typeface="+mn-lt"/>
                <a:ea typeface="+mn-ea"/>
                <a:cs typeface="+mn-cs"/>
              </a:rPr>
              <a:t>（原始位錯率），評估資料是否因老化導致錯誤增加。</a:t>
            </a:r>
          </a:p>
          <a:p>
            <a:endParaRPr lang="en-US" altLang="zh-TW"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RBER </a:t>
            </a:r>
            <a:r>
              <a:rPr lang="zh-TW" altLang="en-US" sz="1200" b="0" i="0" kern="1200" dirty="0">
                <a:solidFill>
                  <a:schemeClr val="tx1"/>
                </a:solidFill>
                <a:effectLst/>
                <a:latin typeface="+mn-lt"/>
                <a:ea typeface="+mn-ea"/>
                <a:cs typeface="+mn-cs"/>
              </a:rPr>
              <a:t>會隨 </a:t>
            </a:r>
            <a:r>
              <a:rPr lang="en-US" altLang="zh-TW" sz="1200" b="0" i="0" kern="1200" dirty="0">
                <a:solidFill>
                  <a:schemeClr val="tx1"/>
                </a:solidFill>
                <a:effectLst/>
                <a:latin typeface="+mn-lt"/>
                <a:ea typeface="+mn-ea"/>
                <a:cs typeface="+mn-cs"/>
              </a:rPr>
              <a:t>PE cycle </a:t>
            </a:r>
            <a:r>
              <a:rPr lang="zh-TW" altLang="en-US" sz="1200" b="0" i="0" kern="1200" dirty="0">
                <a:solidFill>
                  <a:schemeClr val="tx1"/>
                </a:solidFill>
                <a:effectLst/>
                <a:latin typeface="+mn-lt"/>
                <a:ea typeface="+mn-ea"/>
                <a:cs typeface="+mn-cs"/>
              </a:rPr>
              <a:t>次數增加和高溫老化升高而變化，是快閃記憶體品質檢驗與壽命評估的重要指標。</a:t>
            </a:r>
          </a:p>
          <a:p>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0DE7C44F-851B-47ED-CF39-59ACBC37E994}"/>
              </a:ext>
            </a:extLst>
          </p:cNvPr>
          <p:cNvSpPr>
            <a:spLocks noGrp="1"/>
          </p:cNvSpPr>
          <p:nvPr>
            <p:ph type="sldNum" sz="quarter" idx="5"/>
          </p:nvPr>
        </p:nvSpPr>
        <p:spPr/>
        <p:txBody>
          <a:bodyPr/>
          <a:lstStyle/>
          <a:p>
            <a:fld id="{188D1FD1-2905-4E35-BB04-9924E165B7FD}" type="slidenum">
              <a:rPr lang="zh-TW" altLang="en-US" smtClean="0"/>
              <a:t>39</a:t>
            </a:fld>
            <a:endParaRPr lang="zh-TW" altLang="en-US"/>
          </a:p>
        </p:txBody>
      </p:sp>
    </p:spTree>
    <p:extLst>
      <p:ext uri="{BB962C8B-B14F-4D97-AF65-F5344CB8AC3E}">
        <p14:creationId xmlns:p14="http://schemas.microsoft.com/office/powerpoint/2010/main" val="200413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t>Slit</a:t>
            </a:r>
            <a:r>
              <a:rPr lang="zh-TW" altLang="en-US" b="1" dirty="0"/>
              <a:t>的必要性</a:t>
            </a:r>
          </a:p>
          <a:p>
            <a:r>
              <a:rPr lang="zh-TW" altLang="en-US" b="1" dirty="0"/>
              <a:t>蝕刻限制</a:t>
            </a:r>
            <a:r>
              <a:rPr lang="zh-TW" altLang="en-US" dirty="0"/>
              <a:t>：在製造</a:t>
            </a:r>
            <a:r>
              <a:rPr lang="en-US" altLang="zh-TW" dirty="0"/>
              <a:t>3D NAND</a:t>
            </a:r>
            <a:r>
              <a:rPr lang="zh-TW" altLang="en-US" dirty="0"/>
              <a:t>時，需要蝕刻出非常深的孔洞來形成存儲單元</a:t>
            </a:r>
          </a:p>
          <a:p>
            <a:r>
              <a:rPr lang="zh-TW" altLang="en-US" b="1" dirty="0"/>
              <a:t>深寬比問題</a:t>
            </a:r>
            <a:r>
              <a:rPr lang="zh-TW" altLang="en-US" dirty="0"/>
              <a:t>：如果整個陣列是一個連續的大塊，蝕刻劑很難到達底部，造成蝕刻不均勻</a:t>
            </a:r>
          </a:p>
          <a:p>
            <a:r>
              <a:rPr lang="en-US" altLang="zh-TW" b="1" dirty="0"/>
              <a:t>Slit</a:t>
            </a:r>
            <a:r>
              <a:rPr lang="zh-TW" altLang="en-US" b="1" dirty="0"/>
              <a:t>解決方案</a:t>
            </a:r>
            <a:r>
              <a:rPr lang="zh-TW" altLang="en-US" dirty="0"/>
              <a:t>：將大陣列分割成較小的</a:t>
            </a:r>
            <a:r>
              <a:rPr lang="en-US" altLang="zh-TW" dirty="0"/>
              <a:t>Block</a:t>
            </a:r>
            <a:r>
              <a:rPr lang="zh-TW" altLang="en-US" dirty="0"/>
              <a:t>，中間用</a:t>
            </a:r>
            <a:r>
              <a:rPr lang="en-US" altLang="zh-TW" dirty="0"/>
              <a:t>Slit</a:t>
            </a:r>
            <a:r>
              <a:rPr lang="zh-TW" altLang="en-US" dirty="0"/>
              <a:t>分隔</a:t>
            </a:r>
          </a:p>
          <a:p>
            <a:r>
              <a:rPr lang="zh-TW" altLang="en-US" b="1" dirty="0"/>
              <a:t>左圖片顯示 </a:t>
            </a:r>
            <a:r>
              <a:rPr lang="en-US" altLang="zh-TW" b="1" dirty="0"/>
              <a:t>Block A</a:t>
            </a:r>
            <a:r>
              <a:rPr lang="zh-TW" altLang="en-US" b="1" dirty="0"/>
              <a:t>和</a:t>
            </a:r>
            <a:r>
              <a:rPr lang="en-US" altLang="zh-TW" b="1" dirty="0"/>
              <a:t>Block B</a:t>
            </a:r>
            <a:r>
              <a:rPr lang="zh-TW" altLang="en-US" dirty="0"/>
              <a:t>：被</a:t>
            </a:r>
            <a:r>
              <a:rPr lang="en-US" altLang="zh-TW" dirty="0"/>
              <a:t>Slit</a:t>
            </a:r>
            <a:r>
              <a:rPr lang="zh-TW" altLang="en-US" dirty="0"/>
              <a:t>分開的獨立存儲區塊，</a:t>
            </a:r>
            <a:r>
              <a:rPr lang="en-US" altLang="zh-TW" b="1" dirty="0"/>
              <a:t>Source Line Contact</a:t>
            </a:r>
            <a:r>
              <a:rPr lang="zh-TW" altLang="en-US" dirty="0"/>
              <a:t>：通過</a:t>
            </a:r>
            <a:r>
              <a:rPr lang="en-US" altLang="zh-TW" dirty="0"/>
              <a:t>Slit</a:t>
            </a:r>
            <a:r>
              <a:rPr lang="zh-TW" altLang="en-US" dirty="0"/>
              <a:t>可以更容易接觸到底層的</a:t>
            </a:r>
            <a:r>
              <a:rPr lang="en-US" altLang="zh-TW" dirty="0"/>
              <a:t>Source Line</a:t>
            </a:r>
          </a:p>
          <a:p>
            <a:r>
              <a:rPr lang="zh-TW" altLang="en-US" b="1" dirty="0"/>
              <a:t>改善製程良率</a:t>
            </a:r>
            <a:r>
              <a:rPr lang="zh-TW" altLang="en-US" dirty="0"/>
              <a:t>：較小的區塊更容易實現均勻的蝕刻</a:t>
            </a:r>
            <a:endParaRPr lang="en-US" altLang="zh-TW" dirty="0"/>
          </a:p>
          <a:p>
            <a:endParaRPr lang="en-US" altLang="zh-TW" dirty="0"/>
          </a:p>
          <a:p>
            <a:r>
              <a:rPr lang="zh-TW" altLang="en-US" dirty="0"/>
              <a:t>左下圖解釋拿 </a:t>
            </a:r>
            <a:r>
              <a:rPr lang="en-US" altLang="zh-TW" dirty="0"/>
              <a:t>Samsung</a:t>
            </a:r>
            <a:r>
              <a:rPr lang="zh-TW" altLang="en-US" dirty="0"/>
              <a:t> </a:t>
            </a:r>
            <a:r>
              <a:rPr lang="en-US" altLang="zh-TW" dirty="0"/>
              <a:t>TCAT(Terabit Cell Array Transistor</a:t>
            </a:r>
            <a:r>
              <a:rPr lang="zh-TW" altLang="en-US" dirty="0"/>
              <a:t>製程</a:t>
            </a:r>
            <a:r>
              <a:rPr lang="en-US" altLang="zh-TW" dirty="0"/>
              <a:t>) (</a:t>
            </a:r>
            <a:r>
              <a:rPr lang="zh-TW" altLang="en-US" dirty="0"/>
              <a:t>也就是 </a:t>
            </a:r>
            <a:r>
              <a:rPr lang="en-US" altLang="zh-TW" dirty="0"/>
              <a:t>CT NAND </a:t>
            </a:r>
            <a:r>
              <a:rPr lang="zh-TW" altLang="en-US" dirty="0"/>
              <a:t>是最後製成出 </a:t>
            </a:r>
            <a:r>
              <a:rPr lang="en-US" altLang="zh-TW" dirty="0"/>
              <a:t>gate</a:t>
            </a:r>
            <a:r>
              <a:rPr lang="zh-TW" altLang="en-US" dirty="0"/>
              <a:t> 端</a:t>
            </a:r>
            <a:r>
              <a:rPr lang="en-US" altLang="zh-TW" dirty="0"/>
              <a:t>)</a:t>
            </a:r>
            <a:r>
              <a:rPr lang="zh-TW" altLang="en-US" dirty="0"/>
              <a:t>，</a:t>
            </a:r>
            <a:r>
              <a:rPr lang="en-US" altLang="zh-TW" dirty="0"/>
              <a:t>(a) </a:t>
            </a:r>
            <a:r>
              <a:rPr lang="zh-TW" altLang="en-US" dirty="0"/>
              <a:t>圖使用 </a:t>
            </a:r>
            <a:r>
              <a:rPr lang="en-US" altLang="zh-TW" dirty="0"/>
              <a:t>Oxide </a:t>
            </a:r>
            <a:r>
              <a:rPr lang="zh-TW" altLang="en-US" dirty="0"/>
              <a:t>與 </a:t>
            </a:r>
            <a:r>
              <a:rPr lang="en-US" altLang="zh-TW" dirty="0"/>
              <a:t>Nitride </a:t>
            </a:r>
            <a:r>
              <a:rPr lang="zh-TW" altLang="en-US" dirty="0"/>
              <a:t>交替堆疊，</a:t>
            </a:r>
            <a:r>
              <a:rPr lang="en-US" altLang="zh-TW" dirty="0"/>
              <a:t>(b)</a:t>
            </a:r>
            <a:r>
              <a:rPr lang="zh-TW" altLang="en-US" dirty="0"/>
              <a:t> 圖會蝕刻孔洞到</a:t>
            </a:r>
            <a:r>
              <a:rPr lang="en-US" altLang="zh-TW" dirty="0"/>
              <a:t>substrate</a:t>
            </a:r>
            <a:r>
              <a:rPr lang="zh-TW" altLang="en-US" dirty="0"/>
              <a:t>上，</a:t>
            </a:r>
            <a:r>
              <a:rPr lang="en-US" altLang="zh-TW" dirty="0"/>
              <a:t>(c)</a:t>
            </a:r>
            <a:r>
              <a:rPr lang="zh-TW" altLang="en-US" dirty="0"/>
              <a:t> 圖在孔內襯加上多晶矽做為通道，</a:t>
            </a:r>
            <a:r>
              <a:rPr lang="en-US" altLang="zh-TW" dirty="0"/>
              <a:t>(d) </a:t>
            </a:r>
            <a:r>
              <a:rPr lang="zh-TW" altLang="en-US" dirty="0"/>
              <a:t>圖在孔中心填充氧化矽，</a:t>
            </a:r>
            <a:r>
              <a:rPr lang="en-US" altLang="zh-TW" dirty="0"/>
              <a:t>(e) </a:t>
            </a:r>
            <a:r>
              <a:rPr lang="zh-TW" altLang="en-US" dirty="0"/>
              <a:t>圖蝕刻出狹縫將彼此隔開，</a:t>
            </a:r>
            <a:r>
              <a:rPr lang="en-US" altLang="zh-TW" dirty="0"/>
              <a:t>(f) </a:t>
            </a:r>
            <a:r>
              <a:rPr lang="zh-TW" altLang="en-US" dirty="0"/>
              <a:t>圖會針對 </a:t>
            </a:r>
            <a:r>
              <a:rPr lang="en-US" altLang="zh-TW" dirty="0"/>
              <a:t>Nitride</a:t>
            </a:r>
            <a:r>
              <a:rPr lang="zh-TW" altLang="en-US" dirty="0"/>
              <a:t> 做蝕刻移除掉。</a:t>
            </a:r>
            <a:r>
              <a:rPr lang="en-US" altLang="zh-TW" dirty="0"/>
              <a:t> </a:t>
            </a:r>
          </a:p>
          <a:p>
            <a:endParaRPr lang="en-US" altLang="zh-TW" dirty="0"/>
          </a:p>
          <a:p>
            <a:r>
              <a:rPr lang="zh-TW" altLang="en-US" dirty="0"/>
              <a:t>到右圖 </a:t>
            </a:r>
            <a:r>
              <a:rPr lang="en-US" altLang="zh-TW" dirty="0"/>
              <a:t>(g)</a:t>
            </a:r>
            <a:r>
              <a:rPr lang="zh-TW" altLang="en-US" dirty="0"/>
              <a:t> 整個 </a:t>
            </a:r>
            <a:r>
              <a:rPr lang="en-US" altLang="zh-TW" dirty="0"/>
              <a:t>tower </a:t>
            </a:r>
            <a:r>
              <a:rPr lang="zh-TW" altLang="en-US" dirty="0"/>
              <a:t>會被一層二氧化矽隧道介電質覆蓋，接著加上</a:t>
            </a:r>
            <a:r>
              <a:rPr lang="en-US" altLang="zh-TW" dirty="0"/>
              <a:t>(h)</a:t>
            </a:r>
            <a:r>
              <a:rPr lang="zh-TW" altLang="en-US" dirty="0"/>
              <a:t>圖加氮化矽的電荷 </a:t>
            </a:r>
            <a:r>
              <a:rPr lang="en-US" altLang="zh-TW" dirty="0"/>
              <a:t>trap </a:t>
            </a:r>
            <a:r>
              <a:rPr lang="zh-TW" altLang="en-US" dirty="0"/>
              <a:t>層，然後在 </a:t>
            </a:r>
            <a:r>
              <a:rPr lang="en-US" altLang="zh-TW" dirty="0"/>
              <a:t>(</a:t>
            </a:r>
            <a:r>
              <a:rPr lang="en-US" altLang="zh-TW" dirty="0" err="1"/>
              <a:t>i</a:t>
            </a:r>
            <a:r>
              <a:rPr lang="en-US" altLang="zh-TW" dirty="0"/>
              <a:t>) </a:t>
            </a:r>
            <a:r>
              <a:rPr lang="zh-TW" altLang="en-US" dirty="0"/>
              <a:t>圖加上 </a:t>
            </a:r>
            <a:r>
              <a:rPr lang="en-US" altLang="zh-TW" dirty="0"/>
              <a:t>High-k</a:t>
            </a:r>
            <a:r>
              <a:rPr lang="zh-TW" altLang="en-US" dirty="0"/>
              <a:t> 的氧化鋁的閘極介電質。 </a:t>
            </a:r>
            <a:r>
              <a:rPr lang="en-US" altLang="zh-TW" dirty="0"/>
              <a:t>(j) </a:t>
            </a:r>
            <a:r>
              <a:rPr lang="zh-TW" altLang="en-US" dirty="0"/>
              <a:t>圖會用氮化鉭填充大部分縫隙，最後如圖 </a:t>
            </a:r>
            <a:r>
              <a:rPr lang="en-US" altLang="zh-TW" dirty="0"/>
              <a:t>(k)</a:t>
            </a:r>
            <a:r>
              <a:rPr lang="zh-TW" altLang="en-US" dirty="0"/>
              <a:t> 將前兩步的氮化鉭與氧化鋁蝕刻掉。</a:t>
            </a:r>
            <a:endParaRPr lang="en-US" altLang="zh-TW" dirty="0"/>
          </a:p>
          <a:p>
            <a:endParaRPr lang="en-US" altLang="zh-TW" dirty="0"/>
          </a:p>
          <a:p>
            <a:r>
              <a:rPr lang="zh-TW" altLang="en-US" dirty="0"/>
              <a:t>剩下就是 </a:t>
            </a:r>
            <a:r>
              <a:rPr lang="en-US" altLang="zh-TW" dirty="0"/>
              <a:t>TANOS</a:t>
            </a:r>
            <a:r>
              <a:rPr lang="zh-TW" altLang="en-US" dirty="0"/>
              <a:t> 電晶體垂直下看的 </a:t>
            </a:r>
            <a:r>
              <a:rPr lang="en-US" altLang="zh-TW" dirty="0"/>
              <a:t>NAND </a:t>
            </a:r>
            <a:r>
              <a:rPr lang="zh-TW" altLang="en-US" dirty="0"/>
              <a:t>串。氮化鉭插頭（灰色）、氧化鋁高 </a:t>
            </a:r>
            <a:r>
              <a:rPr lang="en-US" altLang="zh-TW" dirty="0"/>
              <a:t>k </a:t>
            </a:r>
            <a:r>
              <a:rPr lang="zh-TW" altLang="en-US" dirty="0"/>
              <a:t>柵極電介質（綠色）、氮化矽電荷陷阱（黃色）、二氧化矽隧道電介質（淡藍色）和多晶矽通道（紅色）。</a:t>
            </a:r>
            <a:endParaRPr lang="en-US" altLang="zh-TW" dirty="0"/>
          </a:p>
          <a:p>
            <a:endParaRPr lang="en-US" altLang="zh-TW" dirty="0"/>
          </a:p>
          <a:p>
            <a:r>
              <a:rPr lang="en-US" altLang="zh-TW" sz="1200" dirty="0">
                <a:highlight>
                  <a:srgbClr val="FFFF00"/>
                </a:highlight>
              </a:rPr>
              <a:t>Gate last process for CT NAND (CT </a:t>
            </a:r>
            <a:r>
              <a:rPr lang="zh-TW" altLang="en-US" sz="1200" dirty="0">
                <a:highlight>
                  <a:srgbClr val="FFFF00"/>
                </a:highlight>
              </a:rPr>
              <a:t>最後才製成出 </a:t>
            </a:r>
            <a:r>
              <a:rPr lang="en-US" altLang="zh-TW" sz="1200" dirty="0">
                <a:highlight>
                  <a:srgbClr val="FFFF00"/>
                </a:highlight>
              </a:rPr>
              <a:t>gate </a:t>
            </a:r>
            <a:r>
              <a:rPr lang="zh-TW" altLang="en-US" sz="1200" dirty="0">
                <a:highlight>
                  <a:srgbClr val="FFFF00"/>
                </a:highlight>
              </a:rPr>
              <a:t>端</a:t>
            </a:r>
            <a:r>
              <a:rPr lang="en-US" altLang="zh-TW" sz="1200" dirty="0">
                <a:highlight>
                  <a:srgbClr val="FFFF00"/>
                </a:highlight>
              </a:rPr>
              <a:t>)</a:t>
            </a:r>
          </a:p>
          <a:p>
            <a:endParaRPr lang="en-US" altLang="zh-TW" sz="1200" dirty="0">
              <a:highlight>
                <a:srgbClr val="FFFF00"/>
              </a:highlight>
            </a:endParaRPr>
          </a:p>
          <a:p>
            <a:r>
              <a:rPr lang="en-US" altLang="zh-TW" sz="1200" dirty="0">
                <a:highlight>
                  <a:srgbClr val="FFFF00"/>
                </a:highlight>
              </a:rPr>
              <a:t>Gate first process for FG NAND (FG</a:t>
            </a:r>
            <a:r>
              <a:rPr lang="zh-TW" altLang="en-US" sz="1200" dirty="0">
                <a:highlight>
                  <a:srgbClr val="FFFF00"/>
                </a:highlight>
              </a:rPr>
              <a:t> 最先製成出 </a:t>
            </a:r>
            <a:r>
              <a:rPr lang="en-US" altLang="zh-TW" sz="1200" dirty="0">
                <a:highlight>
                  <a:srgbClr val="FFFF00"/>
                </a:highlight>
              </a:rPr>
              <a:t>gate </a:t>
            </a:r>
            <a:r>
              <a:rPr lang="zh-TW" altLang="en-US" sz="1200" dirty="0">
                <a:highlight>
                  <a:srgbClr val="FFFF00"/>
                </a:highlight>
              </a:rPr>
              <a:t>端</a:t>
            </a:r>
            <a:r>
              <a:rPr lang="en-US" altLang="zh-TW" sz="1200" dirty="0">
                <a:highlight>
                  <a:srgbClr val="FFFF00"/>
                </a:highlight>
              </a:rPr>
              <a:t>)</a:t>
            </a:r>
            <a:endParaRPr lang="zh-TW" altLang="en-US" sz="1200" dirty="0">
              <a:highlight>
                <a:srgbClr val="FFFF00"/>
              </a:highlight>
            </a:endParaRP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4</a:t>
            </a:fld>
            <a:endParaRPr lang="zh-TW" altLang="en-US"/>
          </a:p>
        </p:txBody>
      </p:sp>
    </p:spTree>
    <p:extLst>
      <p:ext uri="{BB962C8B-B14F-4D97-AF65-F5344CB8AC3E}">
        <p14:creationId xmlns:p14="http://schemas.microsoft.com/office/powerpoint/2010/main" val="24771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41</a:t>
            </a:fld>
            <a:endParaRPr lang="zh-TW" altLang="en-US"/>
          </a:p>
        </p:txBody>
      </p:sp>
    </p:spTree>
    <p:extLst>
      <p:ext uri="{BB962C8B-B14F-4D97-AF65-F5344CB8AC3E}">
        <p14:creationId xmlns:p14="http://schemas.microsoft.com/office/powerpoint/2010/main" val="430291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rPr>
              <a:t>PAP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Erase </a:t>
            </a:r>
            <a:r>
              <a:rPr lang="zh-TW" altLang="en-US" dirty="0">
                <a:latin typeface="微軟正黑體" panose="020B0604030504040204" pitchFamily="34" charset="-120"/>
                <a:ea typeface="微軟正黑體" panose="020B0604030504040204" pitchFamily="34" charset="-120"/>
              </a:rPr>
              <a:t>就是所謂的 </a:t>
            </a:r>
            <a:r>
              <a:rPr lang="en-US" altLang="zh-TW" dirty="0">
                <a:latin typeface="微軟正黑體" panose="020B0604030504040204" pitchFamily="34" charset="-120"/>
                <a:ea typeface="微軟正黑體" panose="020B0604030504040204" pitchFamily="34" charset="-120"/>
              </a:rPr>
              <a:t>Soft Program</a:t>
            </a:r>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42</a:t>
            </a:fld>
            <a:endParaRPr lang="zh-TW" altLang="en-US"/>
          </a:p>
        </p:txBody>
      </p:sp>
    </p:spTree>
    <p:extLst>
      <p:ext uri="{BB962C8B-B14F-4D97-AF65-F5344CB8AC3E}">
        <p14:creationId xmlns:p14="http://schemas.microsoft.com/office/powerpoint/2010/main" val="1448616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rPr>
              <a:t>PAP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Erase </a:t>
            </a:r>
            <a:r>
              <a:rPr lang="zh-TW" altLang="en-US" dirty="0">
                <a:latin typeface="微軟正黑體" panose="020B0604030504040204" pitchFamily="34" charset="-120"/>
                <a:ea typeface="微軟正黑體" panose="020B0604030504040204" pitchFamily="34" charset="-120"/>
              </a:rPr>
              <a:t>就是所謂的 </a:t>
            </a:r>
            <a:r>
              <a:rPr lang="en-US" altLang="zh-TW" dirty="0">
                <a:latin typeface="微軟正黑體" panose="020B0604030504040204" pitchFamily="34" charset="-120"/>
                <a:ea typeface="微軟正黑體" panose="020B0604030504040204" pitchFamily="34" charset="-120"/>
              </a:rPr>
              <a:t>Soft Program</a:t>
            </a:r>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43</a:t>
            </a:fld>
            <a:endParaRPr lang="zh-TW" altLang="en-US"/>
          </a:p>
        </p:txBody>
      </p:sp>
    </p:spTree>
    <p:extLst>
      <p:ext uri="{BB962C8B-B14F-4D97-AF65-F5344CB8AC3E}">
        <p14:creationId xmlns:p14="http://schemas.microsoft.com/office/powerpoint/2010/main" val="360705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rPr>
              <a:t>PAP</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Erase </a:t>
            </a:r>
            <a:r>
              <a:rPr lang="zh-TW" altLang="en-US" dirty="0">
                <a:latin typeface="微軟正黑體" panose="020B0604030504040204" pitchFamily="34" charset="-120"/>
                <a:ea typeface="微軟正黑體" panose="020B0604030504040204" pitchFamily="34" charset="-120"/>
              </a:rPr>
              <a:t>就是所謂的 </a:t>
            </a:r>
            <a:r>
              <a:rPr lang="en-US" altLang="zh-TW" dirty="0">
                <a:latin typeface="微軟正黑體" panose="020B0604030504040204" pitchFamily="34" charset="-120"/>
                <a:ea typeface="微軟正黑體" panose="020B0604030504040204" pitchFamily="34" charset="-120"/>
              </a:rPr>
              <a:t>Soft Program</a:t>
            </a:r>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44</a:t>
            </a:fld>
            <a:endParaRPr lang="zh-TW" altLang="en-US"/>
          </a:p>
        </p:txBody>
      </p:sp>
    </p:spTree>
    <p:extLst>
      <p:ext uri="{BB962C8B-B14F-4D97-AF65-F5344CB8AC3E}">
        <p14:creationId xmlns:p14="http://schemas.microsoft.com/office/powerpoint/2010/main" val="1534717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71A1A-306D-6DF5-D74D-CFD7C95864A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3F348CC-72EE-5B7F-0BCC-81CEBB5B095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76EDD8E-9361-0D22-E5E0-7F94D4394A7C}"/>
              </a:ext>
            </a:extLst>
          </p:cNvPr>
          <p:cNvSpPr>
            <a:spLocks noGrp="1"/>
          </p:cNvSpPr>
          <p:nvPr>
            <p:ph type="body" idx="1"/>
          </p:nvPr>
        </p:nvSpPr>
        <p:spPr/>
        <p:txBody>
          <a:bodyPr/>
          <a:lstStyle/>
          <a:p>
            <a:r>
              <a:rPr lang="zh-TW" altLang="en-US" dirty="0"/>
              <a:t>這邊電子顯微鏡下的 </a:t>
            </a:r>
            <a:r>
              <a:rPr lang="en-US" altLang="zh-TW" dirty="0"/>
              <a:t>String stacking </a:t>
            </a:r>
            <a:r>
              <a:rPr lang="zh-TW" altLang="en-US" dirty="0"/>
              <a:t>製成策略，是採用將多個儲存層垂直堆疊成一個很高的通道孔。</a:t>
            </a:r>
            <a:r>
              <a:rPr lang="zh-TW" altLang="en-US" sz="1200" b="0" i="0" kern="1200" dirty="0">
                <a:solidFill>
                  <a:schemeClr val="tx1"/>
                </a:solidFill>
                <a:effectLst/>
                <a:latin typeface="+mn-lt"/>
                <a:ea typeface="+mn-ea"/>
                <a:cs typeface="+mn-cs"/>
              </a:rPr>
              <a:t>以實現大量的記憶體層數。但當堆疊層數非常多時（如超過數百層），製程中「高深寬比（</a:t>
            </a:r>
            <a:r>
              <a:rPr lang="en-US" altLang="zh-TW" sz="1200" b="0" i="0" kern="1200" dirty="0">
                <a:solidFill>
                  <a:schemeClr val="tx1"/>
                </a:solidFill>
                <a:effectLst/>
                <a:latin typeface="+mn-lt"/>
                <a:ea typeface="+mn-ea"/>
                <a:cs typeface="+mn-cs"/>
              </a:rPr>
              <a:t>HAR, High Aspect Ratio</a:t>
            </a:r>
            <a:r>
              <a:rPr lang="zh-TW" altLang="en-US" sz="1200" b="0" i="0" kern="1200" dirty="0">
                <a:solidFill>
                  <a:schemeClr val="tx1"/>
                </a:solidFill>
                <a:effectLst/>
                <a:latin typeface="+mn-lt"/>
                <a:ea typeface="+mn-ea"/>
                <a:cs typeface="+mn-cs"/>
              </a:rPr>
              <a:t>）」的蝕刻與材料均勻沉積變得非常困難，影響良率和成本。</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字串堆疊（</a:t>
            </a:r>
            <a:r>
              <a:rPr lang="en-US" altLang="zh-TW" sz="1200" b="1" i="0" kern="1200" dirty="0">
                <a:solidFill>
                  <a:schemeClr val="tx1"/>
                </a:solidFill>
                <a:effectLst/>
                <a:latin typeface="+mn-lt"/>
                <a:ea typeface="+mn-ea"/>
                <a:cs typeface="+mn-cs"/>
              </a:rPr>
              <a:t>String Stacking</a:t>
            </a:r>
            <a:r>
              <a:rPr lang="zh-TW" altLang="en-US" sz="1200" b="1"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就是把</a:t>
            </a:r>
            <a:r>
              <a:rPr lang="en-US" altLang="zh-TW" sz="1200" b="0" i="0" kern="1200" dirty="0">
                <a:solidFill>
                  <a:schemeClr val="tx1"/>
                </a:solidFill>
                <a:effectLst/>
                <a:latin typeface="+mn-lt"/>
                <a:ea typeface="+mn-ea"/>
                <a:cs typeface="+mn-cs"/>
              </a:rPr>
              <a:t>3D NAND</a:t>
            </a:r>
            <a:r>
              <a:rPr lang="zh-TW" altLang="en-US" sz="1200" b="0" i="0" kern="1200" dirty="0">
                <a:solidFill>
                  <a:schemeClr val="tx1"/>
                </a:solidFill>
                <a:effectLst/>
                <a:latin typeface="+mn-lt"/>
                <a:ea typeface="+mn-ea"/>
                <a:cs typeface="+mn-cs"/>
              </a:rPr>
              <a:t>製成多段較低層數的垂直堆疊（各為一「</a:t>
            </a:r>
            <a:r>
              <a:rPr lang="en-US" altLang="zh-TW" sz="1200" b="0" i="0" kern="1200" dirty="0">
                <a:solidFill>
                  <a:schemeClr val="tx1"/>
                </a:solidFill>
                <a:effectLst/>
                <a:latin typeface="+mn-lt"/>
                <a:ea typeface="+mn-ea"/>
                <a:cs typeface="+mn-cs"/>
              </a:rPr>
              <a:t>string</a:t>
            </a:r>
            <a:r>
              <a:rPr lang="zh-TW" altLang="en-US" sz="1200" b="0" i="0" kern="1200" dirty="0">
                <a:solidFill>
                  <a:schemeClr val="tx1"/>
                </a:solidFill>
                <a:effectLst/>
                <a:latin typeface="+mn-lt"/>
                <a:ea typeface="+mn-ea"/>
                <a:cs typeface="+mn-cs"/>
              </a:rPr>
              <a:t>」），然後透過鍵合（</a:t>
            </a:r>
            <a:r>
              <a:rPr lang="en-US" altLang="zh-TW" sz="1200" b="0" i="0" kern="1200" dirty="0">
                <a:solidFill>
                  <a:schemeClr val="tx1"/>
                </a:solidFill>
                <a:effectLst/>
                <a:latin typeface="+mn-lt"/>
                <a:ea typeface="+mn-ea"/>
                <a:cs typeface="+mn-cs"/>
              </a:rPr>
              <a:t>bonding</a:t>
            </a:r>
            <a:r>
              <a:rPr lang="zh-TW" altLang="en-US" sz="1200" b="0" i="0" kern="1200" dirty="0">
                <a:solidFill>
                  <a:schemeClr val="tx1"/>
                </a:solidFill>
                <a:effectLst/>
                <a:latin typeface="+mn-lt"/>
                <a:ea typeface="+mn-ea"/>
                <a:cs typeface="+mn-cs"/>
              </a:rPr>
              <a:t>）或其他方式將這些多段字串垂直疊合起來，最終形成超高層數的</a:t>
            </a:r>
            <a:r>
              <a:rPr lang="en-US" altLang="zh-TW" sz="1200" b="0" i="0" kern="1200" dirty="0">
                <a:solidFill>
                  <a:schemeClr val="tx1"/>
                </a:solidFill>
                <a:effectLst/>
                <a:latin typeface="+mn-lt"/>
                <a:ea typeface="+mn-ea"/>
                <a:cs typeface="+mn-cs"/>
              </a:rPr>
              <a:t>3D</a:t>
            </a:r>
            <a:r>
              <a:rPr lang="zh-TW" altLang="en-US" sz="1200" b="0" i="0" kern="1200" dirty="0">
                <a:solidFill>
                  <a:schemeClr val="tx1"/>
                </a:solidFill>
                <a:effectLst/>
                <a:latin typeface="+mn-lt"/>
                <a:ea typeface="+mn-ea"/>
                <a:cs typeface="+mn-cs"/>
              </a:rPr>
              <a:t>結構，解決單段堆疊高度過高的技術瓶頸</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altLang="zh-TW" dirty="0">
                <a:highlight>
                  <a:srgbClr val="FFFF00"/>
                </a:highlight>
              </a:rPr>
              <a:t>Why uses string stacking?</a:t>
            </a:r>
          </a:p>
          <a:p>
            <a:pPr marL="285750" indent="-285750">
              <a:buFont typeface="Arial" panose="020B0604020202020204" pitchFamily="34" charset="0"/>
              <a:buChar char="•"/>
            </a:pPr>
            <a:r>
              <a:rPr lang="en-US" altLang="zh-TW" dirty="0" err="1">
                <a:highlight>
                  <a:srgbClr val="FFFF00"/>
                </a:highlight>
              </a:rPr>
              <a:t>Xtacking</a:t>
            </a:r>
            <a:r>
              <a:rPr lang="zh-TW" altLang="en-US" dirty="0">
                <a:highlight>
                  <a:srgbClr val="FFFF00"/>
                </a:highlight>
              </a:rPr>
              <a:t>優點</a:t>
            </a:r>
            <a:endParaRPr lang="en-US" altLang="zh-TW" dirty="0">
              <a:highlight>
                <a:srgbClr val="FFFF00"/>
              </a:highlight>
            </a:endParaRPr>
          </a:p>
          <a:p>
            <a:r>
              <a:rPr lang="zh-TW" altLang="en-US" dirty="0">
                <a:highlight>
                  <a:srgbClr val="FFFF00"/>
                </a:highlight>
              </a:rPr>
              <a:t>避免 </a:t>
            </a:r>
            <a:r>
              <a:rPr lang="en-US" altLang="zh-TW" dirty="0">
                <a:highlight>
                  <a:srgbClr val="FFFF00"/>
                </a:highlight>
              </a:rPr>
              <a:t>Array </a:t>
            </a:r>
            <a:r>
              <a:rPr lang="zh-TW" altLang="en-US" dirty="0">
                <a:highlight>
                  <a:srgbClr val="FFFF00"/>
                </a:highlight>
              </a:rPr>
              <a:t>影響 </a:t>
            </a:r>
            <a:r>
              <a:rPr lang="en-US" altLang="zh-TW" dirty="0">
                <a:highlight>
                  <a:srgbClr val="FFFF00"/>
                </a:highlight>
              </a:rPr>
              <a:t>peripheral (</a:t>
            </a:r>
            <a:r>
              <a:rPr lang="zh-TW" altLang="en-US" dirty="0">
                <a:highlight>
                  <a:srgbClr val="FFFF00"/>
                </a:highlight>
              </a:rPr>
              <a:t>高溫影響底層電路狀態</a:t>
            </a:r>
            <a:r>
              <a:rPr lang="en-US" altLang="zh-TW" dirty="0">
                <a:highlight>
                  <a:srgbClr val="FFFF00"/>
                </a:highlight>
              </a:rPr>
              <a:t>)</a:t>
            </a:r>
            <a:endParaRPr lang="zh-TW" altLang="en-US" dirty="0"/>
          </a:p>
        </p:txBody>
      </p:sp>
      <p:sp>
        <p:nvSpPr>
          <p:cNvPr id="4" name="投影片編號版面配置區 3">
            <a:extLst>
              <a:ext uri="{FF2B5EF4-FFF2-40B4-BE49-F238E27FC236}">
                <a16:creationId xmlns:a16="http://schemas.microsoft.com/office/drawing/2014/main" id="{C3A359A6-5D7F-5FF2-49EE-EF585F5BB174}"/>
              </a:ext>
            </a:extLst>
          </p:cNvPr>
          <p:cNvSpPr>
            <a:spLocks noGrp="1"/>
          </p:cNvSpPr>
          <p:nvPr>
            <p:ph type="sldNum" sz="quarter" idx="5"/>
          </p:nvPr>
        </p:nvSpPr>
        <p:spPr/>
        <p:txBody>
          <a:bodyPr/>
          <a:lstStyle/>
          <a:p>
            <a:fld id="{188D1FD1-2905-4E35-BB04-9924E165B7FD}" type="slidenum">
              <a:rPr lang="zh-TW" altLang="en-US" smtClean="0"/>
              <a:t>5</a:t>
            </a:fld>
            <a:endParaRPr lang="zh-TW" altLang="en-US"/>
          </a:p>
        </p:txBody>
      </p:sp>
    </p:spTree>
    <p:extLst>
      <p:ext uri="{BB962C8B-B14F-4D97-AF65-F5344CB8AC3E}">
        <p14:creationId xmlns:p14="http://schemas.microsoft.com/office/powerpoint/2010/main" val="1722355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987FE-EC17-E728-26B8-0A57672742A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562BC50-3BE8-66BF-4CB5-6D9BCE4EB9D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643BF51-5CC2-EBCD-6D3D-EA983AEC20DC}"/>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274DB4BD-29A2-81E0-DDD2-727FA8D2FAEB}"/>
              </a:ext>
            </a:extLst>
          </p:cNvPr>
          <p:cNvSpPr>
            <a:spLocks noGrp="1"/>
          </p:cNvSpPr>
          <p:nvPr>
            <p:ph type="sldNum" sz="quarter" idx="5"/>
          </p:nvPr>
        </p:nvSpPr>
        <p:spPr/>
        <p:txBody>
          <a:bodyPr/>
          <a:lstStyle/>
          <a:p>
            <a:fld id="{188D1FD1-2905-4E35-BB04-9924E165B7FD}" type="slidenum">
              <a:rPr lang="zh-TW" altLang="en-US" smtClean="0"/>
              <a:t>6</a:t>
            </a:fld>
            <a:endParaRPr lang="zh-TW" altLang="en-US"/>
          </a:p>
        </p:txBody>
      </p:sp>
    </p:spTree>
    <p:extLst>
      <p:ext uri="{BB962C8B-B14F-4D97-AF65-F5344CB8AC3E}">
        <p14:creationId xmlns:p14="http://schemas.microsoft.com/office/powerpoint/2010/main" val="727783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highlight>
                  <a:srgbClr val="FFFF00"/>
                </a:highlight>
              </a:rPr>
              <a:t>MOSFET </a:t>
            </a:r>
            <a:r>
              <a:rPr lang="zh-TW" altLang="en-US" dirty="0">
                <a:highlight>
                  <a:srgbClr val="FFFF00"/>
                </a:highlight>
              </a:rPr>
              <a:t>就是可以用 </a:t>
            </a:r>
            <a:r>
              <a:rPr lang="en-US" altLang="zh-TW" dirty="0"/>
              <a:t>Control</a:t>
            </a:r>
            <a:r>
              <a:rPr lang="zh-TW" altLang="en-US" dirty="0"/>
              <a:t> </a:t>
            </a:r>
            <a:r>
              <a:rPr lang="en-US" altLang="zh-TW" dirty="0"/>
              <a:t>gate</a:t>
            </a:r>
            <a:r>
              <a:rPr lang="zh-TW" altLang="en-US" dirty="0"/>
              <a:t>加電壓，</a:t>
            </a:r>
            <a:r>
              <a:rPr lang="zh-TW" altLang="en-US" dirty="0">
                <a:highlight>
                  <a:srgbClr val="FFFF00"/>
                </a:highlight>
              </a:rPr>
              <a:t>控制開關</a:t>
            </a:r>
            <a:r>
              <a:rPr lang="zh-TW" altLang="en-US" dirty="0"/>
              <a:t>，是否通道形成導通</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en-US" altLang="zh-TW" dirty="0"/>
              <a:t>MOSFET:</a:t>
            </a:r>
            <a:r>
              <a:rPr lang="zh-TW" altLang="en-US" dirty="0"/>
              <a:t>結構 金屬</a:t>
            </a:r>
            <a:r>
              <a:rPr lang="en-US" altLang="zh-TW" dirty="0"/>
              <a:t>——</a:t>
            </a:r>
            <a:r>
              <a:rPr lang="zh-TW" altLang="en-US" dirty="0"/>
              <a:t>氧化層</a:t>
            </a:r>
            <a:r>
              <a:rPr lang="en-US" altLang="zh-TW" dirty="0"/>
              <a:t>——</a:t>
            </a:r>
            <a:r>
              <a:rPr lang="zh-TW" altLang="en-US" dirty="0"/>
              <a:t>半導體 </a:t>
            </a:r>
            <a:r>
              <a:rPr lang="en-US" altLang="zh-TW" dirty="0"/>
              <a:t>(M</a:t>
            </a:r>
            <a:r>
              <a:rPr lang="zh-TW" altLang="en-US" dirty="0"/>
              <a:t> </a:t>
            </a:r>
            <a:r>
              <a:rPr lang="en-US" altLang="zh-TW" dirty="0"/>
              <a:t>O</a:t>
            </a:r>
            <a:r>
              <a:rPr lang="zh-TW" altLang="en-US" dirty="0"/>
              <a:t> </a:t>
            </a:r>
            <a:r>
              <a:rPr lang="en-US" altLang="zh-TW"/>
              <a:t>S)</a:t>
            </a:r>
            <a:endParaRPr lang="zh-TW" altLang="en-US" dirty="0"/>
          </a:p>
          <a:p>
            <a:pPr>
              <a:buFont typeface="Arial" panose="020B0604020202020204" pitchFamily="34" charset="0"/>
              <a:buChar char="•"/>
            </a:pPr>
            <a:r>
              <a:rPr lang="zh-TW" altLang="en-US" dirty="0"/>
              <a:t>在</a:t>
            </a:r>
            <a:r>
              <a:rPr lang="en-US" altLang="zh-TW" dirty="0"/>
              <a:t>Gate</a:t>
            </a:r>
            <a:r>
              <a:rPr lang="zh-TW" altLang="en-US" dirty="0"/>
              <a:t>端加高電壓，當</a:t>
            </a:r>
            <a:r>
              <a:rPr lang="en-US" altLang="zh-TW" dirty="0"/>
              <a:t>Vg&gt;Vt</a:t>
            </a:r>
            <a:r>
              <a:rPr lang="zh-TW" altLang="en-US" dirty="0"/>
              <a:t>時，使</a:t>
            </a:r>
            <a:r>
              <a:rPr lang="en-US" altLang="zh-TW" dirty="0"/>
              <a:t>drain</a:t>
            </a:r>
            <a:r>
              <a:rPr lang="zh-TW" altLang="en-US" dirty="0"/>
              <a:t>跟</a:t>
            </a:r>
            <a:r>
              <a:rPr lang="en-US" altLang="zh-TW" dirty="0"/>
              <a:t>source</a:t>
            </a:r>
            <a:r>
              <a:rPr lang="zh-TW" altLang="en-US" dirty="0"/>
              <a:t>端中間形成電子通道</a:t>
            </a:r>
            <a:r>
              <a:rPr lang="en-US" altLang="zh-TW" dirty="0"/>
              <a:t>(channel)</a:t>
            </a:r>
            <a:r>
              <a:rPr lang="zh-TW" altLang="en-US" dirty="0"/>
              <a:t>，電子往上跑</a:t>
            </a:r>
          </a:p>
          <a:p>
            <a:pPr>
              <a:buFont typeface="Arial" panose="020B0604020202020204" pitchFamily="34" charset="0"/>
              <a:buChar char="•"/>
            </a:pPr>
            <a:r>
              <a:rPr lang="zh-TW" altLang="en-US" dirty="0"/>
              <a:t>以</a:t>
            </a:r>
            <a:r>
              <a:rPr lang="en-US" altLang="zh-TW" dirty="0"/>
              <a:t>Drain</a:t>
            </a:r>
            <a:r>
              <a:rPr lang="zh-TW" altLang="en-US" dirty="0"/>
              <a:t>端到</a:t>
            </a:r>
            <a:r>
              <a:rPr lang="en-US" altLang="zh-TW" dirty="0"/>
              <a:t>source</a:t>
            </a:r>
            <a:r>
              <a:rPr lang="zh-TW" altLang="en-US" dirty="0"/>
              <a:t>端的電流作為</a:t>
            </a:r>
            <a:r>
              <a:rPr lang="zh-TW" altLang="en-US" b="1" dirty="0"/>
              <a:t>開關依據</a:t>
            </a:r>
            <a:r>
              <a:rPr lang="en-US" altLang="zh-TW" dirty="0"/>
              <a:t>—————&gt;</a:t>
            </a:r>
            <a:r>
              <a:rPr lang="zh-TW" altLang="en-US" dirty="0"/>
              <a:t>因為如果</a:t>
            </a:r>
            <a:r>
              <a:rPr lang="en-US" altLang="zh-TW" dirty="0"/>
              <a:t>drain/source</a:t>
            </a:r>
            <a:r>
              <a:rPr lang="zh-TW" altLang="en-US" dirty="0"/>
              <a:t>端沒有加電流，雖然</a:t>
            </a:r>
            <a:r>
              <a:rPr lang="en-US" altLang="zh-TW" dirty="0"/>
              <a:t>drain</a:t>
            </a:r>
            <a:r>
              <a:rPr lang="zh-TW" altLang="en-US" dirty="0"/>
              <a:t>跟</a:t>
            </a:r>
            <a:r>
              <a:rPr lang="en-US" altLang="zh-TW" dirty="0"/>
              <a:t>source</a:t>
            </a:r>
            <a:r>
              <a:rPr lang="zh-TW" altLang="en-US" dirty="0"/>
              <a:t>端中間形成電子通道</a:t>
            </a:r>
            <a:r>
              <a:rPr lang="en-US" altLang="zh-TW" dirty="0"/>
              <a:t>(channel)</a:t>
            </a:r>
            <a:r>
              <a:rPr lang="zh-TW" altLang="en-US" dirty="0"/>
              <a:t>，</a:t>
            </a:r>
            <a:endParaRPr lang="en-US" altLang="zh-TW" dirty="0"/>
          </a:p>
          <a:p>
            <a:pPr>
              <a:buFont typeface="Arial" panose="020B0604020202020204" pitchFamily="34" charset="0"/>
              <a:buNone/>
            </a:pPr>
            <a:r>
              <a:rPr lang="zh-TW" altLang="en-US" dirty="0"/>
              <a:t>但是</a:t>
            </a:r>
            <a:r>
              <a:rPr lang="en-US" altLang="zh-TW" dirty="0"/>
              <a:t>drain</a:t>
            </a:r>
            <a:r>
              <a:rPr lang="zh-TW" altLang="en-US" dirty="0"/>
              <a:t>跟</a:t>
            </a:r>
            <a:r>
              <a:rPr lang="en-US" altLang="zh-TW" dirty="0"/>
              <a:t>source</a:t>
            </a:r>
            <a:r>
              <a:rPr lang="zh-TW" altLang="en-US" dirty="0"/>
              <a:t>沒有電流，代表關閉，電流不會流動到其他</a:t>
            </a:r>
            <a:r>
              <a:rPr lang="en-US" altLang="zh-TW" dirty="0" err="1"/>
              <a:t>wordline</a:t>
            </a:r>
            <a:r>
              <a:rPr lang="zh-TW" altLang="en-US" dirty="0"/>
              <a:t>上的</a:t>
            </a:r>
            <a:r>
              <a:rPr lang="en-US" altLang="zh-TW" dirty="0"/>
              <a:t>cell </a:t>
            </a:r>
            <a:r>
              <a:rPr lang="zh-TW" altLang="en-US" dirty="0"/>
              <a:t>這對於判讀很有幫助。</a:t>
            </a:r>
            <a:r>
              <a:rPr lang="en-US" altLang="zh-TW" dirty="0"/>
              <a:t>drain</a:t>
            </a:r>
            <a:r>
              <a:rPr lang="zh-TW" altLang="en-US" dirty="0"/>
              <a:t>跟</a:t>
            </a:r>
            <a:r>
              <a:rPr lang="en-US" altLang="zh-TW" dirty="0"/>
              <a:t>source</a:t>
            </a:r>
            <a:r>
              <a:rPr lang="zh-TW" altLang="en-US" dirty="0"/>
              <a:t>有電流，代表開啟，</a:t>
            </a:r>
            <a:endParaRPr lang="en-US" altLang="zh-TW" dirty="0"/>
          </a:p>
          <a:p>
            <a:pPr>
              <a:buFont typeface="Arial" panose="020B0604020202020204" pitchFamily="34" charset="0"/>
              <a:buNone/>
            </a:pPr>
            <a:r>
              <a:rPr lang="zh-TW" altLang="en-US" dirty="0"/>
              <a:t>代表判讀只需要看要讀取的</a:t>
            </a:r>
            <a:r>
              <a:rPr lang="en-US" altLang="zh-TW" dirty="0"/>
              <a:t>cell</a:t>
            </a:r>
            <a:r>
              <a:rPr lang="zh-TW" altLang="en-US" dirty="0"/>
              <a:t>是否導通，從而判斷整條是否導通</a:t>
            </a:r>
          </a:p>
          <a:p>
            <a:endParaRPr lang="en-US" altLang="zh-TW"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7</a:t>
            </a:fld>
            <a:endParaRPr lang="zh-TW" altLang="en-US"/>
          </a:p>
        </p:txBody>
      </p:sp>
    </p:spTree>
    <p:extLst>
      <p:ext uri="{BB962C8B-B14F-4D97-AF65-F5344CB8AC3E}">
        <p14:creationId xmlns:p14="http://schemas.microsoft.com/office/powerpoint/2010/main" val="4265037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Arial" panose="020B0604020202020204" pitchFamily="34" charset="0"/>
              <a:buChar char="•"/>
            </a:pPr>
            <a:r>
              <a:rPr lang="en-US" altLang="zh-TW" dirty="0"/>
              <a:t>NAND Cell:</a:t>
            </a:r>
            <a:r>
              <a:rPr lang="zh-TW" altLang="en-US" dirty="0"/>
              <a:t>結構 金屬</a:t>
            </a:r>
            <a:r>
              <a:rPr lang="en-US" altLang="zh-TW" dirty="0"/>
              <a:t>(Control gate)-</a:t>
            </a:r>
            <a:r>
              <a:rPr lang="zh-TW" altLang="en-US" dirty="0"/>
              <a:t>氧化層</a:t>
            </a:r>
            <a:r>
              <a:rPr lang="en-US" altLang="zh-TW" dirty="0"/>
              <a:t>(</a:t>
            </a:r>
            <a:r>
              <a:rPr lang="en-US" altLang="zh-TW" b="1" dirty="0"/>
              <a:t>blocking</a:t>
            </a:r>
            <a:r>
              <a:rPr lang="en-US" altLang="zh-TW" dirty="0"/>
              <a:t> oxide)-</a:t>
            </a:r>
            <a:r>
              <a:rPr lang="zh-TW" altLang="en-US" dirty="0"/>
              <a:t>儲存層</a:t>
            </a:r>
            <a:r>
              <a:rPr lang="zh-TW" altLang="en-US" b="1" dirty="0"/>
              <a:t>可能是導體或是絕緣體</a:t>
            </a:r>
            <a:r>
              <a:rPr lang="en-US" altLang="zh-TW" dirty="0"/>
              <a:t>(floating gate</a:t>
            </a:r>
            <a:r>
              <a:rPr lang="zh-TW" altLang="en-US" dirty="0"/>
              <a:t>或</a:t>
            </a:r>
            <a:r>
              <a:rPr lang="en-US" altLang="zh-TW" dirty="0"/>
              <a:t>charge trap)-</a:t>
            </a:r>
            <a:r>
              <a:rPr lang="zh-TW" altLang="en-US" dirty="0"/>
              <a:t>氧化層</a:t>
            </a:r>
            <a:r>
              <a:rPr lang="en-US" altLang="zh-TW" dirty="0"/>
              <a:t>(</a:t>
            </a:r>
            <a:r>
              <a:rPr lang="en-US" altLang="zh-TW" b="1" dirty="0"/>
              <a:t>Tunneling</a:t>
            </a:r>
            <a:r>
              <a:rPr lang="en-US" altLang="zh-TW" dirty="0"/>
              <a:t> oxide)-</a:t>
            </a:r>
            <a:r>
              <a:rPr lang="zh-TW" altLang="en-US" dirty="0"/>
              <a:t>半導體</a:t>
            </a:r>
          </a:p>
          <a:p>
            <a:pPr>
              <a:buFont typeface="Arial" panose="020B0604020202020204" pitchFamily="34" charset="0"/>
              <a:buChar char="•"/>
            </a:pPr>
            <a:r>
              <a:rPr lang="zh-TW" altLang="en-US" dirty="0"/>
              <a:t>在</a:t>
            </a:r>
            <a:r>
              <a:rPr lang="en-US" altLang="zh-TW" dirty="0"/>
              <a:t>Gate</a:t>
            </a:r>
            <a:r>
              <a:rPr lang="zh-TW" altLang="en-US" dirty="0"/>
              <a:t>端加高電壓，使</a:t>
            </a:r>
            <a:r>
              <a:rPr lang="en-US" altLang="zh-TW" dirty="0"/>
              <a:t>source</a:t>
            </a:r>
            <a:r>
              <a:rPr lang="zh-TW" altLang="en-US" dirty="0"/>
              <a:t>與</a:t>
            </a:r>
            <a:r>
              <a:rPr lang="en-US" altLang="zh-TW" dirty="0"/>
              <a:t>drain</a:t>
            </a:r>
            <a:r>
              <a:rPr lang="zh-TW" altLang="en-US" dirty="0"/>
              <a:t>端形成電子通道</a:t>
            </a:r>
            <a:endParaRPr lang="en-US" altLang="zh-TW" dirty="0"/>
          </a:p>
          <a:p>
            <a:pPr>
              <a:buFont typeface="Arial" panose="020B0604020202020204" pitchFamily="34" charset="0"/>
              <a:buChar char="•"/>
            </a:pPr>
            <a:r>
              <a:rPr lang="zh-TW" altLang="en-US" dirty="0"/>
              <a:t>以</a:t>
            </a:r>
            <a:r>
              <a:rPr lang="en-US" altLang="zh-TW" dirty="0"/>
              <a:t>floating gate</a:t>
            </a:r>
            <a:r>
              <a:rPr lang="zh-TW" altLang="en-US" dirty="0"/>
              <a:t>為例</a:t>
            </a:r>
          </a:p>
          <a:p>
            <a:pPr>
              <a:buFont typeface="Arial" panose="020B0604020202020204" pitchFamily="34" charset="0"/>
              <a:buChar char="•"/>
            </a:pPr>
            <a:r>
              <a:rPr lang="en-US" altLang="zh-TW" dirty="0"/>
              <a:t>channel</a:t>
            </a:r>
            <a:r>
              <a:rPr lang="zh-TW" altLang="en-US" dirty="0"/>
              <a:t>中的電子藉由</a:t>
            </a:r>
            <a:r>
              <a:rPr lang="en-US" altLang="zh-TW" dirty="0"/>
              <a:t>F-N tunneling</a:t>
            </a:r>
            <a:r>
              <a:rPr lang="zh-TW" altLang="en-US" dirty="0"/>
              <a:t>效應電子跑到儲存層</a:t>
            </a:r>
          </a:p>
          <a:p>
            <a:endParaRPr lang="en-US" altLang="zh-TW" dirty="0"/>
          </a:p>
          <a:p>
            <a:endParaRPr lang="en-US" altLang="zh-TW" dirty="0"/>
          </a:p>
          <a:p>
            <a:pPr>
              <a:buFont typeface="Arial" panose="020B0604020202020204" pitchFamily="34" charset="0"/>
              <a:buChar char="•"/>
            </a:pPr>
            <a:r>
              <a:rPr lang="zh-TW" altLang="en-US" dirty="0"/>
              <a:t>不需要透過傳統意義上熱能提升，才使電子穿越絕緣層，電子在高電場的作用下穿越絕緣層</a:t>
            </a:r>
            <a:r>
              <a:rPr lang="en-US" altLang="zh-TW" dirty="0"/>
              <a:t>(</a:t>
            </a:r>
            <a:r>
              <a:rPr lang="zh-TW" altLang="en-US" dirty="0"/>
              <a:t>量子力學原理</a:t>
            </a:r>
            <a:r>
              <a:rPr lang="en-US" altLang="zh-TW" dirty="0"/>
              <a:t>)</a:t>
            </a:r>
          </a:p>
          <a:p>
            <a:pPr>
              <a:buFont typeface="Arial" panose="020B0604020202020204" pitchFamily="34" charset="0"/>
              <a:buChar char="•"/>
            </a:pPr>
            <a:r>
              <a:rPr lang="zh-TW" altLang="en-US" dirty="0"/>
              <a:t>具體原理</a:t>
            </a:r>
            <a:r>
              <a:rPr lang="en-US" altLang="zh-TW" dirty="0"/>
              <a:t>:</a:t>
            </a:r>
            <a:r>
              <a:rPr lang="zh-TW" altLang="en-US" dirty="0"/>
              <a:t>高強度電場施加</a:t>
            </a:r>
            <a:r>
              <a:rPr lang="en-US" altLang="zh-TW" dirty="0"/>
              <a:t>(</a:t>
            </a:r>
            <a:r>
              <a:rPr lang="zh-TW" altLang="en-US" dirty="0"/>
              <a:t>在兩側導體之間施加一個高強度電場</a:t>
            </a:r>
            <a:r>
              <a:rPr lang="en-US" altLang="zh-TW" dirty="0"/>
              <a:t>)——→</a:t>
            </a:r>
            <a:r>
              <a:rPr lang="zh-TW" altLang="en-US" dirty="0"/>
              <a:t>使電子從一個能量低的區域穿隧到</a:t>
            </a:r>
            <a:endParaRPr lang="en-US" altLang="zh-TW" dirty="0"/>
          </a:p>
          <a:p>
            <a:pPr>
              <a:buFont typeface="Arial" panose="020B0604020202020204" pitchFamily="34" charset="0"/>
              <a:buChar char="•"/>
            </a:pPr>
            <a:r>
              <a:rPr lang="zh-TW" altLang="en-US" dirty="0"/>
              <a:t>一個能量更高的區域</a:t>
            </a:r>
            <a:r>
              <a:rPr lang="en-US" altLang="zh-TW" dirty="0"/>
              <a:t>(</a:t>
            </a:r>
            <a:r>
              <a:rPr lang="zh-TW" altLang="en-US" dirty="0"/>
              <a:t>因為電場需要克服能量障礙，可以想像成一個高的陡坡，電子如果能量不夠高就會很難翻越，</a:t>
            </a:r>
            <a:endParaRPr lang="en-US" altLang="zh-TW" dirty="0"/>
          </a:p>
          <a:p>
            <a:pPr>
              <a:buFont typeface="Arial" panose="020B0604020202020204" pitchFamily="34" charset="0"/>
              <a:buChar char="•"/>
            </a:pPr>
            <a:r>
              <a:rPr lang="zh-TW" altLang="en-US" dirty="0"/>
              <a:t>但在量子穿隧效應中，</a:t>
            </a:r>
            <a:r>
              <a:rPr lang="zh-TW" altLang="en-US" b="1" dirty="0"/>
              <a:t>電子有一定機率</a:t>
            </a:r>
            <a:r>
              <a:rPr lang="zh-TW" altLang="en-US" dirty="0"/>
              <a:t>穿越這個障礙，僅管他沒有足夠的能量去翻越</a:t>
            </a:r>
            <a:r>
              <a:rPr lang="en-US" altLang="zh-TW" dirty="0"/>
              <a:t>)—→-</a:t>
            </a:r>
          </a:p>
          <a:p>
            <a:pPr>
              <a:buFont typeface="Arial" panose="020B0604020202020204" pitchFamily="34" charset="0"/>
              <a:buChar char="•"/>
            </a:pPr>
            <a:r>
              <a:rPr lang="zh-TW" altLang="en-US" dirty="0"/>
              <a:t>而</a:t>
            </a:r>
            <a:r>
              <a:rPr lang="zh-TW" altLang="en-US" b="1" dirty="0"/>
              <a:t>加上高強度電場會提高它穿越的機率</a:t>
            </a:r>
            <a:r>
              <a:rPr lang="en-US" altLang="zh-TW" dirty="0"/>
              <a:t>——→</a:t>
            </a:r>
            <a:r>
              <a:rPr lang="zh-TW" altLang="en-US" dirty="0"/>
              <a:t>使電子穿越絕緣層進入到儲存層或是離開儲存層</a:t>
            </a:r>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8</a:t>
            </a:fld>
            <a:endParaRPr lang="zh-TW" altLang="en-US"/>
          </a:p>
        </p:txBody>
      </p:sp>
    </p:spTree>
    <p:extLst>
      <p:ext uri="{BB962C8B-B14F-4D97-AF65-F5344CB8AC3E}">
        <p14:creationId xmlns:p14="http://schemas.microsoft.com/office/powerpoint/2010/main" val="40276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a:t>
            </a:r>
            <a:r>
              <a:rPr lang="en-US" altLang="zh-TW" dirty="0"/>
              <a:t>floating gate</a:t>
            </a:r>
            <a:r>
              <a:rPr lang="zh-TW" altLang="en-US" dirty="0"/>
              <a:t>為例，</a:t>
            </a:r>
            <a:r>
              <a:rPr lang="en-US" altLang="zh-TW" dirty="0"/>
              <a:t>floating gate</a:t>
            </a:r>
            <a:r>
              <a:rPr lang="zh-TW" altLang="en-US" dirty="0"/>
              <a:t>的功能是儲存電子，當電子跑到</a:t>
            </a:r>
            <a:r>
              <a:rPr lang="en-US" altLang="zh-TW" dirty="0"/>
              <a:t>floating gate</a:t>
            </a:r>
            <a:r>
              <a:rPr lang="zh-TW" altLang="en-US" dirty="0"/>
              <a:t>後，會影響</a:t>
            </a:r>
            <a:r>
              <a:rPr lang="en-US" altLang="zh-TW" dirty="0"/>
              <a:t>Vt</a:t>
            </a:r>
            <a:r>
              <a:rPr lang="zh-TW" altLang="en-US" dirty="0"/>
              <a:t>值，</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Vt</a:t>
            </a:r>
            <a:r>
              <a:rPr lang="zh-TW" altLang="en-US" dirty="0"/>
              <a:t>是指</a:t>
            </a:r>
            <a:r>
              <a:rPr lang="en-US" altLang="zh-TW" dirty="0"/>
              <a:t>control gate</a:t>
            </a:r>
            <a:r>
              <a:rPr lang="zh-TW" altLang="en-US" dirty="0"/>
              <a:t>需要施加可以讓通道形成的電壓，如果</a:t>
            </a:r>
            <a:r>
              <a:rPr lang="en-US" altLang="zh-TW" dirty="0"/>
              <a:t>floating gate</a:t>
            </a:r>
            <a:r>
              <a:rPr lang="zh-TW" altLang="en-US" dirty="0"/>
              <a:t>有電子時，相當於在</a:t>
            </a:r>
            <a:r>
              <a:rPr lang="en-US" altLang="zh-TW" dirty="0"/>
              <a:t>drain</a:t>
            </a:r>
            <a:r>
              <a:rPr lang="zh-TW" altLang="en-US" dirty="0"/>
              <a:t>跟</a:t>
            </a:r>
            <a:r>
              <a:rPr lang="en-US" altLang="zh-TW" dirty="0"/>
              <a:t>source</a:t>
            </a:r>
            <a:r>
              <a:rPr lang="zh-TW" altLang="en-US" dirty="0"/>
              <a:t>之間形成內建的負偏壓，</a:t>
            </a:r>
            <a:r>
              <a:rPr lang="en-US" altLang="zh-TW" dirty="0"/>
              <a:t>Vt</a:t>
            </a:r>
            <a:r>
              <a:rPr lang="zh-TW" altLang="en-US" dirty="0"/>
              <a:t>需要更大才能讓通道形成。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b="1" dirty="0"/>
              <a:t>電子進入</a:t>
            </a:r>
            <a:r>
              <a:rPr lang="en-US" altLang="zh-TW" b="1" dirty="0"/>
              <a:t>floating gate</a:t>
            </a:r>
          </a:p>
          <a:p>
            <a:pPr>
              <a:buFont typeface="Arial" panose="020B0604020202020204" pitchFamily="34" charset="0"/>
              <a:buChar char="•"/>
            </a:pPr>
            <a:r>
              <a:rPr lang="zh-TW" altLang="en-US" dirty="0"/>
              <a:t>對</a:t>
            </a:r>
            <a:r>
              <a:rPr lang="en-US" altLang="zh-TW" dirty="0"/>
              <a:t>control gate</a:t>
            </a:r>
            <a:r>
              <a:rPr lang="zh-TW" altLang="en-US" dirty="0"/>
              <a:t>加</a:t>
            </a:r>
            <a:r>
              <a:rPr lang="en-US" altLang="zh-TW" dirty="0"/>
              <a:t>20V/substrate</a:t>
            </a:r>
            <a:r>
              <a:rPr lang="zh-TW" altLang="en-US" dirty="0"/>
              <a:t>加</a:t>
            </a:r>
            <a:r>
              <a:rPr lang="en-US" altLang="zh-TW" dirty="0"/>
              <a:t>0V———&gt;</a:t>
            </a:r>
            <a:r>
              <a:rPr lang="zh-TW" altLang="en-US" dirty="0"/>
              <a:t>會有一個從</a:t>
            </a:r>
            <a:r>
              <a:rPr lang="en-US" altLang="zh-TW" dirty="0"/>
              <a:t>control gate</a:t>
            </a:r>
            <a:r>
              <a:rPr lang="zh-TW" altLang="en-US" dirty="0"/>
              <a:t>到</a:t>
            </a:r>
            <a:r>
              <a:rPr lang="en-US" altLang="zh-TW" dirty="0"/>
              <a:t>substrate</a:t>
            </a:r>
            <a:r>
              <a:rPr lang="zh-TW" altLang="en-US" dirty="0"/>
              <a:t>的向下電場</a:t>
            </a:r>
            <a:r>
              <a:rPr lang="en-US" altLang="zh-TW" dirty="0"/>
              <a:t>———&gt;</a:t>
            </a:r>
            <a:r>
              <a:rPr lang="zh-TW" altLang="en-US" dirty="0"/>
              <a:t>電子會由</a:t>
            </a:r>
            <a:r>
              <a:rPr lang="en-US" altLang="zh-TW" dirty="0"/>
              <a:t>channel</a:t>
            </a:r>
            <a:r>
              <a:rPr lang="zh-TW" altLang="en-US" dirty="0"/>
              <a:t>移動到</a:t>
            </a:r>
            <a:r>
              <a:rPr lang="en-US" altLang="zh-TW" dirty="0"/>
              <a:t>floating gate——→floating gate</a:t>
            </a:r>
            <a:r>
              <a:rPr lang="zh-TW" altLang="en-US" dirty="0"/>
              <a:t>的電子數量增加，右圖這張</a:t>
            </a:r>
            <a:r>
              <a:rPr lang="en-US" altLang="zh-TW" dirty="0"/>
              <a:t>X</a:t>
            </a:r>
            <a:r>
              <a:rPr lang="zh-TW" altLang="en-US" dirty="0"/>
              <a:t>軸是</a:t>
            </a:r>
            <a:r>
              <a:rPr lang="en-US" altLang="zh-TW" dirty="0"/>
              <a:t>control gate</a:t>
            </a:r>
            <a:r>
              <a:rPr lang="zh-TW" altLang="en-US" dirty="0"/>
              <a:t>到</a:t>
            </a:r>
            <a:r>
              <a:rPr lang="en-US" altLang="zh-TW" dirty="0"/>
              <a:t>source</a:t>
            </a:r>
            <a:r>
              <a:rPr lang="zh-TW" altLang="en-US" dirty="0"/>
              <a:t>的電壓</a:t>
            </a:r>
            <a:r>
              <a:rPr lang="en-US" altLang="zh-TW" dirty="0"/>
              <a:t>/Y</a:t>
            </a:r>
            <a:r>
              <a:rPr lang="zh-TW" altLang="en-US" dirty="0"/>
              <a:t>軸是</a:t>
            </a:r>
            <a:r>
              <a:rPr lang="en-US" altLang="zh-TW" dirty="0"/>
              <a:t>drain</a:t>
            </a:r>
            <a:r>
              <a:rPr lang="zh-TW" altLang="en-US" dirty="0"/>
              <a:t>到</a:t>
            </a:r>
            <a:r>
              <a:rPr lang="en-US" altLang="zh-TW" dirty="0"/>
              <a:t>source</a:t>
            </a:r>
            <a:r>
              <a:rPr lang="zh-TW" altLang="en-US" dirty="0"/>
              <a:t>的電流</a:t>
            </a:r>
            <a:r>
              <a:rPr lang="en-US" altLang="zh-TW" dirty="0"/>
              <a:t>——&gt;</a:t>
            </a:r>
            <a:r>
              <a:rPr lang="zh-TW" altLang="en-US" dirty="0"/>
              <a:t>因為</a:t>
            </a:r>
            <a:r>
              <a:rPr lang="en-US" altLang="zh-TW" dirty="0"/>
              <a:t>floating gate</a:t>
            </a:r>
            <a:r>
              <a:rPr lang="zh-TW" altLang="en-US" dirty="0"/>
              <a:t>內的電子數量提高</a:t>
            </a:r>
            <a:r>
              <a:rPr lang="en-US" altLang="zh-TW" dirty="0"/>
              <a:t>——&gt;control gate</a:t>
            </a:r>
            <a:r>
              <a:rPr lang="zh-TW" altLang="en-US" dirty="0"/>
              <a:t>到</a:t>
            </a:r>
            <a:r>
              <a:rPr lang="en-US" altLang="zh-TW" dirty="0"/>
              <a:t>source</a:t>
            </a:r>
            <a:r>
              <a:rPr lang="zh-TW" altLang="en-US" dirty="0"/>
              <a:t>的電壓也提高</a:t>
            </a:r>
            <a:r>
              <a:rPr lang="en-US" altLang="zh-TW" dirty="0"/>
              <a:t>———&gt;</a:t>
            </a:r>
            <a:r>
              <a:rPr lang="zh-TW" altLang="en-US" dirty="0"/>
              <a:t>所以會由虛線往紅色線移動</a:t>
            </a:r>
            <a:r>
              <a:rPr lang="en-US" altLang="zh-TW" dirty="0"/>
              <a:t>—→Vt</a:t>
            </a:r>
            <a:r>
              <a:rPr lang="zh-TW" altLang="en-US" dirty="0"/>
              <a:t>提高成功寫入</a:t>
            </a:r>
            <a:r>
              <a:rPr lang="en-US" altLang="zh-TW" dirty="0"/>
              <a:t>——&gt;</a:t>
            </a:r>
            <a:r>
              <a:rPr lang="zh-TW" altLang="en-US" dirty="0"/>
              <a:t>判讀為</a:t>
            </a:r>
            <a:r>
              <a:rPr lang="en-US" altLang="zh-TW" dirty="0"/>
              <a:t>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b="1" dirty="0"/>
              <a:t>電子離開</a:t>
            </a:r>
            <a:r>
              <a:rPr lang="en-US" altLang="zh-TW" b="1" dirty="0"/>
              <a:t>floating gate</a:t>
            </a:r>
          </a:p>
          <a:p>
            <a:pPr>
              <a:buFont typeface="Arial" panose="020B0604020202020204" pitchFamily="34" charset="0"/>
              <a:buChar char="•"/>
            </a:pPr>
            <a:r>
              <a:rPr lang="zh-TW" altLang="en-US" dirty="0"/>
              <a:t>對</a:t>
            </a:r>
            <a:r>
              <a:rPr lang="en-US" altLang="zh-TW" dirty="0"/>
              <a:t>control gate</a:t>
            </a:r>
            <a:r>
              <a:rPr lang="zh-TW" altLang="en-US" dirty="0"/>
              <a:t>加</a:t>
            </a:r>
            <a:r>
              <a:rPr lang="en-US" altLang="zh-TW" dirty="0"/>
              <a:t>0V/substrate</a:t>
            </a:r>
            <a:r>
              <a:rPr lang="zh-TW" altLang="en-US" dirty="0"/>
              <a:t>加</a:t>
            </a:r>
            <a:r>
              <a:rPr lang="en-US" altLang="zh-TW" dirty="0"/>
              <a:t>20V———&gt;</a:t>
            </a:r>
            <a:r>
              <a:rPr lang="zh-TW" altLang="en-US" dirty="0"/>
              <a:t>會有一個</a:t>
            </a:r>
            <a:r>
              <a:rPr lang="en-US" altLang="zh-TW" dirty="0"/>
              <a:t>substrate</a:t>
            </a:r>
            <a:r>
              <a:rPr lang="zh-TW" altLang="en-US" dirty="0"/>
              <a:t>到</a:t>
            </a:r>
            <a:r>
              <a:rPr lang="en-US" altLang="zh-TW" dirty="0"/>
              <a:t>control gate</a:t>
            </a:r>
            <a:r>
              <a:rPr lang="zh-TW" altLang="en-US" dirty="0"/>
              <a:t>的向上電場</a:t>
            </a:r>
            <a:r>
              <a:rPr lang="en-US" altLang="zh-TW" dirty="0"/>
              <a:t>————&gt;</a:t>
            </a:r>
            <a:r>
              <a:rPr lang="zh-TW" altLang="en-US" dirty="0"/>
              <a:t>電子會由</a:t>
            </a:r>
            <a:r>
              <a:rPr lang="en-US" altLang="zh-TW" dirty="0"/>
              <a:t>floating gate</a:t>
            </a:r>
            <a:r>
              <a:rPr lang="zh-TW" altLang="en-US" dirty="0"/>
              <a:t>移動到</a:t>
            </a:r>
            <a:r>
              <a:rPr lang="en-US" altLang="zh-TW" dirty="0"/>
              <a:t>channel———&gt;floating gate</a:t>
            </a:r>
            <a:r>
              <a:rPr lang="zh-TW" altLang="en-US" dirty="0"/>
              <a:t>的電子數量減少，右圖這張</a:t>
            </a:r>
            <a:r>
              <a:rPr lang="en-US" altLang="zh-TW" dirty="0"/>
              <a:t>X</a:t>
            </a:r>
            <a:r>
              <a:rPr lang="zh-TW" altLang="en-US" dirty="0"/>
              <a:t>軸是</a:t>
            </a:r>
            <a:r>
              <a:rPr lang="en-US" altLang="zh-TW" dirty="0"/>
              <a:t>control gate</a:t>
            </a:r>
            <a:r>
              <a:rPr lang="zh-TW" altLang="en-US" dirty="0"/>
              <a:t>到</a:t>
            </a:r>
            <a:r>
              <a:rPr lang="en-US" altLang="zh-TW" dirty="0"/>
              <a:t>source</a:t>
            </a:r>
            <a:r>
              <a:rPr lang="zh-TW" altLang="en-US" dirty="0"/>
              <a:t>的電壓</a:t>
            </a:r>
            <a:r>
              <a:rPr lang="en-US" altLang="zh-TW" dirty="0"/>
              <a:t>/Y</a:t>
            </a:r>
            <a:r>
              <a:rPr lang="zh-TW" altLang="en-US" dirty="0"/>
              <a:t>軸是</a:t>
            </a:r>
            <a:r>
              <a:rPr lang="en-US" altLang="zh-TW" dirty="0"/>
              <a:t>drain</a:t>
            </a:r>
            <a:r>
              <a:rPr lang="zh-TW" altLang="en-US" dirty="0"/>
              <a:t>到</a:t>
            </a:r>
            <a:r>
              <a:rPr lang="en-US" altLang="zh-TW" dirty="0"/>
              <a:t>source</a:t>
            </a:r>
            <a:r>
              <a:rPr lang="zh-TW" altLang="en-US" dirty="0"/>
              <a:t>的電流</a:t>
            </a:r>
            <a:r>
              <a:rPr lang="en-US" altLang="zh-TW" dirty="0"/>
              <a:t>——&gt;</a:t>
            </a:r>
            <a:r>
              <a:rPr lang="zh-TW" altLang="en-US" dirty="0"/>
              <a:t>因為</a:t>
            </a:r>
            <a:r>
              <a:rPr lang="en-US" altLang="zh-TW" dirty="0"/>
              <a:t>floating gate</a:t>
            </a:r>
            <a:r>
              <a:rPr lang="zh-TW" altLang="en-US" dirty="0"/>
              <a:t>內的電子數量減少</a:t>
            </a:r>
            <a:r>
              <a:rPr lang="en-US" altLang="zh-TW" dirty="0"/>
              <a:t>——&gt;control gate</a:t>
            </a:r>
            <a:r>
              <a:rPr lang="zh-TW" altLang="en-US" dirty="0"/>
              <a:t>到</a:t>
            </a:r>
            <a:r>
              <a:rPr lang="en-US" altLang="zh-TW" dirty="0"/>
              <a:t>source</a:t>
            </a:r>
            <a:r>
              <a:rPr lang="zh-TW" altLang="en-US" dirty="0"/>
              <a:t>的電壓也降低</a:t>
            </a:r>
            <a:r>
              <a:rPr lang="en-US" altLang="zh-TW" dirty="0"/>
              <a:t>———&gt;</a:t>
            </a:r>
            <a:r>
              <a:rPr lang="zh-TW" altLang="en-US" dirty="0"/>
              <a:t>所以會由虛線往藍色線移動</a:t>
            </a:r>
            <a:r>
              <a:rPr lang="en-US" altLang="zh-TW" dirty="0"/>
              <a:t>—→Vt</a:t>
            </a:r>
            <a:r>
              <a:rPr lang="zh-TW" altLang="en-US" dirty="0"/>
              <a:t>降低成功移除</a:t>
            </a:r>
            <a:r>
              <a:rPr lang="en-US" altLang="zh-TW" dirty="0"/>
              <a:t>——&gt;</a:t>
            </a:r>
            <a:r>
              <a:rPr lang="zh-TW" altLang="en-US" dirty="0"/>
              <a:t>判讀為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188D1FD1-2905-4E35-BB04-9924E165B7FD}" type="slidenum">
              <a:rPr lang="zh-TW" altLang="en-US" smtClean="0"/>
              <a:t>9</a:t>
            </a:fld>
            <a:endParaRPr lang="zh-TW" altLang="en-US"/>
          </a:p>
        </p:txBody>
      </p:sp>
    </p:spTree>
    <p:extLst>
      <p:ext uri="{BB962C8B-B14F-4D97-AF65-F5344CB8AC3E}">
        <p14:creationId xmlns:p14="http://schemas.microsoft.com/office/powerpoint/2010/main" val="1678387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一">
    <p:spTree>
      <p:nvGrpSpPr>
        <p:cNvPr id="1" name=""/>
        <p:cNvGrpSpPr/>
        <p:nvPr/>
      </p:nvGrpSpPr>
      <p:grpSpPr>
        <a:xfrm>
          <a:off x="0" y="0"/>
          <a:ext cx="0" cy="0"/>
          <a:chOff x="0" y="0"/>
          <a:chExt cx="0" cy="0"/>
        </a:xfrm>
      </p:grpSpPr>
      <p:sp>
        <p:nvSpPr>
          <p:cNvPr id="3" name="フリーフォーム 9">
            <a:extLst>
              <a:ext uri="{FF2B5EF4-FFF2-40B4-BE49-F238E27FC236}">
                <a16:creationId xmlns:a16="http://schemas.microsoft.com/office/drawing/2014/main" id="{88783436-CDE0-824E-04B5-5370DFA2266C}"/>
              </a:ext>
            </a:extLst>
          </p:cNvPr>
          <p:cNvSpPr/>
          <p:nvPr userDrawn="1"/>
        </p:nvSpPr>
        <p:spPr>
          <a:xfrm>
            <a:off x="0" y="0"/>
            <a:ext cx="12192000" cy="6858000"/>
          </a:xfrm>
          <a:custGeom>
            <a:avLst/>
            <a:gdLst>
              <a:gd name="connsiteX0" fmla="*/ 979716 w 12192000"/>
              <a:gd name="connsiteY0" fmla="*/ 979716 h 6858000"/>
              <a:gd name="connsiteX1" fmla="*/ 979716 w 12192000"/>
              <a:gd name="connsiteY1" fmla="*/ 5633351 h 6858000"/>
              <a:gd name="connsiteX2" fmla="*/ 11702135 w 12192000"/>
              <a:gd name="connsiteY2" fmla="*/ 5633351 h 6858000"/>
              <a:gd name="connsiteX3" fmla="*/ 11702135 w 12192000"/>
              <a:gd name="connsiteY3" fmla="*/ 97971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79716" y="979716"/>
                </a:moveTo>
                <a:lnTo>
                  <a:pt x="979716" y="5633351"/>
                </a:lnTo>
                <a:lnTo>
                  <a:pt x="11702135" y="5633351"/>
                </a:lnTo>
                <a:lnTo>
                  <a:pt x="11702135" y="979716"/>
                </a:lnTo>
                <a:close/>
                <a:moveTo>
                  <a:pt x="0" y="0"/>
                </a:moveTo>
                <a:lnTo>
                  <a:pt x="12192000" y="0"/>
                </a:lnTo>
                <a:lnTo>
                  <a:pt x="12192000" y="6858000"/>
                </a:lnTo>
                <a:lnTo>
                  <a:pt x="0" y="6858000"/>
                </a:lnTo>
                <a:close/>
              </a:path>
            </a:pathLst>
          </a:custGeom>
          <a:solidFill>
            <a:srgbClr val="00C8C8">
              <a:alpha val="59000"/>
            </a:srgbClr>
          </a:solidFill>
        </p:spPr>
        <p:txBody>
          <a:bodyPr wrap="square" lIns="0" tIns="0" rIns="0" bIns="0" rtlCol="0">
            <a:noAutofit/>
          </a:bodyPr>
          <a:lstStyle/>
          <a:p>
            <a:endParaRPr dirty="0"/>
          </a:p>
        </p:txBody>
      </p:sp>
      <p:sp>
        <p:nvSpPr>
          <p:cNvPr id="15" name="タイトル 66"/>
          <p:cNvSpPr>
            <a:spLocks noGrp="1"/>
          </p:cNvSpPr>
          <p:nvPr>
            <p:ph type="title" hasCustomPrompt="1"/>
          </p:nvPr>
        </p:nvSpPr>
        <p:spPr>
          <a:xfrm>
            <a:off x="490220" y="2300184"/>
            <a:ext cx="7118942" cy="1155655"/>
          </a:xfrm>
          <a:solidFill>
            <a:schemeClr val="bg1"/>
          </a:solidFill>
        </p:spPr>
        <p:txBody>
          <a:bodyPr wrap="none" lIns="234000" tIns="234000" rIns="234000" bIns="125999" anchor="b">
            <a:spAutoFit/>
          </a:bodyPr>
          <a:lstStyle>
            <a:lvl1pPr>
              <a:lnSpc>
                <a:spcPct val="85000"/>
              </a:lnSpc>
              <a:defRPr sz="5800" spc="-200" baseline="0">
                <a:latin typeface="+mn-ea"/>
                <a:ea typeface="+mn-ea"/>
              </a:defRPr>
            </a:lvl1pPr>
          </a:lstStyle>
          <a:p>
            <a:r>
              <a:rPr kumimoji="1" lang="en-US" altLang="ja-JP" dirty="0"/>
              <a:t>Presentation 58pt</a:t>
            </a:r>
            <a:endParaRPr kumimoji="1" lang="ja-JP" altLang="en-US" dirty="0"/>
          </a:p>
        </p:txBody>
      </p:sp>
      <p:sp>
        <p:nvSpPr>
          <p:cNvPr id="16" name="テキスト プレースホルダー 28"/>
          <p:cNvSpPr>
            <a:spLocks noGrp="1"/>
          </p:cNvSpPr>
          <p:nvPr>
            <p:ph type="body" sz="quarter" idx="11" hasCustomPrompt="1"/>
          </p:nvPr>
        </p:nvSpPr>
        <p:spPr>
          <a:xfrm>
            <a:off x="490220" y="3400059"/>
            <a:ext cx="2827121" cy="879607"/>
          </a:xfrm>
          <a:prstGeom prst="rect">
            <a:avLst/>
          </a:prstGeom>
          <a:solidFill>
            <a:schemeClr val="bg1"/>
          </a:solidFill>
        </p:spPr>
        <p:txBody>
          <a:bodyPr wrap="none" lIns="270000" tIns="54000" rIns="234000" bIns="144000" anchor="t" anchorCtr="0">
            <a:spAutoFit/>
          </a:bodyPr>
          <a:lstStyle>
            <a:lvl1pPr marL="0" indent="0" defTabSz="158400">
              <a:lnSpc>
                <a:spcPct val="100000"/>
              </a:lnSpc>
              <a:spcBef>
                <a:spcPts val="500"/>
              </a:spcBef>
              <a:buNone/>
              <a:defRPr sz="2000" b="1" spc="-30" baseline="0">
                <a:latin typeface="+mn-ea"/>
                <a:ea typeface="+mn-ea"/>
              </a:defRPr>
            </a:lvl1pPr>
            <a:lvl2pPr marL="0" indent="0" defTabSz="158400">
              <a:buNone/>
              <a:defRPr sz="1400" b="1"/>
            </a:lvl2pPr>
            <a:lvl3pPr marL="0" indent="0" defTabSz="158400">
              <a:buNone/>
              <a:defRPr b="1"/>
            </a:lvl3pPr>
            <a:lvl4pPr marL="1371600" indent="0">
              <a:buNone/>
              <a:defRPr/>
            </a:lvl4pPr>
            <a:lvl5pPr marL="1828800" indent="0">
              <a:buNone/>
              <a:defRPr/>
            </a:lvl5pPr>
          </a:lstStyle>
          <a:p>
            <a:pPr lvl="0"/>
            <a:r>
              <a:rPr kumimoji="1" lang="en-US" altLang="ja-JP" dirty="0"/>
              <a:t>Subtitle text 20pt</a:t>
            </a:r>
          </a:p>
          <a:p>
            <a:pPr lvl="0"/>
            <a:r>
              <a:rPr kumimoji="1" lang="en-US" altLang="ja-JP" dirty="0"/>
              <a:t>Date</a:t>
            </a:r>
          </a:p>
        </p:txBody>
      </p:sp>
      <p:sp>
        <p:nvSpPr>
          <p:cNvPr id="14" name="テキスト プレースホルダー 4"/>
          <p:cNvSpPr>
            <a:spLocks noGrp="1"/>
          </p:cNvSpPr>
          <p:nvPr>
            <p:ph type="body" sz="quarter" idx="17" hasCustomPrompt="1"/>
          </p:nvPr>
        </p:nvSpPr>
        <p:spPr>
          <a:xfrm>
            <a:off x="490220" y="-3175"/>
            <a:ext cx="5605780" cy="976396"/>
          </a:xfrm>
        </p:spPr>
        <p:txBody>
          <a:bodyPr anchor="ctr">
            <a:normAutofit/>
          </a:bodyPr>
          <a:lstStyle>
            <a:lvl1pPr marL="0" indent="0">
              <a:spcBef>
                <a:spcPts val="0"/>
              </a:spcBef>
              <a:buNone/>
              <a:defRPr sz="2200" b="1" spc="-30" baseline="0">
                <a:solidFill>
                  <a:schemeClr val="tx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en-US" altLang="ja-JP" dirty="0"/>
              <a:t>ABC Company 22pt</a:t>
            </a:r>
            <a:endParaRPr kumimoji="1" lang="ja-JP" altLang="en-US" dirty="0"/>
          </a:p>
        </p:txBody>
      </p:sp>
      <p:sp>
        <p:nvSpPr>
          <p:cNvPr id="8" name="フッター プレースホルダー 1"/>
          <p:cNvSpPr txBox="1">
            <a:spLocks/>
          </p:cNvSpPr>
          <p:nvPr userDrawn="1"/>
        </p:nvSpPr>
        <p:spPr>
          <a:xfrm>
            <a:off x="490220" y="6126794"/>
            <a:ext cx="5605780" cy="240172"/>
          </a:xfrm>
          <a:prstGeom prst="rect">
            <a:avLst/>
          </a:prstGeom>
        </p:spPr>
        <p:txBody>
          <a:bodyPr vert="horz" lIns="0" tIns="0" rIns="0" bIns="0" rtlCol="0" anchor="ctr"/>
          <a:lstStyle>
            <a:defPPr>
              <a:defRPr lang="ja-JP"/>
            </a:defPPr>
            <a:lvl1pPr marL="0" algn="l" defTabSz="914400" rtl="0" eaLnBrk="1" latinLnBrk="0" hangingPunct="1">
              <a:defRPr kumimoji="1" sz="10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sk-SK" altLang="ja-JP" dirty="0"/>
              <a:t>© 202</a:t>
            </a:r>
            <a:r>
              <a:rPr lang="en-US" altLang="ja-JP" dirty="0"/>
              <a:t>3</a:t>
            </a:r>
            <a:r>
              <a:rPr lang="sk-SK" altLang="ja-JP" dirty="0"/>
              <a:t> </a:t>
            </a:r>
            <a:r>
              <a:rPr lang="en-US" altLang="zh-TW" dirty="0"/>
              <a:t>SSSTC</a:t>
            </a:r>
            <a:r>
              <a:rPr lang="sk-SK" altLang="ja-JP" dirty="0"/>
              <a:t> Corporation. All Rights Reserved.</a:t>
            </a:r>
            <a:endParaRPr lang="ja-JP" altLang="en-US" dirty="0"/>
          </a:p>
        </p:txBody>
      </p:sp>
      <p:pic>
        <p:nvPicPr>
          <p:cNvPr id="4" name="圖形 3">
            <a:extLst>
              <a:ext uri="{FF2B5EF4-FFF2-40B4-BE49-F238E27FC236}">
                <a16:creationId xmlns:a16="http://schemas.microsoft.com/office/drawing/2014/main" id="{B434A796-4B1D-D45C-F2DF-4E2CE4CE4C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26580" y="5890691"/>
            <a:ext cx="2075200" cy="476275"/>
          </a:xfrm>
          <a:prstGeom prst="rect">
            <a:avLst/>
          </a:prstGeom>
        </p:spPr>
      </p:pic>
    </p:spTree>
    <p:extLst>
      <p:ext uri="{BB962C8B-B14F-4D97-AF65-F5344CB8AC3E}">
        <p14:creationId xmlns:p14="http://schemas.microsoft.com/office/powerpoint/2010/main" val="2066579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過場頁4">
    <p:spTree>
      <p:nvGrpSpPr>
        <p:cNvPr id="1" name=""/>
        <p:cNvGrpSpPr/>
        <p:nvPr/>
      </p:nvGrpSpPr>
      <p:grpSpPr>
        <a:xfrm>
          <a:off x="0" y="0"/>
          <a:ext cx="0" cy="0"/>
          <a:chOff x="0" y="0"/>
          <a:chExt cx="0" cy="0"/>
        </a:xfrm>
      </p:grpSpPr>
      <p:sp>
        <p:nvSpPr>
          <p:cNvPr id="12" name="矩形 11"/>
          <p:cNvSpPr/>
          <p:nvPr userDrawn="1"/>
        </p:nvSpPr>
        <p:spPr>
          <a:xfrm>
            <a:off x="635" y="635"/>
            <a:ext cx="12191365" cy="3429000"/>
          </a:xfrm>
          <a:prstGeom prst="rect">
            <a:avLst/>
          </a:prstGeom>
          <a:solidFill>
            <a:srgbClr val="FBB2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 name="标题 3"/>
          <p:cNvSpPr>
            <a:spLocks noGrp="1"/>
          </p:cNvSpPr>
          <p:nvPr>
            <p:ph type="title" hasCustomPrompt="1"/>
            <p:custDataLst>
              <p:tags r:id="rId1"/>
            </p:custDataLst>
          </p:nvPr>
        </p:nvSpPr>
        <p:spPr>
          <a:xfrm>
            <a:off x="4614545" y="2743201"/>
            <a:ext cx="2601674" cy="510618"/>
          </a:xfrm>
        </p:spPr>
        <p:txBody>
          <a:bodyPr wrap="none">
            <a:spAutoFit/>
          </a:bodyPr>
          <a:lstStyle>
            <a:lvl1pPr algn="l">
              <a:defRPr sz="3200" b="1">
                <a:latin typeface="微軟正黑體" panose="020B0604030504040204" pitchFamily="34" charset="-120"/>
                <a:ea typeface="微軟正黑體" panose="020B0604030504040204" pitchFamily="34" charset="-120"/>
              </a:defRPr>
            </a:lvl1pPr>
          </a:lstStyle>
          <a:p>
            <a:r>
              <a:rPr lang="zh-TW" altLang="en-US" dirty="0"/>
              <a:t>輸入標題 </a:t>
            </a:r>
            <a:r>
              <a:rPr lang="en-US" altLang="zh-TW" dirty="0"/>
              <a:t>30pt</a:t>
            </a:r>
            <a:endParaRPr lang="zh-CN" altLang="en-US" dirty="0"/>
          </a:p>
        </p:txBody>
      </p:sp>
      <p:sp>
        <p:nvSpPr>
          <p:cNvPr id="7" name="灯片编号占位符 6"/>
          <p:cNvSpPr>
            <a:spLocks noGrp="1"/>
          </p:cNvSpPr>
          <p:nvPr>
            <p:ph type="sldNum" sz="quarter" idx="12"/>
            <p:custDataLst>
              <p:tags r:id="rId2"/>
            </p:custDataLst>
          </p:nvPr>
        </p:nvSpPr>
        <p:spPr>
          <a:xfrm>
            <a:off x="11577600" y="6513889"/>
            <a:ext cx="451485" cy="316865"/>
          </a:xfrm>
          <a:prstGeom prst="rect">
            <a:avLst/>
          </a:prstGeom>
        </p:spPr>
        <p:txBody>
          <a:bodyPr vert="horz" lIns="91440" tIns="45720" rIns="91440" bIns="45720" rtlCol="0" anchor="ctr">
            <a:normAutofit/>
          </a:bodyPr>
          <a:lstStyle>
            <a:defPPr>
              <a:defRPr lang="zh-TW"/>
            </a:defPPr>
            <a:lvl1pPr marL="0" algn="r" defTabSz="914400" rtl="0" eaLnBrk="1" latinLnBrk="0" hangingPunct="1">
              <a:defRPr sz="1000" kern="1200" baseline="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pPr/>
              <a:t>‹#›</a:t>
            </a:fld>
            <a:endParaRPr lang="zh-CN" altLang="en-US"/>
          </a:p>
        </p:txBody>
      </p:sp>
      <p:pic>
        <p:nvPicPr>
          <p:cNvPr id="6" name="圖片 5">
            <a:extLst>
              <a:ext uri="{FF2B5EF4-FFF2-40B4-BE49-F238E27FC236}">
                <a16:creationId xmlns:a16="http://schemas.microsoft.com/office/drawing/2014/main" id="{2262F8D0-B273-D5FA-11A9-C0AD7C3EAF8C}"/>
              </a:ext>
            </a:extLst>
          </p:cNvPr>
          <p:cNvPicPr>
            <a:picLocks noChangeAspect="1"/>
          </p:cNvPicPr>
          <p:nvPr userDrawn="1"/>
        </p:nvPicPr>
        <p:blipFill>
          <a:blip r:embed="rId4"/>
          <a:stretch>
            <a:fillRect/>
          </a:stretch>
        </p:blipFill>
        <p:spPr>
          <a:xfrm>
            <a:off x="-2657618" y="7228379"/>
            <a:ext cx="5120640" cy="1384727"/>
          </a:xfrm>
          <a:prstGeom prst="rect">
            <a:avLst/>
          </a:prstGeom>
        </p:spPr>
      </p:pic>
      <p:pic>
        <p:nvPicPr>
          <p:cNvPr id="2" name="图片 14" descr="电路_复制">
            <a:extLst>
              <a:ext uri="{FF2B5EF4-FFF2-40B4-BE49-F238E27FC236}">
                <a16:creationId xmlns:a16="http://schemas.microsoft.com/office/drawing/2014/main" id="{E729BF68-7463-35E3-3550-A0A82C4D3BA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8707755" cy="3429000"/>
          </a:xfrm>
          <a:prstGeom prst="rect">
            <a:avLst/>
          </a:prstGeom>
        </p:spPr>
      </p:pic>
    </p:spTree>
    <p:extLst>
      <p:ext uri="{BB962C8B-B14F-4D97-AF65-F5344CB8AC3E}">
        <p14:creationId xmlns:p14="http://schemas.microsoft.com/office/powerpoint/2010/main" val="410820140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過場頁5">
    <p:spTree>
      <p:nvGrpSpPr>
        <p:cNvPr id="1" name=""/>
        <p:cNvGrpSpPr/>
        <p:nvPr/>
      </p:nvGrpSpPr>
      <p:grpSpPr>
        <a:xfrm>
          <a:off x="0" y="0"/>
          <a:ext cx="0" cy="0"/>
          <a:chOff x="0" y="0"/>
          <a:chExt cx="0" cy="0"/>
        </a:xfrm>
      </p:grpSpPr>
      <p:sp>
        <p:nvSpPr>
          <p:cNvPr id="12" name="矩形 11"/>
          <p:cNvSpPr/>
          <p:nvPr userDrawn="1"/>
        </p:nvSpPr>
        <p:spPr>
          <a:xfrm>
            <a:off x="635" y="635"/>
            <a:ext cx="12191365" cy="3429000"/>
          </a:xfrm>
          <a:prstGeom prst="rect">
            <a:avLst/>
          </a:prstGeom>
          <a:solidFill>
            <a:srgbClr val="F58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 name="标题 3"/>
          <p:cNvSpPr>
            <a:spLocks noGrp="1"/>
          </p:cNvSpPr>
          <p:nvPr>
            <p:ph type="title" hasCustomPrompt="1"/>
            <p:custDataLst>
              <p:tags r:id="rId1"/>
            </p:custDataLst>
          </p:nvPr>
        </p:nvSpPr>
        <p:spPr>
          <a:xfrm>
            <a:off x="4614545" y="2743201"/>
            <a:ext cx="2601674" cy="510618"/>
          </a:xfrm>
        </p:spPr>
        <p:txBody>
          <a:bodyPr wrap="none">
            <a:spAutoFit/>
          </a:bodyPr>
          <a:lstStyle>
            <a:lvl1pPr algn="l">
              <a:defRPr sz="3200" b="1">
                <a:latin typeface="微軟正黑體" panose="020B0604030504040204" pitchFamily="34" charset="-120"/>
                <a:ea typeface="微軟正黑體" panose="020B0604030504040204" pitchFamily="34" charset="-120"/>
              </a:defRPr>
            </a:lvl1pPr>
          </a:lstStyle>
          <a:p>
            <a:r>
              <a:rPr lang="zh-TW" altLang="en-US" dirty="0"/>
              <a:t>輸入標題 </a:t>
            </a:r>
            <a:r>
              <a:rPr lang="en-US" altLang="zh-TW" dirty="0"/>
              <a:t>30pt</a:t>
            </a:r>
            <a:endParaRPr lang="zh-CN" altLang="en-US" dirty="0"/>
          </a:p>
        </p:txBody>
      </p:sp>
      <p:sp>
        <p:nvSpPr>
          <p:cNvPr id="7" name="灯片编号占位符 6"/>
          <p:cNvSpPr>
            <a:spLocks noGrp="1"/>
          </p:cNvSpPr>
          <p:nvPr>
            <p:ph type="sldNum" sz="quarter" idx="12"/>
            <p:custDataLst>
              <p:tags r:id="rId2"/>
            </p:custDataLst>
          </p:nvPr>
        </p:nvSpPr>
        <p:spPr>
          <a:xfrm>
            <a:off x="11577600" y="6513889"/>
            <a:ext cx="451485" cy="316865"/>
          </a:xfrm>
          <a:prstGeom prst="rect">
            <a:avLst/>
          </a:prstGeom>
        </p:spPr>
        <p:txBody>
          <a:bodyPr vert="horz" lIns="91440" tIns="45720" rIns="91440" bIns="45720" rtlCol="0" anchor="ctr">
            <a:normAutofit/>
          </a:bodyPr>
          <a:lstStyle>
            <a:defPPr>
              <a:defRPr lang="zh-TW"/>
            </a:defPPr>
            <a:lvl1pPr marL="0" algn="r" defTabSz="914400" rtl="0" eaLnBrk="1" latinLnBrk="0" hangingPunct="1">
              <a:defRPr sz="1000" kern="1200" baseline="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pPr/>
              <a:t>‹#›</a:t>
            </a:fld>
            <a:endParaRPr lang="zh-CN" altLang="en-US"/>
          </a:p>
        </p:txBody>
      </p:sp>
      <p:pic>
        <p:nvPicPr>
          <p:cNvPr id="2" name="图片 14" descr="电路_复制">
            <a:extLst>
              <a:ext uri="{FF2B5EF4-FFF2-40B4-BE49-F238E27FC236}">
                <a16:creationId xmlns:a16="http://schemas.microsoft.com/office/drawing/2014/main" id="{CFF4F624-B36F-D913-6F04-D65E187E3C2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8707755" cy="3429000"/>
          </a:xfrm>
          <a:prstGeom prst="rect">
            <a:avLst/>
          </a:prstGeom>
        </p:spPr>
      </p:pic>
    </p:spTree>
    <p:extLst>
      <p:ext uri="{BB962C8B-B14F-4D97-AF65-F5344CB8AC3E}">
        <p14:creationId xmlns:p14="http://schemas.microsoft.com/office/powerpoint/2010/main" val="310918519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テキスト プレースホルダー 4"/>
          <p:cNvSpPr>
            <a:spLocks noGrp="1"/>
          </p:cNvSpPr>
          <p:nvPr>
            <p:ph type="body" sz="quarter" idx="13" hasCustomPrompt="1"/>
          </p:nvPr>
        </p:nvSpPr>
        <p:spPr>
          <a:xfrm>
            <a:off x="431999" y="864000"/>
            <a:ext cx="9019543" cy="5220000"/>
          </a:xfrm>
        </p:spPr>
        <p:txBody>
          <a:bodyPr/>
          <a:lstStyle>
            <a:lvl1pPr marL="0" indent="-450000">
              <a:lnSpc>
                <a:spcPct val="100000"/>
              </a:lnSpc>
              <a:spcBef>
                <a:spcPts val="1000"/>
              </a:spcBef>
              <a:buFont typeface="+mj-lt"/>
              <a:buAutoNum type="arabicPeriod"/>
              <a:defRPr sz="3600" b="1" spc="-100" baseline="0">
                <a:solidFill>
                  <a:schemeClr val="tx1"/>
                </a:solidFill>
              </a:defRPr>
            </a:lvl1pPr>
            <a:lvl2pPr marL="720000" indent="-179388">
              <a:buFont typeface="Arial" charset="0"/>
              <a:buChar char="•"/>
              <a:tabLst/>
              <a:defRPr>
                <a:solidFill>
                  <a:schemeClr val="tx1"/>
                </a:solidFill>
              </a:defRPr>
            </a:lvl2pPr>
            <a:lvl3pPr marL="1080000">
              <a:defRPr>
                <a:solidFill>
                  <a:schemeClr val="tx1"/>
                </a:solidFill>
              </a:defRPr>
            </a:lvl3pPr>
            <a:lvl4pPr marL="1440000">
              <a:defRPr>
                <a:solidFill>
                  <a:schemeClr val="tx1"/>
                </a:solidFill>
              </a:defRPr>
            </a:lvl4pPr>
            <a:lvl5pPr marL="1800000">
              <a:defRPr>
                <a:solidFill>
                  <a:schemeClr val="tx1"/>
                </a:solidFill>
              </a:defRPr>
            </a:lvl5pPr>
          </a:lstStyle>
          <a:p>
            <a:pPr lvl="0"/>
            <a:r>
              <a:rPr kumimoji="1" lang="en-US" altLang="ja-JP" dirty="0"/>
              <a:t>Agenda 36pt</a:t>
            </a:r>
            <a:endParaRPr kumimoji="1" lang="ja-JP" altLang="en-US" dirty="0"/>
          </a:p>
          <a:p>
            <a:pPr lvl="1"/>
            <a:r>
              <a:rPr kumimoji="1" lang="en-US" altLang="ja-JP" dirty="0"/>
              <a:t>Second level 16pt</a:t>
            </a:r>
            <a:endParaRPr kumimoji="1" lang="ja-JP" altLang="en-US" dirty="0"/>
          </a:p>
          <a:p>
            <a:pPr lvl="2"/>
            <a:r>
              <a:rPr kumimoji="1" lang="en-US" altLang="ja-JP" dirty="0"/>
              <a:t>Third level 14pt</a:t>
            </a:r>
            <a:endParaRPr kumimoji="1" lang="ja-JP" altLang="en-US" dirty="0"/>
          </a:p>
          <a:p>
            <a:pPr lvl="3"/>
            <a:r>
              <a:rPr kumimoji="1" lang="en-US" altLang="ja-JP" dirty="0"/>
              <a:t>Fourth level 12pt</a:t>
            </a:r>
            <a:endParaRPr kumimoji="1" lang="ja-JP" altLang="en-US" dirty="0"/>
          </a:p>
          <a:p>
            <a:pPr lvl="4"/>
            <a:r>
              <a:rPr kumimoji="1" lang="en-US" altLang="ja-JP" dirty="0"/>
              <a:t>Fifth level 10.5pt</a:t>
            </a:r>
          </a:p>
          <a:p>
            <a:pPr lvl="0"/>
            <a:r>
              <a:rPr kumimoji="1" lang="en-US" altLang="ja-JP" dirty="0"/>
              <a:t>Agenda 36pt</a:t>
            </a:r>
            <a:endParaRPr kumimoji="1" lang="ja-JP" altLang="en-US" dirty="0"/>
          </a:p>
        </p:txBody>
      </p:sp>
      <p:sp>
        <p:nvSpPr>
          <p:cNvPr id="2" name="タイトル 1"/>
          <p:cNvSpPr>
            <a:spLocks noGrp="1"/>
          </p:cNvSpPr>
          <p:nvPr>
            <p:ph type="title" hasCustomPrompt="1"/>
          </p:nvPr>
        </p:nvSpPr>
        <p:spPr/>
        <p:txBody>
          <a:bodyPr/>
          <a:lstStyle>
            <a:lvl1pPr>
              <a:defRPr>
                <a:latin typeface="+mn-ea"/>
                <a:ea typeface="+mn-ea"/>
              </a:defRPr>
            </a:lvl1pPr>
          </a:lstStyle>
          <a:p>
            <a:r>
              <a:rPr kumimoji="1" lang="en-US" altLang="ja-JP" dirty="0"/>
              <a:t>Page title 24pt</a:t>
            </a:r>
            <a:endParaRPr kumimoji="1" lang="ja-JP" altLang="en-US" dirty="0"/>
          </a:p>
        </p:txBody>
      </p:sp>
      <p:grpSp>
        <p:nvGrpSpPr>
          <p:cNvPr id="4" name="図形グループ 17">
            <a:extLst>
              <a:ext uri="{FF2B5EF4-FFF2-40B4-BE49-F238E27FC236}">
                <a16:creationId xmlns:a16="http://schemas.microsoft.com/office/drawing/2014/main" id="{746ACBE1-2A57-9849-B2F3-AA5020CD5AD3}"/>
              </a:ext>
            </a:extLst>
          </p:cNvPr>
          <p:cNvGrpSpPr/>
          <p:nvPr userDrawn="1"/>
        </p:nvGrpSpPr>
        <p:grpSpPr>
          <a:xfrm>
            <a:off x="0" y="6514278"/>
            <a:ext cx="12192000" cy="343722"/>
            <a:chOff x="0" y="6300000"/>
            <a:chExt cx="9144000" cy="558000"/>
          </a:xfrm>
        </p:grpSpPr>
        <p:sp>
          <p:nvSpPr>
            <p:cNvPr id="5" name="正方形/長方形 19">
              <a:extLst>
                <a:ext uri="{FF2B5EF4-FFF2-40B4-BE49-F238E27FC236}">
                  <a16:creationId xmlns:a16="http://schemas.microsoft.com/office/drawing/2014/main" id="{D678F4D0-AF3B-10E8-737B-00A4413D404A}"/>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 name="直線コネクタ 20">
              <a:extLst>
                <a:ext uri="{FF2B5EF4-FFF2-40B4-BE49-F238E27FC236}">
                  <a16:creationId xmlns:a16="http://schemas.microsoft.com/office/drawing/2014/main" id="{B25580EB-7C92-C320-6FA3-8A042E4ABA56}"/>
                </a:ext>
              </a:extLst>
            </p:cNvPr>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フッター プレースホルダー 2">
            <a:extLst>
              <a:ext uri="{FF2B5EF4-FFF2-40B4-BE49-F238E27FC236}">
                <a16:creationId xmlns:a16="http://schemas.microsoft.com/office/drawing/2014/main" id="{530F4AA7-CCEE-6221-666B-CDAE9F6F0811}"/>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8" name="スライド番号プレースホルダー 3">
            <a:extLst>
              <a:ext uri="{FF2B5EF4-FFF2-40B4-BE49-F238E27FC236}">
                <a16:creationId xmlns:a16="http://schemas.microsoft.com/office/drawing/2014/main" id="{E5B45A66-FB02-732E-CA0B-2BF964012CA5}"/>
              </a:ext>
            </a:extLst>
          </p:cNvPr>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10" name="圖形 9">
            <a:extLst>
              <a:ext uri="{FF2B5EF4-FFF2-40B4-BE49-F238E27FC236}">
                <a16:creationId xmlns:a16="http://schemas.microsoft.com/office/drawing/2014/main" id="{1FB5F20D-AAE3-6388-7987-194A48877D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363" y="6561790"/>
            <a:ext cx="1115371" cy="255987"/>
          </a:xfrm>
          <a:prstGeom prst="rect">
            <a:avLst/>
          </a:prstGeom>
        </p:spPr>
      </p:pic>
    </p:spTree>
    <p:extLst>
      <p:ext uri="{BB962C8B-B14F-4D97-AF65-F5344CB8AC3E}">
        <p14:creationId xmlns:p14="http://schemas.microsoft.com/office/powerpoint/2010/main" val="2357475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9" name="テキスト プレースホルダー 13"/>
          <p:cNvSpPr>
            <a:spLocks noGrp="1"/>
          </p:cNvSpPr>
          <p:nvPr>
            <p:ph type="body" sz="quarter" idx="16" hasCustomPrompt="1"/>
          </p:nvPr>
        </p:nvSpPr>
        <p:spPr>
          <a:xfrm>
            <a:off x="432000" y="864000"/>
            <a:ext cx="9019545" cy="5220000"/>
          </a:xfrm>
        </p:spPr>
        <p:txBody>
          <a:bodyPr anchor="ctr">
            <a:normAutofit/>
          </a:bodyPr>
          <a:lstStyle>
            <a:lvl1pPr marL="0" indent="0">
              <a:lnSpc>
                <a:spcPct val="100000"/>
              </a:lnSpc>
              <a:spcBef>
                <a:spcPts val="1500"/>
              </a:spcBef>
              <a:buFontTx/>
              <a:buNone/>
              <a:defRPr sz="4800" b="1" spc="-100" baseline="0">
                <a:solidFill>
                  <a:schemeClr val="tx1"/>
                </a:solidFill>
              </a:defRPr>
            </a:lvl1pPr>
            <a:lvl2pPr marL="0" indent="0">
              <a:lnSpc>
                <a:spcPct val="100000"/>
              </a:lnSpc>
              <a:spcBef>
                <a:spcPts val="1500"/>
              </a:spcBef>
              <a:buFontTx/>
              <a:buNone/>
              <a:defRPr sz="3200" b="1" spc="-50" baseline="0">
                <a:solidFill>
                  <a:schemeClr val="tx1"/>
                </a:solidFill>
              </a:defRPr>
            </a:lvl2pPr>
            <a:lvl3pPr marL="0" indent="0">
              <a:lnSpc>
                <a:spcPct val="100000"/>
              </a:lnSpc>
              <a:spcBef>
                <a:spcPts val="1500"/>
              </a:spcBef>
              <a:buFontTx/>
              <a:buNone/>
              <a:defRPr sz="2800" b="1" spc="-50" baseline="0">
                <a:solidFill>
                  <a:schemeClr val="tx1"/>
                </a:solidFill>
              </a:defRPr>
            </a:lvl3pPr>
            <a:lvl4pPr marL="0" indent="0">
              <a:lnSpc>
                <a:spcPct val="100000"/>
              </a:lnSpc>
              <a:spcBef>
                <a:spcPts val="1500"/>
              </a:spcBef>
              <a:buFontTx/>
              <a:buNone/>
              <a:defRPr sz="2000" b="1" spc="-30" baseline="0">
                <a:solidFill>
                  <a:schemeClr val="tx1"/>
                </a:solidFill>
              </a:defRPr>
            </a:lvl4pPr>
            <a:lvl5pPr marL="0" indent="0">
              <a:lnSpc>
                <a:spcPct val="100000"/>
              </a:lnSpc>
              <a:spcBef>
                <a:spcPts val="1500"/>
              </a:spcBef>
              <a:buFontTx/>
              <a:buNone/>
              <a:defRPr sz="1800" b="1">
                <a:solidFill>
                  <a:schemeClr val="tx1"/>
                </a:solidFill>
              </a:defRPr>
            </a:lvl5pPr>
            <a:lvl6pPr marL="0" indent="0">
              <a:lnSpc>
                <a:spcPct val="100000"/>
              </a:lnSpc>
              <a:spcBef>
                <a:spcPts val="1500"/>
              </a:spcBef>
              <a:buNone/>
              <a:defRPr sz="1400" b="1" baseline="0">
                <a:solidFill>
                  <a:schemeClr val="tx1"/>
                </a:solidFill>
              </a:defRPr>
            </a:lvl6pPr>
          </a:lstStyle>
          <a:p>
            <a:pPr lvl="0"/>
            <a:r>
              <a:rPr kumimoji="1" lang="en-US" altLang="ja-JP" dirty="0"/>
              <a:t>Concept text 48pt</a:t>
            </a:r>
          </a:p>
          <a:p>
            <a:pPr lvl="1"/>
            <a:r>
              <a:rPr kumimoji="1" lang="en-US" altLang="ja-JP" dirty="0"/>
              <a:t>Second level 32pt</a:t>
            </a:r>
            <a:endParaRPr kumimoji="1" lang="ja-JP" altLang="en-US" dirty="0"/>
          </a:p>
          <a:p>
            <a:pPr lvl="2"/>
            <a:r>
              <a:rPr kumimoji="1" lang="en-US" altLang="ja-JP" dirty="0"/>
              <a:t>Third level 28pt</a:t>
            </a:r>
            <a:endParaRPr kumimoji="1" lang="ja-JP" altLang="en-US" dirty="0"/>
          </a:p>
          <a:p>
            <a:pPr lvl="3"/>
            <a:r>
              <a:rPr kumimoji="1" lang="en-US" altLang="ja-JP" dirty="0"/>
              <a:t>Fourth level 20pt</a:t>
            </a:r>
            <a:endParaRPr kumimoji="1" lang="ja-JP" altLang="en-US" dirty="0"/>
          </a:p>
          <a:p>
            <a:pPr lvl="4"/>
            <a:r>
              <a:rPr kumimoji="1" lang="en-US" altLang="ja-JP" dirty="0"/>
              <a:t>Fifth level 18pt</a:t>
            </a:r>
          </a:p>
          <a:p>
            <a:pPr lvl="5"/>
            <a:r>
              <a:rPr kumimoji="1" lang="en-US" altLang="ja-JP" dirty="0"/>
              <a:t>Sixth level 14pt</a:t>
            </a:r>
          </a:p>
        </p:txBody>
      </p:sp>
      <p:sp>
        <p:nvSpPr>
          <p:cNvPr id="2" name="タイトル 1"/>
          <p:cNvSpPr>
            <a:spLocks noGrp="1"/>
          </p:cNvSpPr>
          <p:nvPr>
            <p:ph type="title" hasCustomPrompt="1"/>
          </p:nvPr>
        </p:nvSpPr>
        <p:spPr/>
        <p:txBody>
          <a:bodyPr/>
          <a:lstStyle>
            <a:lvl1pPr>
              <a:defRPr>
                <a:latin typeface="+mn-ea"/>
                <a:ea typeface="+mn-ea"/>
              </a:defRPr>
            </a:lvl1pPr>
          </a:lstStyle>
          <a:p>
            <a:r>
              <a:rPr kumimoji="1" lang="en-US" altLang="ja-JP" dirty="0"/>
              <a:t>Page title 24pt</a:t>
            </a:r>
            <a:endParaRPr kumimoji="1" lang="ja-JP" altLang="en-US" dirty="0"/>
          </a:p>
        </p:txBody>
      </p:sp>
      <p:grpSp>
        <p:nvGrpSpPr>
          <p:cNvPr id="3" name="図形グループ 17">
            <a:extLst>
              <a:ext uri="{FF2B5EF4-FFF2-40B4-BE49-F238E27FC236}">
                <a16:creationId xmlns:a16="http://schemas.microsoft.com/office/drawing/2014/main" id="{F1519D94-6A00-54A0-75EE-3E011A9A226B}"/>
              </a:ext>
            </a:extLst>
          </p:cNvPr>
          <p:cNvGrpSpPr/>
          <p:nvPr userDrawn="1"/>
        </p:nvGrpSpPr>
        <p:grpSpPr>
          <a:xfrm>
            <a:off x="0" y="6514278"/>
            <a:ext cx="12192000" cy="343722"/>
            <a:chOff x="0" y="6300000"/>
            <a:chExt cx="9144000" cy="558000"/>
          </a:xfrm>
        </p:grpSpPr>
        <p:sp>
          <p:nvSpPr>
            <p:cNvPr id="5" name="正方形/長方形 19">
              <a:extLst>
                <a:ext uri="{FF2B5EF4-FFF2-40B4-BE49-F238E27FC236}">
                  <a16:creationId xmlns:a16="http://schemas.microsoft.com/office/drawing/2014/main" id="{CCE491A1-F6DE-5A12-BD66-C216A3DF16BB}"/>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 name="直線コネクタ 20">
              <a:extLst>
                <a:ext uri="{FF2B5EF4-FFF2-40B4-BE49-F238E27FC236}">
                  <a16:creationId xmlns:a16="http://schemas.microsoft.com/office/drawing/2014/main" id="{8015F9CB-49A9-2162-01E8-ED4705FE3939}"/>
                </a:ext>
              </a:extLst>
            </p:cNvPr>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フッター プレースホルダー 2">
            <a:extLst>
              <a:ext uri="{FF2B5EF4-FFF2-40B4-BE49-F238E27FC236}">
                <a16:creationId xmlns:a16="http://schemas.microsoft.com/office/drawing/2014/main" id="{D48D41CF-C19C-8C88-82A6-8403B551F021}"/>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8" name="スライド番号プレースホルダー 3">
            <a:extLst>
              <a:ext uri="{FF2B5EF4-FFF2-40B4-BE49-F238E27FC236}">
                <a16:creationId xmlns:a16="http://schemas.microsoft.com/office/drawing/2014/main" id="{4C1E3C6D-9BEA-3E82-574F-99CDC9BD13C7}"/>
              </a:ext>
            </a:extLst>
          </p:cNvPr>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10" name="圖形 9">
            <a:extLst>
              <a:ext uri="{FF2B5EF4-FFF2-40B4-BE49-F238E27FC236}">
                <a16:creationId xmlns:a16="http://schemas.microsoft.com/office/drawing/2014/main" id="{B4DD842D-325D-74DC-8BE1-59A3E806957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363" y="6561790"/>
            <a:ext cx="1115371" cy="255987"/>
          </a:xfrm>
          <a:prstGeom prst="rect">
            <a:avLst/>
          </a:prstGeom>
        </p:spPr>
      </p:pic>
    </p:spTree>
    <p:extLst>
      <p:ext uri="{BB962C8B-B14F-4D97-AF65-F5344CB8AC3E}">
        <p14:creationId xmlns:p14="http://schemas.microsoft.com/office/powerpoint/2010/main" val="944786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7" name="正方形/長方形 19">
            <a:extLst>
              <a:ext uri="{FF2B5EF4-FFF2-40B4-BE49-F238E27FC236}">
                <a16:creationId xmlns:a16="http://schemas.microsoft.com/office/drawing/2014/main" id="{4FD15C42-3913-1C6E-B147-F3F1B8CEA81C}"/>
              </a:ext>
            </a:extLst>
          </p:cNvPr>
          <p:cNvSpPr/>
          <p:nvPr userDrawn="1"/>
        </p:nvSpPr>
        <p:spPr>
          <a:xfrm>
            <a:off x="0" y="6514278"/>
            <a:ext cx="12192000" cy="343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テキスト プレースホルダー 13"/>
          <p:cNvSpPr>
            <a:spLocks noGrp="1"/>
          </p:cNvSpPr>
          <p:nvPr>
            <p:ph type="body" sz="quarter" idx="15" hasCustomPrompt="1"/>
          </p:nvPr>
        </p:nvSpPr>
        <p:spPr>
          <a:xfrm>
            <a:off x="4064000" y="864000"/>
            <a:ext cx="7696000" cy="5220000"/>
          </a:xfrm>
        </p:spPr>
        <p:txBody>
          <a:bodyPr anchor="t">
            <a:normAutofit/>
          </a:bodyPr>
          <a:lstStyle>
            <a:lvl1pPr marL="0" indent="0">
              <a:lnSpc>
                <a:spcPct val="100000"/>
              </a:lnSpc>
              <a:spcBef>
                <a:spcPts val="1000"/>
              </a:spcBef>
              <a:buFontTx/>
              <a:buNone/>
              <a:defRPr sz="4200" b="1" spc="-100" baseline="0">
                <a:solidFill>
                  <a:schemeClr val="tx1"/>
                </a:solidFill>
              </a:defRPr>
            </a:lvl1pPr>
            <a:lvl2pPr marL="0" indent="0">
              <a:lnSpc>
                <a:spcPct val="100000"/>
              </a:lnSpc>
              <a:spcBef>
                <a:spcPts val="1000"/>
              </a:spcBef>
              <a:buFontTx/>
              <a:buNone/>
              <a:defRPr sz="1400" b="0">
                <a:solidFill>
                  <a:schemeClr val="tx1"/>
                </a:solidFill>
              </a:defRPr>
            </a:lvl2pPr>
            <a:lvl3pPr marL="0" indent="0">
              <a:lnSpc>
                <a:spcPct val="100000"/>
              </a:lnSpc>
              <a:spcBef>
                <a:spcPts val="1000"/>
              </a:spcBef>
              <a:buFontTx/>
              <a:buNone/>
              <a:defRPr sz="1200" b="0" baseline="0">
                <a:solidFill>
                  <a:schemeClr val="tx1"/>
                </a:solidFill>
              </a:defRPr>
            </a:lvl3pPr>
            <a:lvl4pPr marL="0" indent="0">
              <a:lnSpc>
                <a:spcPct val="90000"/>
              </a:lnSpc>
              <a:spcBef>
                <a:spcPts val="500"/>
              </a:spcBef>
              <a:buFontTx/>
              <a:buNone/>
              <a:defRPr sz="1050" b="0">
                <a:solidFill>
                  <a:schemeClr val="bg1"/>
                </a:solidFill>
              </a:defRPr>
            </a:lvl4pPr>
            <a:lvl5pPr marL="0" indent="0">
              <a:lnSpc>
                <a:spcPct val="90000"/>
              </a:lnSpc>
              <a:spcBef>
                <a:spcPts val="500"/>
              </a:spcBef>
              <a:buFontTx/>
              <a:buNone/>
              <a:defRPr sz="900" b="0">
                <a:solidFill>
                  <a:schemeClr val="bg1"/>
                </a:solidFill>
              </a:defRPr>
            </a:lvl5pPr>
            <a:lvl6pPr marL="0" indent="0">
              <a:spcBef>
                <a:spcPts val="500"/>
              </a:spcBef>
              <a:buNone/>
              <a:defRPr sz="800" b="0">
                <a:solidFill>
                  <a:schemeClr val="bg1"/>
                </a:solidFill>
              </a:defRPr>
            </a:lvl6pPr>
          </a:lstStyle>
          <a:p>
            <a:pPr lvl="0"/>
            <a:r>
              <a:rPr kumimoji="1" lang="en-US" altLang="ja-JP" dirty="0"/>
              <a:t>Headline text 42pt</a:t>
            </a:r>
            <a:endParaRPr kumimoji="1" lang="ja-JP" altLang="en-US" dirty="0"/>
          </a:p>
          <a:p>
            <a:pPr lvl="1"/>
            <a:r>
              <a:rPr kumimoji="1" lang="en-US" altLang="ja-JP" dirty="0"/>
              <a:t>Second level 14pt</a:t>
            </a:r>
          </a:p>
          <a:p>
            <a:pPr lvl="2"/>
            <a:r>
              <a:rPr kumimoji="1" lang="en-US" altLang="ja-JP" dirty="0"/>
              <a:t>Third level 12pt</a:t>
            </a:r>
            <a:endParaRPr kumimoji="1" lang="ja-JP" altLang="en-US" dirty="0"/>
          </a:p>
        </p:txBody>
      </p:sp>
      <p:sp>
        <p:nvSpPr>
          <p:cNvPr id="10" name="テキスト プレースホルダー 13"/>
          <p:cNvSpPr>
            <a:spLocks noGrp="1"/>
          </p:cNvSpPr>
          <p:nvPr>
            <p:ph type="body" sz="quarter" idx="17" hasCustomPrompt="1"/>
          </p:nvPr>
        </p:nvSpPr>
        <p:spPr>
          <a:xfrm>
            <a:off x="432000" y="864000"/>
            <a:ext cx="3416303" cy="5220000"/>
          </a:xfrm>
        </p:spPr>
        <p:txBody>
          <a:bodyPr wrap="square" anchor="t">
            <a:normAutofit/>
          </a:bodyPr>
          <a:lstStyle>
            <a:lvl1pPr marL="0" indent="0">
              <a:lnSpc>
                <a:spcPct val="100000"/>
              </a:lnSpc>
              <a:spcBef>
                <a:spcPts val="0"/>
              </a:spcBef>
              <a:buFontTx/>
              <a:buNone/>
              <a:defRPr sz="3600" b="1" spc="-100" baseline="0">
                <a:solidFill>
                  <a:schemeClr val="tx1"/>
                </a:solidFill>
              </a:defRPr>
            </a:lvl1pPr>
            <a:lvl2pPr marL="0" indent="0">
              <a:lnSpc>
                <a:spcPct val="100000"/>
              </a:lnSpc>
              <a:spcBef>
                <a:spcPts val="0"/>
              </a:spcBef>
              <a:buFontTx/>
              <a:buNone/>
              <a:defRPr sz="2000" b="1" spc="-30" baseline="0">
                <a:solidFill>
                  <a:schemeClr val="tx1"/>
                </a:solidFill>
              </a:defRPr>
            </a:lvl2pPr>
            <a:lvl3pPr marL="0" indent="0">
              <a:lnSpc>
                <a:spcPct val="100000"/>
              </a:lnSpc>
              <a:spcBef>
                <a:spcPts val="1000"/>
              </a:spcBef>
              <a:buFontTx/>
              <a:buNone/>
              <a:defRPr sz="1200" b="0">
                <a:solidFill>
                  <a:schemeClr val="bg1"/>
                </a:solidFill>
              </a:defRPr>
            </a:lvl3pPr>
            <a:lvl4pPr marL="0" indent="0">
              <a:lnSpc>
                <a:spcPct val="90000"/>
              </a:lnSpc>
              <a:spcBef>
                <a:spcPts val="500"/>
              </a:spcBef>
              <a:buFontTx/>
              <a:buNone/>
              <a:defRPr sz="1050" b="0">
                <a:solidFill>
                  <a:schemeClr val="bg1"/>
                </a:solidFill>
              </a:defRPr>
            </a:lvl4pPr>
            <a:lvl5pPr marL="0" indent="0">
              <a:lnSpc>
                <a:spcPct val="90000"/>
              </a:lnSpc>
              <a:spcBef>
                <a:spcPts val="500"/>
              </a:spcBef>
              <a:buFontTx/>
              <a:buNone/>
              <a:defRPr sz="900" b="0">
                <a:solidFill>
                  <a:schemeClr val="bg1"/>
                </a:solidFill>
              </a:defRPr>
            </a:lvl5pPr>
            <a:lvl6pPr marL="0" indent="0">
              <a:spcBef>
                <a:spcPts val="500"/>
              </a:spcBef>
              <a:buNone/>
              <a:defRPr sz="800" b="0">
                <a:solidFill>
                  <a:schemeClr val="bg1"/>
                </a:solidFill>
              </a:defRPr>
            </a:lvl6pPr>
          </a:lstStyle>
          <a:p>
            <a:pPr lvl="0"/>
            <a:r>
              <a:rPr kumimoji="1" lang="en-US" altLang="ja-JP" dirty="0"/>
              <a:t>Text 36pt</a:t>
            </a:r>
            <a:endParaRPr kumimoji="1" lang="ja-JP" altLang="en-US" dirty="0"/>
          </a:p>
          <a:p>
            <a:pPr lvl="1"/>
            <a:r>
              <a:rPr kumimoji="1" lang="en-US" altLang="ja-JP" dirty="0"/>
              <a:t>Second level 20pt</a:t>
            </a:r>
            <a:endParaRPr kumimoji="1" lang="ja-JP" altLang="en-US" dirty="0"/>
          </a:p>
        </p:txBody>
      </p:sp>
      <p:sp>
        <p:nvSpPr>
          <p:cNvPr id="2" name="タイトル 1"/>
          <p:cNvSpPr>
            <a:spLocks noGrp="1"/>
          </p:cNvSpPr>
          <p:nvPr>
            <p:ph type="title" hasCustomPrompt="1"/>
          </p:nvPr>
        </p:nvSpPr>
        <p:spPr/>
        <p:txBody>
          <a:bodyPr/>
          <a:lstStyle>
            <a:lvl1pPr>
              <a:defRPr>
                <a:latin typeface="+mn-ea"/>
                <a:ea typeface="+mn-ea"/>
              </a:defRPr>
            </a:lvl1pPr>
          </a:lstStyle>
          <a:p>
            <a:r>
              <a:rPr kumimoji="1" lang="en-US" altLang="ja-JP" dirty="0"/>
              <a:t>Page title 24pt</a:t>
            </a:r>
            <a:endParaRPr kumimoji="1" lang="ja-JP" altLang="en-US" dirty="0"/>
          </a:p>
        </p:txBody>
      </p:sp>
      <p:sp>
        <p:nvSpPr>
          <p:cNvPr id="12" name="スライド番号プレースホルダー 3"/>
          <p:cNvSpPr txBox="1">
            <a:spLocks/>
          </p:cNvSpPr>
          <p:nvPr userDrawn="1"/>
        </p:nvSpPr>
        <p:spPr>
          <a:xfrm>
            <a:off x="11634000" y="6300000"/>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sp>
        <p:nvSpPr>
          <p:cNvPr id="8" name="フッター プレースホルダー 2">
            <a:extLst>
              <a:ext uri="{FF2B5EF4-FFF2-40B4-BE49-F238E27FC236}">
                <a16:creationId xmlns:a16="http://schemas.microsoft.com/office/drawing/2014/main" id="{2314F7A8-2C71-04A0-72FE-86B61C0E6504}"/>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pic>
        <p:nvPicPr>
          <p:cNvPr id="11" name="圖形 10">
            <a:extLst>
              <a:ext uri="{FF2B5EF4-FFF2-40B4-BE49-F238E27FC236}">
                <a16:creationId xmlns:a16="http://schemas.microsoft.com/office/drawing/2014/main" id="{0BD092A6-BDCD-75C6-EC74-772F11AE35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363" y="6561790"/>
            <a:ext cx="1115371" cy="255987"/>
          </a:xfrm>
          <a:prstGeom prst="rect">
            <a:avLst/>
          </a:prstGeom>
        </p:spPr>
      </p:pic>
    </p:spTree>
    <p:extLst>
      <p:ext uri="{BB962C8B-B14F-4D97-AF65-F5344CB8AC3E}">
        <p14:creationId xmlns:p14="http://schemas.microsoft.com/office/powerpoint/2010/main" val="2951534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nt">
    <p:spTree>
      <p:nvGrpSpPr>
        <p:cNvPr id="1" name=""/>
        <p:cNvGrpSpPr/>
        <p:nvPr/>
      </p:nvGrpSpPr>
      <p:grpSpPr>
        <a:xfrm>
          <a:off x="0" y="0"/>
          <a:ext cx="0" cy="0"/>
          <a:chOff x="0" y="0"/>
          <a:chExt cx="0" cy="0"/>
        </a:xfrm>
      </p:grpSpPr>
      <p:grpSp>
        <p:nvGrpSpPr>
          <p:cNvPr id="17" name="図形グループ 16"/>
          <p:cNvGrpSpPr/>
          <p:nvPr userDrawn="1"/>
        </p:nvGrpSpPr>
        <p:grpSpPr>
          <a:xfrm>
            <a:off x="0" y="0"/>
            <a:ext cx="12192000" cy="648000"/>
            <a:chOff x="0" y="0"/>
            <a:chExt cx="9144000" cy="648000"/>
          </a:xfrm>
        </p:grpSpPr>
        <p:sp>
          <p:nvSpPr>
            <p:cNvPr id="18" name="正方形/長方形 17">
              <a:extLst>
                <a:ext uri="{FF2B5EF4-FFF2-40B4-BE49-F238E27FC236}">
                  <a16:creationId xmlns:a16="http://schemas.microsoft.com/office/drawing/2014/main" id="{A550AF42-32A4-B148-94D9-36A45C3D47EC}"/>
                </a:ext>
              </a:extLst>
            </p:cNvPr>
            <p:cNvSpPr/>
            <p:nvPr userDrawn="1"/>
          </p:nvSpPr>
          <p:spPr>
            <a:xfrm>
              <a:off x="0" y="0"/>
              <a:ext cx="9144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19" name="直線コネクタ 18"/>
            <p:cNvCxnSpPr/>
            <p:nvPr userDrawn="1"/>
          </p:nvCxnSpPr>
          <p:spPr>
            <a:xfrm>
              <a:off x="0" y="648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コンテンツ プレースホルダー 7"/>
          <p:cNvSpPr>
            <a:spLocks noGrp="1"/>
          </p:cNvSpPr>
          <p:nvPr>
            <p:ph sz="quarter" idx="18" hasCustomPrompt="1"/>
          </p:nvPr>
        </p:nvSpPr>
        <p:spPr>
          <a:xfrm>
            <a:off x="432000" y="864000"/>
            <a:ext cx="11328000" cy="5220000"/>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vl6pPr>
              <a:spcBef>
                <a:spcPts val="1000"/>
              </a:spcBef>
              <a:defRPr/>
            </a:lvl6pPr>
          </a:lstStyle>
          <a:p>
            <a:pPr lvl="0"/>
            <a:r>
              <a:rPr kumimoji="1" lang="en-US" altLang="ja-JP" dirty="0"/>
              <a:t>Body text 18pt</a:t>
            </a:r>
            <a:endParaRPr kumimoji="1" lang="ja-JP" altLang="en-US" dirty="0"/>
          </a:p>
          <a:p>
            <a:pPr lvl="1"/>
            <a:r>
              <a:rPr kumimoji="1" lang="en-US" altLang="ja-JP" dirty="0"/>
              <a:t>Second level 16pt</a:t>
            </a:r>
            <a:endParaRPr kumimoji="1" lang="ja-JP" altLang="en-US" dirty="0"/>
          </a:p>
          <a:p>
            <a:pPr lvl="2"/>
            <a:r>
              <a:rPr kumimoji="1" lang="en-US" altLang="ja-JP" dirty="0"/>
              <a:t>Third level 14pt</a:t>
            </a:r>
            <a:endParaRPr kumimoji="1" lang="ja-JP" altLang="en-US" dirty="0"/>
          </a:p>
          <a:p>
            <a:pPr lvl="3"/>
            <a:r>
              <a:rPr kumimoji="1" lang="en-US" altLang="ja-JP" dirty="0"/>
              <a:t>Fourth level 12pt</a:t>
            </a:r>
            <a:endParaRPr kumimoji="1" lang="ja-JP" altLang="en-US" dirty="0"/>
          </a:p>
          <a:p>
            <a:pPr lvl="4"/>
            <a:r>
              <a:rPr kumimoji="1" lang="en-US" altLang="ja-JP" dirty="0"/>
              <a:t>Fifth level 10.5pt</a:t>
            </a:r>
          </a:p>
          <a:p>
            <a:pPr lvl="5"/>
            <a:r>
              <a:rPr kumimoji="1" lang="en-US" altLang="ja-JP" dirty="0"/>
              <a:t>Sixth level 9pt</a:t>
            </a:r>
            <a:endParaRPr kumimoji="1" lang="ja-JP" altLang="en-US" dirty="0"/>
          </a:p>
        </p:txBody>
      </p:sp>
      <p:sp>
        <p:nvSpPr>
          <p:cNvPr id="2" name="タイトル 1"/>
          <p:cNvSpPr>
            <a:spLocks noGrp="1"/>
          </p:cNvSpPr>
          <p:nvPr>
            <p:ph type="title" hasCustomPrompt="1"/>
          </p:nvPr>
        </p:nvSpPr>
        <p:spPr/>
        <p:txBody>
          <a:bodyPr/>
          <a:lstStyle>
            <a:lvl1pPr>
              <a:defRPr>
                <a:latin typeface="+mn-ea"/>
                <a:ea typeface="+mn-ea"/>
              </a:defRPr>
            </a:lvl1pPr>
          </a:lstStyle>
          <a:p>
            <a:r>
              <a:rPr kumimoji="1" lang="en-US" altLang="ja-JP" dirty="0"/>
              <a:t>Page title 24pt</a:t>
            </a:r>
            <a:endParaRPr kumimoji="1" lang="ja-JP" altLang="en-US" dirty="0"/>
          </a:p>
        </p:txBody>
      </p:sp>
      <p:grpSp>
        <p:nvGrpSpPr>
          <p:cNvPr id="4" name="図形グループ 17">
            <a:extLst>
              <a:ext uri="{FF2B5EF4-FFF2-40B4-BE49-F238E27FC236}">
                <a16:creationId xmlns:a16="http://schemas.microsoft.com/office/drawing/2014/main" id="{6615928D-CC52-6B96-D1E9-F9F1BB426AEA}"/>
              </a:ext>
            </a:extLst>
          </p:cNvPr>
          <p:cNvGrpSpPr/>
          <p:nvPr userDrawn="1"/>
        </p:nvGrpSpPr>
        <p:grpSpPr>
          <a:xfrm>
            <a:off x="0" y="6514278"/>
            <a:ext cx="12192000" cy="343722"/>
            <a:chOff x="0" y="6300000"/>
            <a:chExt cx="9144000" cy="558000"/>
          </a:xfrm>
        </p:grpSpPr>
        <p:sp>
          <p:nvSpPr>
            <p:cNvPr id="5" name="正方形/長方形 19">
              <a:extLst>
                <a:ext uri="{FF2B5EF4-FFF2-40B4-BE49-F238E27FC236}">
                  <a16:creationId xmlns:a16="http://schemas.microsoft.com/office/drawing/2014/main" id="{4371EF76-4B76-178D-6164-325DC9CA9D09}"/>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 name="直線コネクタ 20">
              <a:extLst>
                <a:ext uri="{FF2B5EF4-FFF2-40B4-BE49-F238E27FC236}">
                  <a16:creationId xmlns:a16="http://schemas.microsoft.com/office/drawing/2014/main" id="{F482075D-75F4-BECF-0679-7BFDA3D16843}"/>
                </a:ext>
              </a:extLst>
            </p:cNvPr>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フッター プレースホルダー 2">
            <a:extLst>
              <a:ext uri="{FF2B5EF4-FFF2-40B4-BE49-F238E27FC236}">
                <a16:creationId xmlns:a16="http://schemas.microsoft.com/office/drawing/2014/main" id="{0F1DD86E-823D-9FFE-A697-FC00FA2B8FA9}"/>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8" name="スライド番号プレースホルダー 3">
            <a:extLst>
              <a:ext uri="{FF2B5EF4-FFF2-40B4-BE49-F238E27FC236}">
                <a16:creationId xmlns:a16="http://schemas.microsoft.com/office/drawing/2014/main" id="{A5BC4E20-3EC2-7B87-BCEB-2E7C35126103}"/>
              </a:ext>
            </a:extLst>
          </p:cNvPr>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9" name="圖形 8">
            <a:extLst>
              <a:ext uri="{FF2B5EF4-FFF2-40B4-BE49-F238E27FC236}">
                <a16:creationId xmlns:a16="http://schemas.microsoft.com/office/drawing/2014/main" id="{23337C1A-C42B-17AC-07D1-8163C7DA06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363" y="6561790"/>
            <a:ext cx="1115371" cy="255987"/>
          </a:xfrm>
          <a:prstGeom prst="rect">
            <a:avLst/>
          </a:prstGeom>
        </p:spPr>
      </p:pic>
    </p:spTree>
    <p:extLst>
      <p:ext uri="{BB962C8B-B14F-4D97-AF65-F5344CB8AC3E}">
        <p14:creationId xmlns:p14="http://schemas.microsoft.com/office/powerpoint/2010/main" val="1034053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clusion">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8AB9EAE-1F3A-6155-B61E-EC4B113B0B7F}"/>
              </a:ext>
            </a:extLst>
          </p:cNvPr>
          <p:cNvSpPr/>
          <p:nvPr userDrawn="1"/>
        </p:nvSpPr>
        <p:spPr>
          <a:xfrm>
            <a:off x="0" y="-3226"/>
            <a:ext cx="12192000" cy="650827"/>
          </a:xfrm>
          <a:prstGeom prst="rect">
            <a:avLst/>
          </a:prstGeom>
          <a:solidFill>
            <a:srgbClr val="75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タイトル 1"/>
          <p:cNvSpPr>
            <a:spLocks noGrp="1"/>
          </p:cNvSpPr>
          <p:nvPr>
            <p:ph type="title" hasCustomPrompt="1"/>
          </p:nvPr>
        </p:nvSpPr>
        <p:spPr>
          <a:xfrm>
            <a:off x="431800" y="109843"/>
            <a:ext cx="11328000" cy="432000"/>
          </a:xfrm>
        </p:spPr>
        <p:txBody>
          <a:bodyPr/>
          <a:lstStyle>
            <a:lvl1pPr>
              <a:defRPr>
                <a:latin typeface="+mn-ea"/>
                <a:ea typeface="+mn-ea"/>
              </a:defRPr>
            </a:lvl1pPr>
          </a:lstStyle>
          <a:p>
            <a:r>
              <a:rPr kumimoji="1" lang="en-US" altLang="ja-JP" dirty="0"/>
              <a:t>Page title 24pt</a:t>
            </a:r>
            <a:endParaRPr kumimoji="1" lang="ja-JP" altLang="en-US" dirty="0"/>
          </a:p>
        </p:txBody>
      </p:sp>
      <p:sp>
        <p:nvSpPr>
          <p:cNvPr id="15" name="テキスト プレースホルダー 9"/>
          <p:cNvSpPr>
            <a:spLocks noGrp="1"/>
          </p:cNvSpPr>
          <p:nvPr>
            <p:ph type="body" sz="quarter" idx="26" hasCustomPrompt="1"/>
          </p:nvPr>
        </p:nvSpPr>
        <p:spPr>
          <a:xfrm>
            <a:off x="431800" y="1689866"/>
            <a:ext cx="11328274" cy="576000"/>
          </a:xfrm>
          <a:noFill/>
        </p:spPr>
        <p:txBody>
          <a:bodyPr wrap="none" lIns="0" tIns="36000" rIns="0" bIns="18000" anchor="ctr"/>
          <a:lstStyle>
            <a:lvl1pPr marL="180000" indent="-180000">
              <a:spcBef>
                <a:spcPts val="0"/>
              </a:spcBef>
              <a:buFont typeface="+mj-lt"/>
              <a:buNone/>
              <a:defRPr sz="2200" b="1" spc="-30" baseline="0">
                <a:solidFill>
                  <a:schemeClr val="tx1"/>
                </a:solidFill>
              </a:defRPr>
            </a:lvl1pPr>
            <a:lvl2pPr marL="0" indent="0">
              <a:spcBef>
                <a:spcPts val="0"/>
              </a:spcBef>
              <a:buNone/>
              <a:defRPr sz="1400" b="0">
                <a:solidFill>
                  <a:schemeClr val="tx1"/>
                </a:solidFill>
              </a:defRPr>
            </a:lvl2pPr>
            <a:lvl3pPr marL="720000" indent="0">
              <a:buNone/>
              <a:defRPr b="1"/>
            </a:lvl3pPr>
            <a:lvl4pPr marL="1080000" indent="0">
              <a:buNone/>
              <a:defRPr b="1"/>
            </a:lvl4pPr>
            <a:lvl5pPr marL="1440000" indent="0">
              <a:buNone/>
              <a:defRPr b="1"/>
            </a:lvl5pPr>
          </a:lstStyle>
          <a:p>
            <a:pPr marL="180000" marR="0" lvl="0" indent="-180000" algn="l" defTabSz="914400" rtl="0" eaLnBrk="1" fontAlgn="auto" latinLnBrk="0" hangingPunct="1">
              <a:lnSpc>
                <a:spcPct val="100000"/>
              </a:lnSpc>
              <a:spcBef>
                <a:spcPts val="0"/>
              </a:spcBef>
              <a:spcAft>
                <a:spcPts val="0"/>
              </a:spcAft>
              <a:buClrTx/>
              <a:buSzTx/>
              <a:buFont typeface="+mj-lt"/>
              <a:buNone/>
              <a:tabLst/>
              <a:defRPr/>
            </a:pPr>
            <a:r>
              <a:rPr kumimoji="1" lang="en-US" altLang="ja-JP" dirty="0"/>
              <a:t>Headline text 22pt</a:t>
            </a:r>
          </a:p>
        </p:txBody>
      </p:sp>
      <p:sp>
        <p:nvSpPr>
          <p:cNvPr id="19" name="テキスト プレースホルダー 5"/>
          <p:cNvSpPr>
            <a:spLocks noGrp="1"/>
          </p:cNvSpPr>
          <p:nvPr>
            <p:ph type="body" sz="quarter" idx="14" hasCustomPrompt="1"/>
          </p:nvPr>
        </p:nvSpPr>
        <p:spPr>
          <a:xfrm>
            <a:off x="431800" y="2269092"/>
            <a:ext cx="11328274" cy="540000"/>
          </a:xfrm>
        </p:spPr>
        <p:txBody>
          <a:bodyPr lIns="0" tIns="125999" rIns="0" bIns="125999">
            <a:noAutofit/>
          </a:bodyPr>
          <a:lstStyle>
            <a:lvl1pPr>
              <a:defRPr sz="1600"/>
            </a:lvl1pPr>
            <a:lvl2pPr>
              <a:defRPr sz="1400"/>
            </a:lvl2pPr>
            <a:lvl3pPr>
              <a:defRPr sz="1200"/>
            </a:lvl3pPr>
            <a:lvl4pPr>
              <a:defRPr sz="1050"/>
            </a:lvl4pPr>
            <a:lvl5pPr>
              <a:defRPr sz="900"/>
            </a:lvl5pPr>
            <a:lvl6pPr>
              <a:defRPr sz="800"/>
            </a:lvl6pPr>
          </a:lstStyle>
          <a:p>
            <a:pPr lvl="0"/>
            <a:r>
              <a:rPr kumimoji="1" lang="en-US" altLang="ja-JP" dirty="0"/>
              <a:t>Body text 16pt</a:t>
            </a:r>
          </a:p>
        </p:txBody>
      </p:sp>
      <p:sp>
        <p:nvSpPr>
          <p:cNvPr id="22" name="コンテンツ プレースホルダー 7"/>
          <p:cNvSpPr>
            <a:spLocks noGrp="1"/>
          </p:cNvSpPr>
          <p:nvPr>
            <p:ph sz="quarter" idx="24" hasCustomPrompt="1"/>
          </p:nvPr>
        </p:nvSpPr>
        <p:spPr>
          <a:xfrm>
            <a:off x="432000" y="3007089"/>
            <a:ext cx="11328000" cy="3076909"/>
          </a:xfrm>
        </p:spPr>
        <p:txBody>
          <a:bodyPr/>
          <a:lstStyle>
            <a:lvl1pPr marL="0" indent="0">
              <a:buNone/>
              <a:defRPr sz="1600"/>
            </a:lvl1pPr>
            <a:lvl2pPr>
              <a:defRPr sz="1400"/>
            </a:lvl2pPr>
            <a:lvl3pPr>
              <a:defRPr sz="1200"/>
            </a:lvl3pPr>
            <a:lvl4pPr>
              <a:defRPr sz="1050"/>
            </a:lvl4pPr>
            <a:lvl5pPr>
              <a:defRPr sz="900"/>
            </a:lvl5pPr>
            <a:lvl6pPr>
              <a:defRPr sz="800"/>
            </a:lvl6pPr>
          </a:lstStyle>
          <a:p>
            <a:pPr marL="0" marR="0" lvl="0" indent="-180000" algn="l" defTabSz="914400" rtl="0" eaLnBrk="1" fontAlgn="auto" latinLnBrk="0" hangingPunct="1">
              <a:lnSpc>
                <a:spcPct val="100000"/>
              </a:lnSpc>
              <a:spcBef>
                <a:spcPts val="1000"/>
              </a:spcBef>
              <a:spcAft>
                <a:spcPts val="0"/>
              </a:spcAft>
              <a:buClrTx/>
              <a:buSzTx/>
              <a:tabLst/>
              <a:defRPr/>
            </a:pPr>
            <a:r>
              <a:rPr kumimoji="1" lang="en-US" altLang="ja-JP" dirty="0"/>
              <a:t>Contents</a:t>
            </a:r>
            <a:endParaRPr kumimoji="1" lang="ja-JP" altLang="en-US" dirty="0"/>
          </a:p>
        </p:txBody>
      </p:sp>
      <p:sp>
        <p:nvSpPr>
          <p:cNvPr id="6" name="矩形 5">
            <a:extLst>
              <a:ext uri="{FF2B5EF4-FFF2-40B4-BE49-F238E27FC236}">
                <a16:creationId xmlns:a16="http://schemas.microsoft.com/office/drawing/2014/main" id="{30FEAA2F-4677-7261-D1DA-FAA2402E798F}"/>
              </a:ext>
            </a:extLst>
          </p:cNvPr>
          <p:cNvSpPr/>
          <p:nvPr userDrawn="1">
            <p:custDataLst>
              <p:tags r:id="rId1"/>
            </p:custDataLst>
          </p:nvPr>
        </p:nvSpPr>
        <p:spPr>
          <a:xfrm>
            <a:off x="-4351655" y="935990"/>
            <a:ext cx="1643327" cy="598170"/>
          </a:xfrm>
          <a:prstGeom prst="rect">
            <a:avLst/>
          </a:prstGeom>
          <a:solidFill>
            <a:srgbClr val="DF5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grpSp>
        <p:nvGrpSpPr>
          <p:cNvPr id="3" name="図形グループ 17">
            <a:extLst>
              <a:ext uri="{FF2B5EF4-FFF2-40B4-BE49-F238E27FC236}">
                <a16:creationId xmlns:a16="http://schemas.microsoft.com/office/drawing/2014/main" id="{2E3C06BD-CE7C-3926-3B51-4982F5AC01AD}"/>
              </a:ext>
            </a:extLst>
          </p:cNvPr>
          <p:cNvGrpSpPr/>
          <p:nvPr userDrawn="1"/>
        </p:nvGrpSpPr>
        <p:grpSpPr>
          <a:xfrm>
            <a:off x="0" y="6514278"/>
            <a:ext cx="12192000" cy="343722"/>
            <a:chOff x="0" y="6300000"/>
            <a:chExt cx="9144000" cy="558000"/>
          </a:xfrm>
        </p:grpSpPr>
        <p:sp>
          <p:nvSpPr>
            <p:cNvPr id="7" name="正方形/長方形 19">
              <a:extLst>
                <a:ext uri="{FF2B5EF4-FFF2-40B4-BE49-F238E27FC236}">
                  <a16:creationId xmlns:a16="http://schemas.microsoft.com/office/drawing/2014/main" id="{8017A15D-3433-A9CE-9DE3-B7411F5E9592}"/>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20">
              <a:extLst>
                <a:ext uri="{FF2B5EF4-FFF2-40B4-BE49-F238E27FC236}">
                  <a16:creationId xmlns:a16="http://schemas.microsoft.com/office/drawing/2014/main" id="{208AC00C-2ACD-2B30-F9F4-7B4BEB7EA2CE}"/>
                </a:ext>
              </a:extLst>
            </p:cNvPr>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フッター プレースホルダー 2">
            <a:extLst>
              <a:ext uri="{FF2B5EF4-FFF2-40B4-BE49-F238E27FC236}">
                <a16:creationId xmlns:a16="http://schemas.microsoft.com/office/drawing/2014/main" id="{433662C3-664F-3733-970D-A4F8554DE712}"/>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10" name="スライド番号プレースホルダー 3">
            <a:extLst>
              <a:ext uri="{FF2B5EF4-FFF2-40B4-BE49-F238E27FC236}">
                <a16:creationId xmlns:a16="http://schemas.microsoft.com/office/drawing/2014/main" id="{96D2A051-AAC9-3431-FC8E-7F640230CE2A}"/>
              </a:ext>
            </a:extLst>
          </p:cNvPr>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11" name="圖形 10">
            <a:extLst>
              <a:ext uri="{FF2B5EF4-FFF2-40B4-BE49-F238E27FC236}">
                <a16:creationId xmlns:a16="http://schemas.microsoft.com/office/drawing/2014/main" id="{0B32F045-7701-7A33-6FDD-37F2864A38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3363" y="6561790"/>
            <a:ext cx="1115371" cy="255987"/>
          </a:xfrm>
          <a:prstGeom prst="rect">
            <a:avLst/>
          </a:prstGeom>
        </p:spPr>
      </p:pic>
    </p:spTree>
    <p:extLst>
      <p:ext uri="{BB962C8B-B14F-4D97-AF65-F5344CB8AC3E}">
        <p14:creationId xmlns:p14="http://schemas.microsoft.com/office/powerpoint/2010/main" val="2973825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較頁1">
    <p:spTree>
      <p:nvGrpSpPr>
        <p:cNvPr id="1" name=""/>
        <p:cNvGrpSpPr/>
        <p:nvPr/>
      </p:nvGrpSpPr>
      <p:grpSpPr>
        <a:xfrm>
          <a:off x="0" y="0"/>
          <a:ext cx="0" cy="0"/>
          <a:chOff x="0" y="0"/>
          <a:chExt cx="0" cy="0"/>
        </a:xfrm>
      </p:grpSpPr>
      <p:grpSp>
        <p:nvGrpSpPr>
          <p:cNvPr id="17" name="図形グループ 16"/>
          <p:cNvGrpSpPr/>
          <p:nvPr userDrawn="1"/>
        </p:nvGrpSpPr>
        <p:grpSpPr>
          <a:xfrm>
            <a:off x="0" y="0"/>
            <a:ext cx="12192000" cy="648000"/>
            <a:chOff x="0" y="0"/>
            <a:chExt cx="9144000" cy="648000"/>
          </a:xfrm>
        </p:grpSpPr>
        <p:sp>
          <p:nvSpPr>
            <p:cNvPr id="19" name="正方形/長方形 18">
              <a:extLst>
                <a:ext uri="{FF2B5EF4-FFF2-40B4-BE49-F238E27FC236}">
                  <a16:creationId xmlns:a16="http://schemas.microsoft.com/office/drawing/2014/main" id="{A550AF42-32A4-B148-94D9-36A45C3D47EC}"/>
                </a:ext>
              </a:extLst>
            </p:cNvPr>
            <p:cNvSpPr/>
            <p:nvPr userDrawn="1"/>
          </p:nvSpPr>
          <p:spPr>
            <a:xfrm>
              <a:off x="0" y="0"/>
              <a:ext cx="9144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0" name="直線コネクタ 19"/>
            <p:cNvCxnSpPr/>
            <p:nvPr userDrawn="1"/>
          </p:nvCxnSpPr>
          <p:spPr>
            <a:xfrm>
              <a:off x="0" y="648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コンテンツ プレースホルダー 7"/>
          <p:cNvSpPr>
            <a:spLocks noGrp="1"/>
          </p:cNvSpPr>
          <p:nvPr>
            <p:ph sz="quarter" idx="18" hasCustomPrompt="1"/>
          </p:nvPr>
        </p:nvSpPr>
        <p:spPr>
          <a:xfrm>
            <a:off x="432001" y="863999"/>
            <a:ext cx="5555998" cy="5220000"/>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vl6pPr>
              <a:spcBef>
                <a:spcPts val="1000"/>
              </a:spcBef>
              <a:defRPr/>
            </a:lvl6pPr>
          </a:lstStyle>
          <a:p>
            <a:pPr lvl="0"/>
            <a:r>
              <a:rPr kumimoji="1" lang="en-US" altLang="ja-JP" dirty="0"/>
              <a:t>Body text 18pt</a:t>
            </a:r>
            <a:endParaRPr kumimoji="1" lang="ja-JP" altLang="en-US" dirty="0"/>
          </a:p>
          <a:p>
            <a:pPr lvl="1"/>
            <a:r>
              <a:rPr kumimoji="1" lang="en-US" altLang="ja-JP" dirty="0"/>
              <a:t>Second level 16pt</a:t>
            </a:r>
            <a:endParaRPr kumimoji="1" lang="ja-JP" altLang="en-US" dirty="0"/>
          </a:p>
          <a:p>
            <a:pPr lvl="2"/>
            <a:r>
              <a:rPr kumimoji="1" lang="en-US" altLang="ja-JP" dirty="0"/>
              <a:t>Third level 14pt</a:t>
            </a:r>
            <a:endParaRPr kumimoji="1" lang="ja-JP" altLang="en-US" dirty="0"/>
          </a:p>
          <a:p>
            <a:pPr lvl="3"/>
            <a:r>
              <a:rPr kumimoji="1" lang="en-US" altLang="ja-JP" dirty="0"/>
              <a:t>Fourth level 12pt</a:t>
            </a:r>
            <a:endParaRPr kumimoji="1" lang="ja-JP" altLang="en-US" dirty="0"/>
          </a:p>
          <a:p>
            <a:pPr lvl="4"/>
            <a:r>
              <a:rPr kumimoji="1" lang="en-US" altLang="ja-JP" dirty="0"/>
              <a:t>Fifth level 10.5pt</a:t>
            </a:r>
          </a:p>
          <a:p>
            <a:pPr lvl="5"/>
            <a:r>
              <a:rPr kumimoji="1" lang="en-US" altLang="ja-JP" dirty="0"/>
              <a:t>Sixth level 9pt</a:t>
            </a:r>
            <a:endParaRPr kumimoji="1" lang="ja-JP" altLang="en-US" dirty="0"/>
          </a:p>
        </p:txBody>
      </p:sp>
      <p:sp>
        <p:nvSpPr>
          <p:cNvPr id="22" name="コンテンツ プレースホルダー 7"/>
          <p:cNvSpPr>
            <a:spLocks noGrp="1"/>
          </p:cNvSpPr>
          <p:nvPr>
            <p:ph sz="quarter" idx="22" hasCustomPrompt="1"/>
          </p:nvPr>
        </p:nvSpPr>
        <p:spPr>
          <a:xfrm>
            <a:off x="6204002" y="863999"/>
            <a:ext cx="5555998" cy="5220000"/>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vl6pPr>
              <a:spcBef>
                <a:spcPts val="1000"/>
              </a:spcBef>
              <a:defRPr/>
            </a:lvl6pPr>
          </a:lstStyle>
          <a:p>
            <a:pPr lvl="0"/>
            <a:r>
              <a:rPr kumimoji="1" lang="en-US" altLang="ja-JP" dirty="0"/>
              <a:t>Body text 18pt</a:t>
            </a:r>
            <a:endParaRPr kumimoji="1" lang="ja-JP" altLang="en-US" dirty="0"/>
          </a:p>
          <a:p>
            <a:pPr lvl="1"/>
            <a:r>
              <a:rPr kumimoji="1" lang="en-US" altLang="ja-JP" dirty="0"/>
              <a:t>Second level 16pt</a:t>
            </a:r>
            <a:endParaRPr kumimoji="1" lang="ja-JP" altLang="en-US" dirty="0"/>
          </a:p>
          <a:p>
            <a:pPr lvl="2"/>
            <a:r>
              <a:rPr kumimoji="1" lang="en-US" altLang="ja-JP" dirty="0"/>
              <a:t>Third level 14pt</a:t>
            </a:r>
            <a:endParaRPr kumimoji="1" lang="ja-JP" altLang="en-US" dirty="0"/>
          </a:p>
          <a:p>
            <a:pPr lvl="3"/>
            <a:r>
              <a:rPr kumimoji="1" lang="en-US" altLang="ja-JP" dirty="0"/>
              <a:t>Fourth level 12pt</a:t>
            </a:r>
            <a:endParaRPr kumimoji="1" lang="ja-JP" altLang="en-US" dirty="0"/>
          </a:p>
          <a:p>
            <a:pPr lvl="4"/>
            <a:r>
              <a:rPr kumimoji="1" lang="en-US" altLang="ja-JP" dirty="0"/>
              <a:t>Fifth level 10.5pt</a:t>
            </a:r>
          </a:p>
          <a:p>
            <a:pPr lvl="5"/>
            <a:r>
              <a:rPr kumimoji="1" lang="en-US" altLang="ja-JP" dirty="0"/>
              <a:t>Sixth level 9pt</a:t>
            </a:r>
            <a:endParaRPr kumimoji="1" lang="ja-JP" altLang="en-US" dirty="0"/>
          </a:p>
        </p:txBody>
      </p:sp>
      <p:sp>
        <p:nvSpPr>
          <p:cNvPr id="2" name="タイトル 1"/>
          <p:cNvSpPr>
            <a:spLocks noGrp="1"/>
          </p:cNvSpPr>
          <p:nvPr>
            <p:ph type="title" hasCustomPrompt="1"/>
          </p:nvPr>
        </p:nvSpPr>
        <p:spPr/>
        <p:txBody>
          <a:bodyPr/>
          <a:lstStyle>
            <a:lvl1pPr>
              <a:defRPr>
                <a:latin typeface="+mn-ea"/>
                <a:ea typeface="+mn-ea"/>
              </a:defRPr>
            </a:lvl1pPr>
          </a:lstStyle>
          <a:p>
            <a:r>
              <a:rPr kumimoji="1" lang="en-US" altLang="ja-JP" dirty="0"/>
              <a:t>Page title 24pt</a:t>
            </a:r>
            <a:endParaRPr kumimoji="1" lang="ja-JP" altLang="en-US" dirty="0"/>
          </a:p>
        </p:txBody>
      </p:sp>
      <p:grpSp>
        <p:nvGrpSpPr>
          <p:cNvPr id="4" name="図形グループ 17">
            <a:extLst>
              <a:ext uri="{FF2B5EF4-FFF2-40B4-BE49-F238E27FC236}">
                <a16:creationId xmlns:a16="http://schemas.microsoft.com/office/drawing/2014/main" id="{F7A80714-C75B-E0C3-DFB8-CB462F0E83F6}"/>
              </a:ext>
            </a:extLst>
          </p:cNvPr>
          <p:cNvGrpSpPr/>
          <p:nvPr userDrawn="1"/>
        </p:nvGrpSpPr>
        <p:grpSpPr>
          <a:xfrm>
            <a:off x="0" y="6514278"/>
            <a:ext cx="12192000" cy="343722"/>
            <a:chOff x="0" y="6300000"/>
            <a:chExt cx="9144000" cy="558000"/>
          </a:xfrm>
        </p:grpSpPr>
        <p:sp>
          <p:nvSpPr>
            <p:cNvPr id="5" name="正方形/長方形 19">
              <a:extLst>
                <a:ext uri="{FF2B5EF4-FFF2-40B4-BE49-F238E27FC236}">
                  <a16:creationId xmlns:a16="http://schemas.microsoft.com/office/drawing/2014/main" id="{C11D0433-0089-801E-931F-478A95CA249D}"/>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 name="直線コネクタ 20">
              <a:extLst>
                <a:ext uri="{FF2B5EF4-FFF2-40B4-BE49-F238E27FC236}">
                  <a16:creationId xmlns:a16="http://schemas.microsoft.com/office/drawing/2014/main" id="{2CAB759B-3CD1-EE7D-9452-D3852EAEEF9B}"/>
                </a:ext>
              </a:extLst>
            </p:cNvPr>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フッター プレースホルダー 2">
            <a:extLst>
              <a:ext uri="{FF2B5EF4-FFF2-40B4-BE49-F238E27FC236}">
                <a16:creationId xmlns:a16="http://schemas.microsoft.com/office/drawing/2014/main" id="{702EC63D-5CA1-6B7A-8DD4-E666FDE15560}"/>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8" name="スライド番号プレースホルダー 3">
            <a:extLst>
              <a:ext uri="{FF2B5EF4-FFF2-40B4-BE49-F238E27FC236}">
                <a16:creationId xmlns:a16="http://schemas.microsoft.com/office/drawing/2014/main" id="{3F880695-0C2C-3EE5-08ED-EA24E62E62FF}"/>
              </a:ext>
            </a:extLst>
          </p:cNvPr>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9" name="圖形 8">
            <a:extLst>
              <a:ext uri="{FF2B5EF4-FFF2-40B4-BE49-F238E27FC236}">
                <a16:creationId xmlns:a16="http://schemas.microsoft.com/office/drawing/2014/main" id="{8D06BFD7-4212-CCC7-C736-D988BDE2BE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363" y="6561790"/>
            <a:ext cx="1115371" cy="255987"/>
          </a:xfrm>
          <a:prstGeom prst="rect">
            <a:avLst/>
          </a:prstGeom>
        </p:spPr>
      </p:pic>
    </p:spTree>
    <p:extLst>
      <p:ext uri="{BB962C8B-B14F-4D97-AF65-F5344CB8AC3E}">
        <p14:creationId xmlns:p14="http://schemas.microsoft.com/office/powerpoint/2010/main" val="2220275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line and Two Content">
    <p:spTree>
      <p:nvGrpSpPr>
        <p:cNvPr id="1" name=""/>
        <p:cNvGrpSpPr/>
        <p:nvPr/>
      </p:nvGrpSpPr>
      <p:grpSpPr>
        <a:xfrm>
          <a:off x="0" y="0"/>
          <a:ext cx="0" cy="0"/>
          <a:chOff x="0" y="0"/>
          <a:chExt cx="0" cy="0"/>
        </a:xfrm>
      </p:grpSpPr>
      <p:grpSp>
        <p:nvGrpSpPr>
          <p:cNvPr id="36" name="図形グループ 35"/>
          <p:cNvGrpSpPr/>
          <p:nvPr userDrawn="1"/>
        </p:nvGrpSpPr>
        <p:grpSpPr>
          <a:xfrm>
            <a:off x="0" y="0"/>
            <a:ext cx="12192000" cy="648000"/>
            <a:chOff x="0" y="0"/>
            <a:chExt cx="9144000" cy="648000"/>
          </a:xfrm>
        </p:grpSpPr>
        <p:sp>
          <p:nvSpPr>
            <p:cNvPr id="37" name="正方形/長方形 36">
              <a:extLst>
                <a:ext uri="{FF2B5EF4-FFF2-40B4-BE49-F238E27FC236}">
                  <a16:creationId xmlns:a16="http://schemas.microsoft.com/office/drawing/2014/main" id="{A550AF42-32A4-B148-94D9-36A45C3D47EC}"/>
                </a:ext>
              </a:extLst>
            </p:cNvPr>
            <p:cNvSpPr/>
            <p:nvPr userDrawn="1"/>
          </p:nvSpPr>
          <p:spPr>
            <a:xfrm>
              <a:off x="0" y="0"/>
              <a:ext cx="9144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8" name="直線コネクタ 37"/>
            <p:cNvCxnSpPr/>
            <p:nvPr userDrawn="1"/>
          </p:nvCxnSpPr>
          <p:spPr>
            <a:xfrm>
              <a:off x="0" y="648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テキスト プレースホルダー 9"/>
          <p:cNvSpPr>
            <a:spLocks noGrp="1"/>
          </p:cNvSpPr>
          <p:nvPr>
            <p:ph type="body" sz="quarter" idx="27" hasCustomPrompt="1"/>
          </p:nvPr>
        </p:nvSpPr>
        <p:spPr>
          <a:xfrm>
            <a:off x="431167" y="863999"/>
            <a:ext cx="5555112" cy="720000"/>
          </a:xfrm>
          <a:noFill/>
        </p:spPr>
        <p:txBody>
          <a:bodyPr wrap="none" lIns="0" tIns="36000" rIns="0" bIns="18000" anchor="ctr"/>
          <a:lstStyle>
            <a:lvl1pPr marL="180000" marR="0" indent="-180000" algn="l" defTabSz="914400" rtl="0" eaLnBrk="1" fontAlgn="auto" latinLnBrk="0" hangingPunct="1">
              <a:lnSpc>
                <a:spcPct val="100000"/>
              </a:lnSpc>
              <a:spcBef>
                <a:spcPts val="0"/>
              </a:spcBef>
              <a:spcAft>
                <a:spcPts val="0"/>
              </a:spcAft>
              <a:buClrTx/>
              <a:buSzTx/>
              <a:buFont typeface="+mj-lt"/>
              <a:buNone/>
              <a:tabLst/>
              <a:defRPr sz="2200" b="1" spc="-30" baseline="0">
                <a:solidFill>
                  <a:schemeClr val="tx1"/>
                </a:solidFill>
              </a:defRPr>
            </a:lvl1pPr>
            <a:lvl2pPr marL="0" indent="0">
              <a:spcBef>
                <a:spcPts val="0"/>
              </a:spcBef>
              <a:buNone/>
              <a:defRPr sz="1400" b="0">
                <a:solidFill>
                  <a:schemeClr val="tx1"/>
                </a:solidFill>
              </a:defRPr>
            </a:lvl2pPr>
            <a:lvl3pPr marL="720000" indent="0">
              <a:buNone/>
              <a:defRPr b="1"/>
            </a:lvl3pPr>
            <a:lvl4pPr marL="1080000" indent="0">
              <a:buNone/>
              <a:defRPr b="1"/>
            </a:lvl4pPr>
            <a:lvl5pPr marL="1440000" indent="0">
              <a:buNone/>
              <a:defRPr b="1"/>
            </a:lvl5pPr>
          </a:lstStyle>
          <a:p>
            <a:pPr marL="180000" marR="0" lvl="0" indent="-180000" algn="l" defTabSz="914400" rtl="0" eaLnBrk="1" fontAlgn="auto" latinLnBrk="0" hangingPunct="1">
              <a:lnSpc>
                <a:spcPct val="100000"/>
              </a:lnSpc>
              <a:spcBef>
                <a:spcPts val="0"/>
              </a:spcBef>
              <a:spcAft>
                <a:spcPts val="0"/>
              </a:spcAft>
              <a:buClrTx/>
              <a:buSzTx/>
              <a:buFont typeface="+mj-lt"/>
              <a:buNone/>
              <a:tabLst/>
              <a:defRPr/>
            </a:pPr>
            <a:r>
              <a:rPr kumimoji="1" lang="en-US" altLang="ja-JP" dirty="0"/>
              <a:t>Headline text 22pt</a:t>
            </a:r>
          </a:p>
          <a:p>
            <a:pPr lvl="1"/>
            <a:r>
              <a:rPr kumimoji="1" lang="en-US" altLang="ja-JP" dirty="0"/>
              <a:t>Second level 14pt</a:t>
            </a:r>
            <a:endParaRPr kumimoji="1" lang="ja-JP" altLang="en-US" dirty="0"/>
          </a:p>
        </p:txBody>
      </p:sp>
      <p:sp>
        <p:nvSpPr>
          <p:cNvPr id="41" name="コンテンツ プレースホルダー 7"/>
          <p:cNvSpPr>
            <a:spLocks noGrp="1"/>
          </p:cNvSpPr>
          <p:nvPr>
            <p:ph sz="quarter" idx="22" hasCustomPrompt="1"/>
          </p:nvPr>
        </p:nvSpPr>
        <p:spPr>
          <a:xfrm>
            <a:off x="432000" y="1799997"/>
            <a:ext cx="5555999" cy="4284002"/>
          </a:xfrm>
          <a:noFill/>
        </p:spPr>
        <p:txBody>
          <a:bodyPr lIns="0" tIns="0" rIns="0" bIns="0"/>
          <a:lstStyle>
            <a:lvl1pPr>
              <a:defRPr sz="1600"/>
            </a:lvl1pPr>
            <a:lvl2pPr>
              <a:defRPr sz="1400"/>
            </a:lvl2pPr>
            <a:lvl3pPr>
              <a:defRPr sz="1200"/>
            </a:lvl3pPr>
            <a:lvl4pPr>
              <a:defRPr sz="1050"/>
            </a:lvl4pPr>
            <a:lvl5pPr>
              <a:defRPr sz="900"/>
            </a:lvl5pPr>
            <a:lvl6pPr>
              <a:defRPr sz="800"/>
            </a:lvl6pPr>
          </a:lstStyle>
          <a:p>
            <a:pPr lvl="0"/>
            <a:r>
              <a:rPr kumimoji="1" lang="en-US" altLang="ja-JP" dirty="0"/>
              <a:t>Body text 16pt</a:t>
            </a:r>
            <a:endParaRPr kumimoji="1" lang="ja-JP" altLang="en-US" dirty="0"/>
          </a:p>
          <a:p>
            <a:pPr lvl="1"/>
            <a:r>
              <a:rPr kumimoji="1" lang="en-US" altLang="ja-JP" dirty="0"/>
              <a:t>Second level 14pt</a:t>
            </a:r>
            <a:endParaRPr kumimoji="1" lang="ja-JP" altLang="en-US" dirty="0"/>
          </a:p>
          <a:p>
            <a:pPr lvl="2"/>
            <a:r>
              <a:rPr kumimoji="1" lang="en-US" altLang="ja-JP" dirty="0"/>
              <a:t>Third level 12pt</a:t>
            </a:r>
            <a:endParaRPr kumimoji="1" lang="ja-JP" altLang="en-US" dirty="0"/>
          </a:p>
          <a:p>
            <a:pPr lvl="3"/>
            <a:r>
              <a:rPr kumimoji="1" lang="en-US" altLang="ja-JP" dirty="0"/>
              <a:t>Fourth level 10.5pt</a:t>
            </a:r>
            <a:endParaRPr kumimoji="1" lang="ja-JP" altLang="en-US" dirty="0"/>
          </a:p>
          <a:p>
            <a:pPr lvl="4"/>
            <a:r>
              <a:rPr kumimoji="1" lang="en-US" altLang="ja-JP" dirty="0"/>
              <a:t>Fifth level 9pt </a:t>
            </a:r>
          </a:p>
          <a:p>
            <a:pPr lvl="5"/>
            <a:r>
              <a:rPr kumimoji="1" lang="en-US" altLang="ja-JP" dirty="0"/>
              <a:t>Sixth level 8pt</a:t>
            </a:r>
            <a:endParaRPr kumimoji="1" lang="ja-JP" altLang="en-US" dirty="0"/>
          </a:p>
        </p:txBody>
      </p:sp>
      <p:sp>
        <p:nvSpPr>
          <p:cNvPr id="19" name="テキスト プレースホルダー 9"/>
          <p:cNvSpPr>
            <a:spLocks noGrp="1"/>
          </p:cNvSpPr>
          <p:nvPr>
            <p:ph type="body" sz="quarter" idx="30" hasCustomPrompt="1"/>
          </p:nvPr>
        </p:nvSpPr>
        <p:spPr>
          <a:xfrm>
            <a:off x="6204888" y="863999"/>
            <a:ext cx="5555112" cy="720000"/>
          </a:xfrm>
          <a:noFill/>
        </p:spPr>
        <p:txBody>
          <a:bodyPr wrap="none" lIns="0" tIns="36000" rIns="0" bIns="18000" anchor="ctr"/>
          <a:lstStyle>
            <a:lvl1pPr marL="180000" marR="0" indent="-180000" algn="l" defTabSz="914400" rtl="0" eaLnBrk="1" fontAlgn="auto" latinLnBrk="0" hangingPunct="1">
              <a:lnSpc>
                <a:spcPct val="100000"/>
              </a:lnSpc>
              <a:spcBef>
                <a:spcPts val="0"/>
              </a:spcBef>
              <a:spcAft>
                <a:spcPts val="0"/>
              </a:spcAft>
              <a:buClrTx/>
              <a:buSzTx/>
              <a:buFont typeface="+mj-lt"/>
              <a:buNone/>
              <a:tabLst/>
              <a:defRPr sz="2200" b="1" spc="-30" baseline="0">
                <a:solidFill>
                  <a:schemeClr val="tx1"/>
                </a:solidFill>
              </a:defRPr>
            </a:lvl1pPr>
            <a:lvl2pPr marL="0" indent="0">
              <a:spcBef>
                <a:spcPts val="0"/>
              </a:spcBef>
              <a:buNone/>
              <a:defRPr sz="1400" b="0">
                <a:solidFill>
                  <a:schemeClr val="tx1"/>
                </a:solidFill>
              </a:defRPr>
            </a:lvl2pPr>
            <a:lvl3pPr marL="720000" indent="0">
              <a:buNone/>
              <a:defRPr b="1"/>
            </a:lvl3pPr>
            <a:lvl4pPr marL="1080000" indent="0">
              <a:buNone/>
              <a:defRPr b="1"/>
            </a:lvl4pPr>
            <a:lvl5pPr marL="1440000" indent="0">
              <a:buNone/>
              <a:defRPr b="1"/>
            </a:lvl5pPr>
          </a:lstStyle>
          <a:p>
            <a:pPr marL="180000" marR="0" lvl="0" indent="-180000" algn="l" defTabSz="914400" rtl="0" eaLnBrk="1" fontAlgn="auto" latinLnBrk="0" hangingPunct="1">
              <a:lnSpc>
                <a:spcPct val="100000"/>
              </a:lnSpc>
              <a:spcBef>
                <a:spcPts val="0"/>
              </a:spcBef>
              <a:spcAft>
                <a:spcPts val="0"/>
              </a:spcAft>
              <a:buClrTx/>
              <a:buSzTx/>
              <a:buFont typeface="+mj-lt"/>
              <a:buNone/>
              <a:tabLst/>
              <a:defRPr/>
            </a:pPr>
            <a:r>
              <a:rPr kumimoji="1" lang="en-US" altLang="ja-JP" dirty="0"/>
              <a:t>Headline text 22pt</a:t>
            </a:r>
          </a:p>
          <a:p>
            <a:pPr lvl="1"/>
            <a:r>
              <a:rPr kumimoji="1" lang="en-US" altLang="ja-JP" dirty="0"/>
              <a:t>Second level 14pt</a:t>
            </a:r>
            <a:endParaRPr kumimoji="1" lang="ja-JP" altLang="en-US" dirty="0"/>
          </a:p>
        </p:txBody>
      </p:sp>
      <p:sp>
        <p:nvSpPr>
          <p:cNvPr id="20" name="コンテンツ プレースホルダー 7"/>
          <p:cNvSpPr>
            <a:spLocks noGrp="1"/>
          </p:cNvSpPr>
          <p:nvPr>
            <p:ph sz="quarter" idx="31" hasCustomPrompt="1"/>
          </p:nvPr>
        </p:nvSpPr>
        <p:spPr>
          <a:xfrm>
            <a:off x="6204001" y="1799997"/>
            <a:ext cx="5555999" cy="4284002"/>
          </a:xfrm>
          <a:noFill/>
        </p:spPr>
        <p:txBody>
          <a:bodyPr lIns="0" tIns="0" rIns="0" bIns="0"/>
          <a:lstStyle>
            <a:lvl1pPr>
              <a:defRPr sz="1600"/>
            </a:lvl1pPr>
            <a:lvl2pPr>
              <a:defRPr sz="1400"/>
            </a:lvl2pPr>
            <a:lvl3pPr>
              <a:defRPr sz="1200"/>
            </a:lvl3pPr>
            <a:lvl4pPr>
              <a:defRPr sz="1050"/>
            </a:lvl4pPr>
            <a:lvl5pPr>
              <a:defRPr sz="900"/>
            </a:lvl5pPr>
            <a:lvl6pPr>
              <a:defRPr sz="800"/>
            </a:lvl6pPr>
          </a:lstStyle>
          <a:p>
            <a:pPr lvl="0"/>
            <a:r>
              <a:rPr kumimoji="1" lang="en-US" altLang="ja-JP" dirty="0"/>
              <a:t>Body text 16pt</a:t>
            </a:r>
            <a:endParaRPr kumimoji="1" lang="ja-JP" altLang="en-US" dirty="0"/>
          </a:p>
          <a:p>
            <a:pPr lvl="1"/>
            <a:r>
              <a:rPr kumimoji="1" lang="en-US" altLang="ja-JP" dirty="0"/>
              <a:t>Second level 14pt</a:t>
            </a:r>
            <a:endParaRPr kumimoji="1" lang="ja-JP" altLang="en-US" dirty="0"/>
          </a:p>
          <a:p>
            <a:pPr lvl="2"/>
            <a:r>
              <a:rPr kumimoji="1" lang="en-US" altLang="ja-JP" dirty="0"/>
              <a:t>Third level 12pt</a:t>
            </a:r>
            <a:endParaRPr kumimoji="1" lang="ja-JP" altLang="en-US" dirty="0"/>
          </a:p>
          <a:p>
            <a:pPr lvl="3"/>
            <a:r>
              <a:rPr kumimoji="1" lang="en-US" altLang="ja-JP" dirty="0"/>
              <a:t>Fourth level 10.5pt</a:t>
            </a:r>
            <a:endParaRPr kumimoji="1" lang="ja-JP" altLang="en-US" dirty="0"/>
          </a:p>
          <a:p>
            <a:pPr lvl="4"/>
            <a:r>
              <a:rPr kumimoji="1" lang="en-US" altLang="ja-JP" dirty="0"/>
              <a:t>Fifth level 9pt </a:t>
            </a:r>
          </a:p>
          <a:p>
            <a:pPr lvl="5"/>
            <a:r>
              <a:rPr kumimoji="1" lang="en-US" altLang="ja-JP" dirty="0"/>
              <a:t>Sixth level 8pt</a:t>
            </a:r>
            <a:endParaRPr kumimoji="1" lang="ja-JP" altLang="en-US" dirty="0"/>
          </a:p>
        </p:txBody>
      </p:sp>
      <p:sp>
        <p:nvSpPr>
          <p:cNvPr id="2" name="タイトル 1"/>
          <p:cNvSpPr>
            <a:spLocks noGrp="1"/>
          </p:cNvSpPr>
          <p:nvPr>
            <p:ph type="title" hasCustomPrompt="1"/>
          </p:nvPr>
        </p:nvSpPr>
        <p:spPr/>
        <p:txBody>
          <a:bodyPr/>
          <a:lstStyle>
            <a:lvl1pPr>
              <a:defRPr>
                <a:latin typeface="+mn-ea"/>
                <a:ea typeface="+mn-ea"/>
              </a:defRPr>
            </a:lvl1pPr>
          </a:lstStyle>
          <a:p>
            <a:r>
              <a:rPr kumimoji="1" lang="en-US" altLang="ja-JP" dirty="0"/>
              <a:t>Page title 24pt</a:t>
            </a:r>
            <a:endParaRPr kumimoji="1" lang="ja-JP" altLang="en-US" dirty="0"/>
          </a:p>
        </p:txBody>
      </p:sp>
      <p:grpSp>
        <p:nvGrpSpPr>
          <p:cNvPr id="4" name="図形グループ 17">
            <a:extLst>
              <a:ext uri="{FF2B5EF4-FFF2-40B4-BE49-F238E27FC236}">
                <a16:creationId xmlns:a16="http://schemas.microsoft.com/office/drawing/2014/main" id="{1E460B09-6032-905D-1EF6-09A2A2108B0F}"/>
              </a:ext>
            </a:extLst>
          </p:cNvPr>
          <p:cNvGrpSpPr/>
          <p:nvPr userDrawn="1"/>
        </p:nvGrpSpPr>
        <p:grpSpPr>
          <a:xfrm>
            <a:off x="0" y="6514278"/>
            <a:ext cx="12192000" cy="343722"/>
            <a:chOff x="0" y="6300000"/>
            <a:chExt cx="9144000" cy="558000"/>
          </a:xfrm>
        </p:grpSpPr>
        <p:sp>
          <p:nvSpPr>
            <p:cNvPr id="5" name="正方形/長方形 19">
              <a:extLst>
                <a:ext uri="{FF2B5EF4-FFF2-40B4-BE49-F238E27FC236}">
                  <a16:creationId xmlns:a16="http://schemas.microsoft.com/office/drawing/2014/main" id="{69A3765E-449A-294F-CAC6-4B324813F300}"/>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 name="直線コネクタ 20">
              <a:extLst>
                <a:ext uri="{FF2B5EF4-FFF2-40B4-BE49-F238E27FC236}">
                  <a16:creationId xmlns:a16="http://schemas.microsoft.com/office/drawing/2014/main" id="{F282BDC9-D550-4A87-0DF1-76681D175AFC}"/>
                </a:ext>
              </a:extLst>
            </p:cNvPr>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フッター プレースホルダー 2">
            <a:extLst>
              <a:ext uri="{FF2B5EF4-FFF2-40B4-BE49-F238E27FC236}">
                <a16:creationId xmlns:a16="http://schemas.microsoft.com/office/drawing/2014/main" id="{57F777E4-9CF6-DCEA-F2A2-8C2C6D3DC0FC}"/>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8" name="スライド番号プレースホルダー 3">
            <a:extLst>
              <a:ext uri="{FF2B5EF4-FFF2-40B4-BE49-F238E27FC236}">
                <a16:creationId xmlns:a16="http://schemas.microsoft.com/office/drawing/2014/main" id="{3416B122-F1A4-AB44-AC62-999EBAC1CC03}"/>
              </a:ext>
            </a:extLst>
          </p:cNvPr>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9" name="圖形 8">
            <a:extLst>
              <a:ext uri="{FF2B5EF4-FFF2-40B4-BE49-F238E27FC236}">
                <a16:creationId xmlns:a16="http://schemas.microsoft.com/office/drawing/2014/main" id="{E73E0C5F-C4F4-D069-6798-8B1F02A466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363" y="6561790"/>
            <a:ext cx="1115371" cy="255987"/>
          </a:xfrm>
          <a:prstGeom prst="rect">
            <a:avLst/>
          </a:prstGeom>
        </p:spPr>
      </p:pic>
    </p:spTree>
    <p:extLst>
      <p:ext uri="{BB962C8B-B14F-4D97-AF65-F5344CB8AC3E}">
        <p14:creationId xmlns:p14="http://schemas.microsoft.com/office/powerpoint/2010/main" val="2229594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較頁">
    <p:spTree>
      <p:nvGrpSpPr>
        <p:cNvPr id="1" name=""/>
        <p:cNvGrpSpPr/>
        <p:nvPr/>
      </p:nvGrpSpPr>
      <p:grpSpPr>
        <a:xfrm>
          <a:off x="0" y="0"/>
          <a:ext cx="0" cy="0"/>
          <a:chOff x="0" y="0"/>
          <a:chExt cx="0" cy="0"/>
        </a:xfrm>
      </p:grpSpPr>
      <p:grpSp>
        <p:nvGrpSpPr>
          <p:cNvPr id="24" name="図形グループ 23"/>
          <p:cNvGrpSpPr/>
          <p:nvPr userDrawn="1"/>
        </p:nvGrpSpPr>
        <p:grpSpPr>
          <a:xfrm>
            <a:off x="0" y="0"/>
            <a:ext cx="12192000" cy="648000"/>
            <a:chOff x="0" y="0"/>
            <a:chExt cx="9144000" cy="648000"/>
          </a:xfrm>
        </p:grpSpPr>
        <p:sp>
          <p:nvSpPr>
            <p:cNvPr id="25" name="正方形/長方形 24">
              <a:extLst>
                <a:ext uri="{FF2B5EF4-FFF2-40B4-BE49-F238E27FC236}">
                  <a16:creationId xmlns:a16="http://schemas.microsoft.com/office/drawing/2014/main" id="{A550AF42-32A4-B148-94D9-36A45C3D47EC}"/>
                </a:ext>
              </a:extLst>
            </p:cNvPr>
            <p:cNvSpPr/>
            <p:nvPr userDrawn="1"/>
          </p:nvSpPr>
          <p:spPr>
            <a:xfrm>
              <a:off x="0" y="0"/>
              <a:ext cx="9144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6" name="直線コネクタ 25"/>
            <p:cNvCxnSpPr/>
            <p:nvPr userDrawn="1"/>
          </p:nvCxnSpPr>
          <p:spPr>
            <a:xfrm>
              <a:off x="0" y="648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コンテンツ プレースホルダー 7"/>
          <p:cNvSpPr>
            <a:spLocks noGrp="1"/>
          </p:cNvSpPr>
          <p:nvPr>
            <p:ph sz="quarter" idx="22" hasCustomPrompt="1"/>
          </p:nvPr>
        </p:nvSpPr>
        <p:spPr>
          <a:xfrm>
            <a:off x="432000" y="1583999"/>
            <a:ext cx="5555999" cy="4500000"/>
          </a:xfrm>
          <a:solidFill>
            <a:schemeClr val="bg1">
              <a:lumMod val="95000"/>
            </a:schemeClr>
          </a:solidFill>
        </p:spPr>
        <p:txBody>
          <a:bodyPr lIns="180000" tIns="180000" rIns="180000" bIns="125999"/>
          <a:lstStyle>
            <a:lvl1pPr>
              <a:defRPr sz="1600"/>
            </a:lvl1pPr>
            <a:lvl2pPr>
              <a:defRPr sz="1400"/>
            </a:lvl2pPr>
            <a:lvl3pPr>
              <a:defRPr sz="1200"/>
            </a:lvl3pPr>
            <a:lvl4pPr>
              <a:defRPr sz="1050"/>
            </a:lvl4pPr>
            <a:lvl5pPr>
              <a:defRPr sz="900"/>
            </a:lvl5pPr>
            <a:lvl6pPr>
              <a:defRPr sz="800"/>
            </a:lvl6pPr>
          </a:lstStyle>
          <a:p>
            <a:pPr lvl="0"/>
            <a:r>
              <a:rPr kumimoji="1" lang="en-US" altLang="ja-JP" dirty="0"/>
              <a:t>Body text 16pt</a:t>
            </a:r>
            <a:endParaRPr kumimoji="1" lang="ja-JP" altLang="en-US" dirty="0"/>
          </a:p>
          <a:p>
            <a:pPr lvl="1"/>
            <a:r>
              <a:rPr kumimoji="1" lang="en-US" altLang="ja-JP" dirty="0"/>
              <a:t>Second level 14pt</a:t>
            </a:r>
            <a:endParaRPr kumimoji="1" lang="ja-JP" altLang="en-US" dirty="0"/>
          </a:p>
          <a:p>
            <a:pPr lvl="2"/>
            <a:r>
              <a:rPr kumimoji="1" lang="en-US" altLang="ja-JP" dirty="0"/>
              <a:t>Third level 12pt</a:t>
            </a:r>
            <a:endParaRPr kumimoji="1" lang="ja-JP" altLang="en-US" dirty="0"/>
          </a:p>
          <a:p>
            <a:pPr lvl="3"/>
            <a:r>
              <a:rPr kumimoji="1" lang="en-US" altLang="ja-JP" dirty="0"/>
              <a:t>Fourth level 10.5pt</a:t>
            </a:r>
            <a:endParaRPr kumimoji="1" lang="ja-JP" altLang="en-US" dirty="0"/>
          </a:p>
          <a:p>
            <a:pPr lvl="4"/>
            <a:r>
              <a:rPr kumimoji="1" lang="en-US" altLang="ja-JP" dirty="0"/>
              <a:t>Fifth level 9pt </a:t>
            </a:r>
          </a:p>
          <a:p>
            <a:pPr lvl="5"/>
            <a:r>
              <a:rPr kumimoji="1" lang="en-US" altLang="ja-JP" dirty="0"/>
              <a:t>Sixth level 8pt</a:t>
            </a:r>
            <a:endParaRPr kumimoji="1" lang="ja-JP" altLang="en-US" dirty="0"/>
          </a:p>
        </p:txBody>
      </p:sp>
      <p:sp>
        <p:nvSpPr>
          <p:cNvPr id="13" name="テキスト プレースホルダー 9"/>
          <p:cNvSpPr>
            <a:spLocks noGrp="1"/>
          </p:cNvSpPr>
          <p:nvPr>
            <p:ph type="body" sz="quarter" idx="25" hasCustomPrompt="1"/>
          </p:nvPr>
        </p:nvSpPr>
        <p:spPr>
          <a:xfrm>
            <a:off x="432024" y="863999"/>
            <a:ext cx="5555112" cy="720000"/>
          </a:xfrm>
          <a:solidFill>
            <a:srgbClr val="75E3E3"/>
          </a:solidFill>
        </p:spPr>
        <p:txBody>
          <a:bodyPr wrap="none" lIns="180000" tIns="36000" rIns="180000" bIns="18000" anchor="ctr"/>
          <a:lstStyle>
            <a:lvl1pPr marL="180000" indent="-180000">
              <a:spcBef>
                <a:spcPts val="0"/>
              </a:spcBef>
              <a:buFont typeface="+mj-lt"/>
              <a:buNone/>
              <a:defRPr sz="2200" b="1" spc="-30" baseline="0">
                <a:solidFill>
                  <a:schemeClr val="tx1"/>
                </a:solidFill>
              </a:defRPr>
            </a:lvl1pPr>
            <a:lvl2pPr marL="0" indent="0">
              <a:spcBef>
                <a:spcPts val="0"/>
              </a:spcBef>
              <a:buNone/>
              <a:defRPr sz="1400" b="0">
                <a:solidFill>
                  <a:schemeClr val="tx1"/>
                </a:solidFill>
              </a:defRPr>
            </a:lvl2pPr>
            <a:lvl3pPr marL="720000" indent="0">
              <a:buNone/>
              <a:defRPr b="1"/>
            </a:lvl3pPr>
            <a:lvl4pPr marL="1080000" indent="0">
              <a:buNone/>
              <a:defRPr b="1"/>
            </a:lvl4pPr>
            <a:lvl5pPr marL="1440000" indent="0">
              <a:buNone/>
              <a:defRPr b="1"/>
            </a:lvl5pPr>
          </a:lstStyle>
          <a:p>
            <a:pPr marL="180000" marR="0" lvl="0" indent="-180000" algn="l" defTabSz="914400" rtl="0" eaLnBrk="1" fontAlgn="auto" latinLnBrk="0" hangingPunct="1">
              <a:lnSpc>
                <a:spcPct val="100000"/>
              </a:lnSpc>
              <a:spcBef>
                <a:spcPts val="0"/>
              </a:spcBef>
              <a:spcAft>
                <a:spcPts val="0"/>
              </a:spcAft>
              <a:buClrTx/>
              <a:buSzTx/>
              <a:buFont typeface="+mj-lt"/>
              <a:buNone/>
              <a:tabLst/>
              <a:defRPr/>
            </a:pPr>
            <a:r>
              <a:rPr kumimoji="1" lang="en-US" altLang="ja-JP" dirty="0"/>
              <a:t>Headline text 22pt</a:t>
            </a:r>
          </a:p>
          <a:p>
            <a:pPr lvl="1"/>
            <a:r>
              <a:rPr kumimoji="1" lang="en-US" altLang="ja-JP" dirty="0"/>
              <a:t>Second level 14pt</a:t>
            </a:r>
            <a:endParaRPr kumimoji="1" lang="ja-JP" altLang="en-US" dirty="0"/>
          </a:p>
        </p:txBody>
      </p:sp>
      <p:sp>
        <p:nvSpPr>
          <p:cNvPr id="23" name="コンテンツ プレースホルダー 7"/>
          <p:cNvSpPr>
            <a:spLocks noGrp="1"/>
          </p:cNvSpPr>
          <p:nvPr>
            <p:ph sz="quarter" idx="31" hasCustomPrompt="1"/>
          </p:nvPr>
        </p:nvSpPr>
        <p:spPr>
          <a:xfrm>
            <a:off x="6204001" y="1583999"/>
            <a:ext cx="5555999" cy="4500000"/>
          </a:xfrm>
          <a:solidFill>
            <a:schemeClr val="bg1">
              <a:lumMod val="95000"/>
            </a:schemeClr>
          </a:solidFill>
        </p:spPr>
        <p:txBody>
          <a:bodyPr lIns="180000" tIns="180000" rIns="180000" bIns="125999"/>
          <a:lstStyle>
            <a:lvl1pPr>
              <a:defRPr sz="1600"/>
            </a:lvl1pPr>
            <a:lvl2pPr>
              <a:defRPr sz="1400"/>
            </a:lvl2pPr>
            <a:lvl3pPr>
              <a:defRPr sz="1200"/>
            </a:lvl3pPr>
            <a:lvl4pPr>
              <a:defRPr sz="1050"/>
            </a:lvl4pPr>
            <a:lvl5pPr>
              <a:defRPr sz="900"/>
            </a:lvl5pPr>
            <a:lvl6pPr>
              <a:defRPr sz="800"/>
            </a:lvl6pPr>
          </a:lstStyle>
          <a:p>
            <a:pPr lvl="0"/>
            <a:r>
              <a:rPr kumimoji="1" lang="en-US" altLang="ja-JP" dirty="0"/>
              <a:t>Body text 16pt</a:t>
            </a:r>
            <a:endParaRPr kumimoji="1" lang="ja-JP" altLang="en-US" dirty="0"/>
          </a:p>
          <a:p>
            <a:pPr lvl="1"/>
            <a:r>
              <a:rPr kumimoji="1" lang="en-US" altLang="ja-JP" dirty="0"/>
              <a:t>Second level 14pt</a:t>
            </a:r>
            <a:endParaRPr kumimoji="1" lang="ja-JP" altLang="en-US" dirty="0"/>
          </a:p>
          <a:p>
            <a:pPr lvl="2"/>
            <a:r>
              <a:rPr kumimoji="1" lang="en-US" altLang="ja-JP" dirty="0"/>
              <a:t>Third level 12pt</a:t>
            </a:r>
            <a:endParaRPr kumimoji="1" lang="ja-JP" altLang="en-US" dirty="0"/>
          </a:p>
          <a:p>
            <a:pPr lvl="3"/>
            <a:r>
              <a:rPr kumimoji="1" lang="en-US" altLang="ja-JP" dirty="0"/>
              <a:t>Fourth level 10.5pt</a:t>
            </a:r>
            <a:endParaRPr kumimoji="1" lang="ja-JP" altLang="en-US" dirty="0"/>
          </a:p>
          <a:p>
            <a:pPr lvl="4"/>
            <a:r>
              <a:rPr kumimoji="1" lang="en-US" altLang="ja-JP" dirty="0"/>
              <a:t>Fifth level 9pt </a:t>
            </a:r>
          </a:p>
          <a:p>
            <a:pPr lvl="5"/>
            <a:r>
              <a:rPr kumimoji="1" lang="en-US" altLang="ja-JP" dirty="0"/>
              <a:t>Sixth level 8pt</a:t>
            </a:r>
            <a:endParaRPr kumimoji="1" lang="ja-JP" altLang="en-US" dirty="0"/>
          </a:p>
        </p:txBody>
      </p:sp>
      <p:sp>
        <p:nvSpPr>
          <p:cNvPr id="27" name="テキスト プレースホルダー 9"/>
          <p:cNvSpPr>
            <a:spLocks noGrp="1"/>
          </p:cNvSpPr>
          <p:nvPr>
            <p:ph type="body" sz="quarter" idx="32" hasCustomPrompt="1"/>
          </p:nvPr>
        </p:nvSpPr>
        <p:spPr>
          <a:xfrm>
            <a:off x="6204888" y="863999"/>
            <a:ext cx="5555112" cy="720000"/>
          </a:xfrm>
          <a:solidFill>
            <a:srgbClr val="75E3E3"/>
          </a:solidFill>
        </p:spPr>
        <p:txBody>
          <a:bodyPr wrap="none" lIns="180000" tIns="36000" rIns="180000" bIns="18000" anchor="ctr"/>
          <a:lstStyle>
            <a:lvl1pPr marL="180000" indent="-180000">
              <a:spcBef>
                <a:spcPts val="0"/>
              </a:spcBef>
              <a:buFont typeface="+mj-lt"/>
              <a:buNone/>
              <a:defRPr sz="2200" b="1" spc="-30" baseline="0">
                <a:solidFill>
                  <a:schemeClr val="tx1"/>
                </a:solidFill>
              </a:defRPr>
            </a:lvl1pPr>
            <a:lvl2pPr marL="0" indent="0">
              <a:spcBef>
                <a:spcPts val="0"/>
              </a:spcBef>
              <a:buNone/>
              <a:defRPr sz="1400" b="0">
                <a:solidFill>
                  <a:schemeClr val="tx1"/>
                </a:solidFill>
              </a:defRPr>
            </a:lvl2pPr>
            <a:lvl3pPr marL="720000" indent="0">
              <a:buNone/>
              <a:defRPr b="1"/>
            </a:lvl3pPr>
            <a:lvl4pPr marL="1080000" indent="0">
              <a:buNone/>
              <a:defRPr b="1"/>
            </a:lvl4pPr>
            <a:lvl5pPr marL="1440000" indent="0">
              <a:buNone/>
              <a:defRPr b="1"/>
            </a:lvl5pPr>
          </a:lstStyle>
          <a:p>
            <a:pPr marL="180000" marR="0" lvl="0" indent="-180000" algn="l" defTabSz="914400" rtl="0" eaLnBrk="1" fontAlgn="auto" latinLnBrk="0" hangingPunct="1">
              <a:lnSpc>
                <a:spcPct val="100000"/>
              </a:lnSpc>
              <a:spcBef>
                <a:spcPts val="0"/>
              </a:spcBef>
              <a:spcAft>
                <a:spcPts val="0"/>
              </a:spcAft>
              <a:buClrTx/>
              <a:buSzTx/>
              <a:buFont typeface="+mj-lt"/>
              <a:buNone/>
              <a:tabLst/>
              <a:defRPr/>
            </a:pPr>
            <a:r>
              <a:rPr kumimoji="1" lang="en-US" altLang="ja-JP" dirty="0"/>
              <a:t>Headline text 22pt</a:t>
            </a:r>
          </a:p>
          <a:p>
            <a:pPr lvl="1"/>
            <a:r>
              <a:rPr kumimoji="1" lang="en-US" altLang="ja-JP" dirty="0"/>
              <a:t>Second level 14pt</a:t>
            </a:r>
            <a:endParaRPr kumimoji="1" lang="ja-JP" altLang="en-US" dirty="0"/>
          </a:p>
        </p:txBody>
      </p:sp>
      <p:sp>
        <p:nvSpPr>
          <p:cNvPr id="2" name="タイトル 1"/>
          <p:cNvSpPr>
            <a:spLocks noGrp="1"/>
          </p:cNvSpPr>
          <p:nvPr>
            <p:ph type="title" hasCustomPrompt="1"/>
          </p:nvPr>
        </p:nvSpPr>
        <p:spPr/>
        <p:txBody>
          <a:bodyPr/>
          <a:lstStyle>
            <a:lvl1pPr>
              <a:defRPr>
                <a:latin typeface="+mn-ea"/>
                <a:ea typeface="+mn-ea"/>
              </a:defRPr>
            </a:lvl1pPr>
          </a:lstStyle>
          <a:p>
            <a:r>
              <a:rPr kumimoji="1" lang="en-US" altLang="ja-JP" dirty="0"/>
              <a:t>Page title 24pt</a:t>
            </a:r>
            <a:endParaRPr kumimoji="1" lang="ja-JP" altLang="en-US" dirty="0"/>
          </a:p>
        </p:txBody>
      </p:sp>
      <p:grpSp>
        <p:nvGrpSpPr>
          <p:cNvPr id="4" name="図形グループ 17">
            <a:extLst>
              <a:ext uri="{FF2B5EF4-FFF2-40B4-BE49-F238E27FC236}">
                <a16:creationId xmlns:a16="http://schemas.microsoft.com/office/drawing/2014/main" id="{A6B98DC8-27D2-17DC-3E77-7DF50BBABBFA}"/>
              </a:ext>
            </a:extLst>
          </p:cNvPr>
          <p:cNvGrpSpPr/>
          <p:nvPr userDrawn="1"/>
        </p:nvGrpSpPr>
        <p:grpSpPr>
          <a:xfrm>
            <a:off x="0" y="6514278"/>
            <a:ext cx="12192000" cy="343722"/>
            <a:chOff x="0" y="6300000"/>
            <a:chExt cx="9144000" cy="558000"/>
          </a:xfrm>
        </p:grpSpPr>
        <p:sp>
          <p:nvSpPr>
            <p:cNvPr id="5" name="正方形/長方形 19">
              <a:extLst>
                <a:ext uri="{FF2B5EF4-FFF2-40B4-BE49-F238E27FC236}">
                  <a16:creationId xmlns:a16="http://schemas.microsoft.com/office/drawing/2014/main" id="{972B9930-B982-FEBA-D109-EC4050CF6D11}"/>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 name="直線コネクタ 20">
              <a:extLst>
                <a:ext uri="{FF2B5EF4-FFF2-40B4-BE49-F238E27FC236}">
                  <a16:creationId xmlns:a16="http://schemas.microsoft.com/office/drawing/2014/main" id="{A388E1F4-A20B-59C9-809B-28032398B4BB}"/>
                </a:ext>
              </a:extLst>
            </p:cNvPr>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フッター プレースホルダー 2">
            <a:extLst>
              <a:ext uri="{FF2B5EF4-FFF2-40B4-BE49-F238E27FC236}">
                <a16:creationId xmlns:a16="http://schemas.microsoft.com/office/drawing/2014/main" id="{850DCD1B-83ED-71E4-1865-2C5404BAFD99}"/>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8" name="スライド番号プレースホルダー 3">
            <a:extLst>
              <a:ext uri="{FF2B5EF4-FFF2-40B4-BE49-F238E27FC236}">
                <a16:creationId xmlns:a16="http://schemas.microsoft.com/office/drawing/2014/main" id="{31AEE049-B2DA-DD90-B4D7-33FCFBE1D3D6}"/>
              </a:ext>
            </a:extLst>
          </p:cNvPr>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9" name="圖形 8">
            <a:extLst>
              <a:ext uri="{FF2B5EF4-FFF2-40B4-BE49-F238E27FC236}">
                <a16:creationId xmlns:a16="http://schemas.microsoft.com/office/drawing/2014/main" id="{244BBC0A-0755-70EC-B6EA-1B6F1CA0E4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363" y="6561790"/>
            <a:ext cx="1115371" cy="255987"/>
          </a:xfrm>
          <a:prstGeom prst="rect">
            <a:avLst/>
          </a:prstGeom>
        </p:spPr>
      </p:pic>
    </p:spTree>
    <p:extLst>
      <p:ext uri="{BB962C8B-B14F-4D97-AF65-F5344CB8AC3E}">
        <p14:creationId xmlns:p14="http://schemas.microsoft.com/office/powerpoint/2010/main" val="1369216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二">
    <p:spTree>
      <p:nvGrpSpPr>
        <p:cNvPr id="1" name=""/>
        <p:cNvGrpSpPr/>
        <p:nvPr/>
      </p:nvGrpSpPr>
      <p:grpSpPr>
        <a:xfrm>
          <a:off x="0" y="0"/>
          <a:ext cx="0" cy="0"/>
          <a:chOff x="0" y="0"/>
          <a:chExt cx="0" cy="0"/>
        </a:xfrm>
      </p:grpSpPr>
      <p:sp>
        <p:nvSpPr>
          <p:cNvPr id="2" name="フリーフォーム 9">
            <a:extLst>
              <a:ext uri="{FF2B5EF4-FFF2-40B4-BE49-F238E27FC236}">
                <a16:creationId xmlns:a16="http://schemas.microsoft.com/office/drawing/2014/main" id="{9F463DF8-1C37-F503-33CF-6E7FFFE86196}"/>
              </a:ext>
            </a:extLst>
          </p:cNvPr>
          <p:cNvSpPr/>
          <p:nvPr userDrawn="1"/>
        </p:nvSpPr>
        <p:spPr>
          <a:xfrm>
            <a:off x="0" y="-3175"/>
            <a:ext cx="12192000" cy="6858000"/>
          </a:xfrm>
          <a:custGeom>
            <a:avLst/>
            <a:gdLst>
              <a:gd name="connsiteX0" fmla="*/ 979716 w 12192000"/>
              <a:gd name="connsiteY0" fmla="*/ 979716 h 6858000"/>
              <a:gd name="connsiteX1" fmla="*/ 979716 w 12192000"/>
              <a:gd name="connsiteY1" fmla="*/ 5633351 h 6858000"/>
              <a:gd name="connsiteX2" fmla="*/ 11702135 w 12192000"/>
              <a:gd name="connsiteY2" fmla="*/ 5633351 h 6858000"/>
              <a:gd name="connsiteX3" fmla="*/ 11702135 w 12192000"/>
              <a:gd name="connsiteY3" fmla="*/ 97971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79716" y="979716"/>
                </a:moveTo>
                <a:lnTo>
                  <a:pt x="979716" y="5633351"/>
                </a:lnTo>
                <a:lnTo>
                  <a:pt x="11702135" y="5633351"/>
                </a:lnTo>
                <a:lnTo>
                  <a:pt x="11702135" y="979716"/>
                </a:lnTo>
                <a:close/>
                <a:moveTo>
                  <a:pt x="0" y="0"/>
                </a:moveTo>
                <a:lnTo>
                  <a:pt x="12192000" y="0"/>
                </a:lnTo>
                <a:lnTo>
                  <a:pt x="12192000" y="6858000"/>
                </a:lnTo>
                <a:lnTo>
                  <a:pt x="0" y="6858000"/>
                </a:lnTo>
                <a:close/>
              </a:path>
            </a:pathLst>
          </a:custGeom>
          <a:solidFill>
            <a:srgbClr val="00C8C8">
              <a:alpha val="59000"/>
            </a:srgbClr>
          </a:solidFill>
        </p:spPr>
        <p:txBody>
          <a:bodyPr wrap="square" lIns="0" tIns="0" rIns="0" bIns="0" rtlCol="0">
            <a:noAutofit/>
          </a:bodyPr>
          <a:lstStyle/>
          <a:p>
            <a:endParaRPr/>
          </a:p>
        </p:txBody>
      </p:sp>
      <p:sp>
        <p:nvSpPr>
          <p:cNvPr id="10" name="テキスト プレースホルダー 4"/>
          <p:cNvSpPr>
            <a:spLocks noGrp="1"/>
          </p:cNvSpPr>
          <p:nvPr>
            <p:ph type="body" sz="quarter" idx="17" hasCustomPrompt="1"/>
          </p:nvPr>
        </p:nvSpPr>
        <p:spPr>
          <a:xfrm>
            <a:off x="490220" y="-3175"/>
            <a:ext cx="5605780" cy="976396"/>
          </a:xfrm>
        </p:spPr>
        <p:txBody>
          <a:bodyPr anchor="ctr">
            <a:normAutofit/>
          </a:bodyPr>
          <a:lstStyle>
            <a:lvl1pPr marL="0" indent="0">
              <a:spcBef>
                <a:spcPts val="0"/>
              </a:spcBef>
              <a:buNone/>
              <a:defRPr sz="2200" b="1" spc="-30" baseline="0">
                <a:solidFill>
                  <a:schemeClr val="tx1"/>
                </a:solidFill>
                <a:latin typeface="+mn-ea"/>
                <a:ea typeface="+mn-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en-US" altLang="ja-JP" dirty="0"/>
              <a:t>ABC Company 22pt</a:t>
            </a:r>
            <a:endParaRPr kumimoji="1" lang="ja-JP" altLang="en-US" dirty="0"/>
          </a:p>
        </p:txBody>
      </p:sp>
      <p:sp>
        <p:nvSpPr>
          <p:cNvPr id="8" name="フッター プレースホルダー 1"/>
          <p:cNvSpPr txBox="1">
            <a:spLocks/>
          </p:cNvSpPr>
          <p:nvPr userDrawn="1"/>
        </p:nvSpPr>
        <p:spPr>
          <a:xfrm>
            <a:off x="490220" y="6126794"/>
            <a:ext cx="5605780" cy="240172"/>
          </a:xfrm>
          <a:prstGeom prst="rect">
            <a:avLst/>
          </a:prstGeom>
        </p:spPr>
        <p:txBody>
          <a:bodyPr vert="horz" lIns="0" tIns="0" rIns="0" bIns="0" rtlCol="0" anchor="ctr"/>
          <a:lstStyle>
            <a:defPPr>
              <a:defRPr lang="ja-JP"/>
            </a:defPPr>
            <a:lvl1pPr marL="0" algn="l" defTabSz="914400" rtl="0" eaLnBrk="1" latinLnBrk="0" hangingPunct="1">
              <a:defRPr kumimoji="1" sz="10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sk-SK" altLang="ja-JP" dirty="0"/>
              <a:t>© 202</a:t>
            </a:r>
            <a:r>
              <a:rPr lang="en-US" altLang="ja-JP" dirty="0"/>
              <a:t>3</a:t>
            </a:r>
            <a:r>
              <a:rPr lang="sk-SK" altLang="ja-JP" dirty="0"/>
              <a:t> </a:t>
            </a:r>
            <a:r>
              <a:rPr lang="en-US" altLang="zh-TW" dirty="0"/>
              <a:t>SSSTC</a:t>
            </a:r>
            <a:r>
              <a:rPr lang="sk-SK" altLang="ja-JP" dirty="0"/>
              <a:t> Corporation. All Rights Reserved.</a:t>
            </a:r>
            <a:endParaRPr lang="ja-JP" altLang="en-US" dirty="0"/>
          </a:p>
        </p:txBody>
      </p:sp>
      <p:sp>
        <p:nvSpPr>
          <p:cNvPr id="14" name="タイトル 66"/>
          <p:cNvSpPr>
            <a:spLocks noGrp="1"/>
          </p:cNvSpPr>
          <p:nvPr>
            <p:ph type="title" hasCustomPrompt="1"/>
          </p:nvPr>
        </p:nvSpPr>
        <p:spPr>
          <a:xfrm>
            <a:off x="490220" y="1932735"/>
            <a:ext cx="5180911" cy="1914324"/>
          </a:xfrm>
          <a:solidFill>
            <a:schemeClr val="bg1"/>
          </a:solidFill>
        </p:spPr>
        <p:txBody>
          <a:bodyPr wrap="none" lIns="234000" tIns="234000" rIns="234000" bIns="125999" anchor="b">
            <a:spAutoFit/>
          </a:bodyPr>
          <a:lstStyle>
            <a:lvl1pPr>
              <a:lnSpc>
                <a:spcPct val="85000"/>
              </a:lnSpc>
              <a:defRPr sz="5800" spc="-200" baseline="0">
                <a:latin typeface="+mn-ea"/>
                <a:ea typeface="+mn-ea"/>
              </a:defRPr>
            </a:lvl1pPr>
          </a:lstStyle>
          <a:p>
            <a:r>
              <a:rPr kumimoji="1" lang="en-US" altLang="ja-JP" dirty="0"/>
              <a:t>Presentation</a:t>
            </a:r>
            <a:br>
              <a:rPr kumimoji="1" lang="en-US" altLang="ja-JP" dirty="0"/>
            </a:br>
            <a:r>
              <a:rPr kumimoji="1" lang="en-US" altLang="ja-JP" dirty="0"/>
              <a:t>title 58pt</a:t>
            </a:r>
            <a:endParaRPr kumimoji="1" lang="ja-JP" altLang="en-US" dirty="0"/>
          </a:p>
        </p:txBody>
      </p:sp>
      <p:sp>
        <p:nvSpPr>
          <p:cNvPr id="15" name="テキスト プレースホルダー 28"/>
          <p:cNvSpPr>
            <a:spLocks noGrp="1"/>
          </p:cNvSpPr>
          <p:nvPr>
            <p:ph type="body" sz="quarter" idx="12" hasCustomPrompt="1"/>
          </p:nvPr>
        </p:nvSpPr>
        <p:spPr>
          <a:xfrm>
            <a:off x="490220" y="3767510"/>
            <a:ext cx="2827121" cy="879607"/>
          </a:xfrm>
          <a:prstGeom prst="rect">
            <a:avLst/>
          </a:prstGeom>
          <a:solidFill>
            <a:schemeClr val="bg1"/>
          </a:solidFill>
        </p:spPr>
        <p:txBody>
          <a:bodyPr wrap="none" lIns="270000" tIns="54000" rIns="234000" bIns="144000" anchor="t" anchorCtr="0">
            <a:spAutoFit/>
          </a:bodyPr>
          <a:lstStyle>
            <a:lvl1pPr marL="0" indent="0" defTabSz="158400">
              <a:lnSpc>
                <a:spcPct val="100000"/>
              </a:lnSpc>
              <a:spcBef>
                <a:spcPts val="500"/>
              </a:spcBef>
              <a:buNone/>
              <a:defRPr sz="2000" b="1" spc="-30" baseline="0">
                <a:latin typeface="+mn-ea"/>
                <a:ea typeface="+mn-ea"/>
              </a:defRPr>
            </a:lvl1pPr>
            <a:lvl2pPr marL="0" indent="0" defTabSz="158400">
              <a:buNone/>
              <a:defRPr sz="1400" b="1"/>
            </a:lvl2pPr>
            <a:lvl3pPr marL="0" indent="0" defTabSz="158400">
              <a:buNone/>
              <a:defRPr b="1"/>
            </a:lvl3pPr>
            <a:lvl4pPr marL="1371600" indent="0">
              <a:buNone/>
              <a:defRPr/>
            </a:lvl4pPr>
            <a:lvl5pPr marL="1828800" indent="0">
              <a:buNone/>
              <a:defRPr/>
            </a:lvl5pPr>
          </a:lstStyle>
          <a:p>
            <a:pPr lvl="0"/>
            <a:r>
              <a:rPr kumimoji="1" lang="en-US" altLang="ja-JP" dirty="0"/>
              <a:t>Subtitle text 20pt</a:t>
            </a:r>
          </a:p>
          <a:p>
            <a:pPr lvl="0"/>
            <a:r>
              <a:rPr kumimoji="1" lang="en-US" altLang="ja-JP" dirty="0"/>
              <a:t>Date</a:t>
            </a:r>
          </a:p>
        </p:txBody>
      </p:sp>
      <p:pic>
        <p:nvPicPr>
          <p:cNvPr id="3" name="圖形 2">
            <a:extLst>
              <a:ext uri="{FF2B5EF4-FFF2-40B4-BE49-F238E27FC236}">
                <a16:creationId xmlns:a16="http://schemas.microsoft.com/office/drawing/2014/main" id="{9F77DFDC-952A-A088-7273-04E3F38BEA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26580" y="5890691"/>
            <a:ext cx="2075200" cy="476275"/>
          </a:xfrm>
          <a:prstGeom prst="rect">
            <a:avLst/>
          </a:prstGeom>
        </p:spPr>
      </p:pic>
    </p:spTree>
    <p:extLst>
      <p:ext uri="{BB962C8B-B14F-4D97-AF65-F5344CB8AC3E}">
        <p14:creationId xmlns:p14="http://schemas.microsoft.com/office/powerpoint/2010/main" val="1834039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感謝頁">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ED33DA-E508-94B8-F475-4D720AA024E8}"/>
              </a:ext>
            </a:extLst>
          </p:cNvPr>
          <p:cNvSpPr/>
          <p:nvPr userDrawn="1"/>
        </p:nvSpPr>
        <p:spPr>
          <a:xfrm>
            <a:off x="0" y="0"/>
            <a:ext cx="12192000" cy="4815840"/>
          </a:xfrm>
          <a:prstGeom prst="rect">
            <a:avLst/>
          </a:prstGeom>
          <a:solidFill>
            <a:srgbClr val="69D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latin typeface="Geogrotesque SmBd" panose="02000000000000000000" pitchFamily="50" charset="0"/>
            </a:endParaRPr>
          </a:p>
        </p:txBody>
      </p:sp>
      <p:sp>
        <p:nvSpPr>
          <p:cNvPr id="5" name="文字方塊 4">
            <a:extLst>
              <a:ext uri="{FF2B5EF4-FFF2-40B4-BE49-F238E27FC236}">
                <a16:creationId xmlns:a16="http://schemas.microsoft.com/office/drawing/2014/main" id="{A46B54BC-44C9-F2B0-52AF-CA7C26E0BFF3}"/>
              </a:ext>
            </a:extLst>
          </p:cNvPr>
          <p:cNvSpPr txBox="1"/>
          <p:nvPr userDrawn="1"/>
        </p:nvSpPr>
        <p:spPr>
          <a:xfrm>
            <a:off x="2154579" y="2355800"/>
            <a:ext cx="7568359" cy="1323439"/>
          </a:xfrm>
          <a:prstGeom prst="rect">
            <a:avLst/>
          </a:prstGeom>
          <a:noFill/>
        </p:spPr>
        <p:txBody>
          <a:bodyPr wrap="square">
            <a:spAutoFit/>
          </a:bodyPr>
          <a:lstStyle/>
          <a:p>
            <a:pPr algn="ctr"/>
            <a:r>
              <a:rPr lang="en-US" altLang="zh-CN" sz="8000" dirty="0">
                <a:solidFill>
                  <a:schemeClr val="bg1"/>
                </a:solidFill>
                <a:latin typeface="+mn-ea"/>
                <a:ea typeface="+mn-ea"/>
              </a:rPr>
              <a:t>THANK YOU</a:t>
            </a:r>
            <a:endParaRPr lang="zh-CN" altLang="en-US" sz="8000" dirty="0">
              <a:solidFill>
                <a:schemeClr val="bg1"/>
              </a:solidFill>
              <a:latin typeface="+mn-ea"/>
              <a:ea typeface="+mn-ea"/>
            </a:endParaRPr>
          </a:p>
        </p:txBody>
      </p:sp>
      <p:pic>
        <p:nvPicPr>
          <p:cNvPr id="6" name="圖形 5">
            <a:extLst>
              <a:ext uri="{FF2B5EF4-FFF2-40B4-BE49-F238E27FC236}">
                <a16:creationId xmlns:a16="http://schemas.microsoft.com/office/drawing/2014/main" id="{E48A1BE0-1992-5649-39A9-5212A6C138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60240" y="5599646"/>
            <a:ext cx="2738178" cy="628434"/>
          </a:xfrm>
          <a:prstGeom prst="rect">
            <a:avLst/>
          </a:prstGeom>
        </p:spPr>
      </p:pic>
    </p:spTree>
    <p:extLst>
      <p:ext uri="{BB962C8B-B14F-4D97-AF65-F5344CB8AC3E}">
        <p14:creationId xmlns:p14="http://schemas.microsoft.com/office/powerpoint/2010/main" val="232566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三">
    <p:spTree>
      <p:nvGrpSpPr>
        <p:cNvPr id="1" name=""/>
        <p:cNvGrpSpPr/>
        <p:nvPr/>
      </p:nvGrpSpPr>
      <p:grpSpPr>
        <a:xfrm>
          <a:off x="0" y="0"/>
          <a:ext cx="0" cy="0"/>
          <a:chOff x="0" y="0"/>
          <a:chExt cx="0" cy="0"/>
        </a:xfrm>
      </p:grpSpPr>
      <p:sp>
        <p:nvSpPr>
          <p:cNvPr id="2" name="フリーフォーム 9">
            <a:extLst>
              <a:ext uri="{FF2B5EF4-FFF2-40B4-BE49-F238E27FC236}">
                <a16:creationId xmlns:a16="http://schemas.microsoft.com/office/drawing/2014/main" id="{9D012108-F6E0-C8A8-427B-D35A4AFC79EE}"/>
              </a:ext>
            </a:extLst>
          </p:cNvPr>
          <p:cNvSpPr/>
          <p:nvPr userDrawn="1"/>
        </p:nvSpPr>
        <p:spPr>
          <a:xfrm>
            <a:off x="0" y="-3175"/>
            <a:ext cx="12192000" cy="6858000"/>
          </a:xfrm>
          <a:custGeom>
            <a:avLst/>
            <a:gdLst>
              <a:gd name="connsiteX0" fmla="*/ 979716 w 12192000"/>
              <a:gd name="connsiteY0" fmla="*/ 979716 h 6858000"/>
              <a:gd name="connsiteX1" fmla="*/ 979716 w 12192000"/>
              <a:gd name="connsiteY1" fmla="*/ 5633351 h 6858000"/>
              <a:gd name="connsiteX2" fmla="*/ 11702135 w 12192000"/>
              <a:gd name="connsiteY2" fmla="*/ 5633351 h 6858000"/>
              <a:gd name="connsiteX3" fmla="*/ 11702135 w 12192000"/>
              <a:gd name="connsiteY3" fmla="*/ 97971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79716" y="979716"/>
                </a:moveTo>
                <a:lnTo>
                  <a:pt x="979716" y="5633351"/>
                </a:lnTo>
                <a:lnTo>
                  <a:pt x="11702135" y="5633351"/>
                </a:lnTo>
                <a:lnTo>
                  <a:pt x="11702135" y="979716"/>
                </a:lnTo>
                <a:close/>
                <a:moveTo>
                  <a:pt x="0" y="0"/>
                </a:moveTo>
                <a:lnTo>
                  <a:pt x="12192000" y="0"/>
                </a:lnTo>
                <a:lnTo>
                  <a:pt x="12192000" y="6858000"/>
                </a:lnTo>
                <a:lnTo>
                  <a:pt x="0" y="6858000"/>
                </a:lnTo>
                <a:close/>
              </a:path>
            </a:pathLst>
          </a:custGeom>
          <a:solidFill>
            <a:srgbClr val="00C8C8">
              <a:alpha val="59000"/>
            </a:srgbClr>
          </a:solidFill>
        </p:spPr>
        <p:txBody>
          <a:bodyPr wrap="square" lIns="0" tIns="0" rIns="0" bIns="0" rtlCol="0">
            <a:noAutofit/>
          </a:bodyPr>
          <a:lstStyle/>
          <a:p>
            <a:endParaRPr/>
          </a:p>
        </p:txBody>
      </p:sp>
      <p:sp>
        <p:nvSpPr>
          <p:cNvPr id="15" name="タイトル 66"/>
          <p:cNvSpPr>
            <a:spLocks noGrp="1"/>
          </p:cNvSpPr>
          <p:nvPr>
            <p:ph type="title" hasCustomPrompt="1"/>
          </p:nvPr>
        </p:nvSpPr>
        <p:spPr>
          <a:xfrm>
            <a:off x="490220" y="2681536"/>
            <a:ext cx="5768325" cy="1010042"/>
          </a:xfrm>
          <a:solidFill>
            <a:schemeClr val="bg1"/>
          </a:solidFill>
        </p:spPr>
        <p:txBody>
          <a:bodyPr wrap="none" lIns="198000" tIns="198000" rIns="198000" bIns="125999" anchor="b" anchorCtr="0">
            <a:spAutoFit/>
          </a:bodyPr>
          <a:lstStyle>
            <a:lvl1pPr>
              <a:lnSpc>
                <a:spcPct val="85000"/>
              </a:lnSpc>
              <a:defRPr sz="5000" spc="-200" baseline="0">
                <a:latin typeface="+mn-ea"/>
                <a:ea typeface="+mn-ea"/>
              </a:defRPr>
            </a:lvl1pPr>
          </a:lstStyle>
          <a:p>
            <a:r>
              <a:rPr kumimoji="1" lang="en-US" altLang="ja-JP" dirty="0"/>
              <a:t>Section title 50pt</a:t>
            </a:r>
            <a:endParaRPr kumimoji="1" lang="ja-JP" altLang="en-US" dirty="0"/>
          </a:p>
        </p:txBody>
      </p:sp>
      <p:sp>
        <p:nvSpPr>
          <p:cNvPr id="16" name="テキスト プレースホルダー 28"/>
          <p:cNvSpPr>
            <a:spLocks noGrp="1"/>
          </p:cNvSpPr>
          <p:nvPr>
            <p:ph type="body" sz="quarter" idx="11" hasCustomPrompt="1"/>
          </p:nvPr>
        </p:nvSpPr>
        <p:spPr>
          <a:xfrm>
            <a:off x="490220" y="3603549"/>
            <a:ext cx="2448210" cy="544062"/>
          </a:xfrm>
          <a:prstGeom prst="rect">
            <a:avLst/>
          </a:prstGeom>
          <a:solidFill>
            <a:schemeClr val="bg1"/>
          </a:solidFill>
        </p:spPr>
        <p:txBody>
          <a:bodyPr wrap="none" lIns="234000" tIns="90000" rIns="216000" bIns="144000" anchor="t" anchorCtr="0">
            <a:spAutoFit/>
          </a:bodyPr>
          <a:lstStyle>
            <a:lvl1pPr marL="0" indent="0" defTabSz="158400">
              <a:lnSpc>
                <a:spcPct val="100000"/>
              </a:lnSpc>
              <a:spcBef>
                <a:spcPts val="0"/>
              </a:spcBef>
              <a:buNone/>
              <a:defRPr sz="2000" b="1" spc="-30" baseline="0">
                <a:latin typeface="arial" charset="0"/>
                <a:ea typeface="メイリオ イタリック" charset="-128"/>
              </a:defRPr>
            </a:lvl1pPr>
            <a:lvl2pPr marL="0" indent="0" defTabSz="158400">
              <a:buNone/>
              <a:defRPr sz="1400" b="1"/>
            </a:lvl2pPr>
            <a:lvl3pPr marL="0" indent="0" defTabSz="158400">
              <a:buNone/>
              <a:defRPr b="1"/>
            </a:lvl3pPr>
            <a:lvl4pPr marL="1371600" indent="0">
              <a:buNone/>
              <a:defRPr/>
            </a:lvl4pPr>
            <a:lvl5pPr marL="1828800" indent="0">
              <a:buNone/>
              <a:defRPr/>
            </a:lvl5pPr>
          </a:lstStyle>
          <a:p>
            <a:pPr lvl="0"/>
            <a:r>
              <a:rPr kumimoji="1" lang="en-US" altLang="ja-JP" dirty="0"/>
              <a:t>Subtitle text 20pt</a:t>
            </a:r>
          </a:p>
        </p:txBody>
      </p:sp>
      <p:pic>
        <p:nvPicPr>
          <p:cNvPr id="3" name="圖形 2">
            <a:extLst>
              <a:ext uri="{FF2B5EF4-FFF2-40B4-BE49-F238E27FC236}">
                <a16:creationId xmlns:a16="http://schemas.microsoft.com/office/drawing/2014/main" id="{D754C25B-B06D-005D-9718-6C371CEBB8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626580" y="5890691"/>
            <a:ext cx="2075200" cy="476275"/>
          </a:xfrm>
          <a:prstGeom prst="rect">
            <a:avLst/>
          </a:prstGeom>
        </p:spPr>
      </p:pic>
    </p:spTree>
    <p:extLst>
      <p:ext uri="{BB962C8B-B14F-4D97-AF65-F5344CB8AC3E}">
        <p14:creationId xmlns:p14="http://schemas.microsoft.com/office/powerpoint/2010/main" val="1024428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SSSTC">
    <p:spTree>
      <p:nvGrpSpPr>
        <p:cNvPr id="1" name=""/>
        <p:cNvGrpSpPr/>
        <p:nvPr/>
      </p:nvGrpSpPr>
      <p:grpSpPr>
        <a:xfrm>
          <a:off x="0" y="0"/>
          <a:ext cx="0" cy="0"/>
          <a:chOff x="0" y="0"/>
          <a:chExt cx="0" cy="0"/>
        </a:xfrm>
      </p:grpSpPr>
      <p:grpSp>
        <p:nvGrpSpPr>
          <p:cNvPr id="18" name="図形グループ 17"/>
          <p:cNvGrpSpPr/>
          <p:nvPr userDrawn="1"/>
        </p:nvGrpSpPr>
        <p:grpSpPr>
          <a:xfrm>
            <a:off x="0" y="6514278"/>
            <a:ext cx="12192000" cy="343722"/>
            <a:chOff x="0" y="6300000"/>
            <a:chExt cx="9144000" cy="558000"/>
          </a:xfrm>
        </p:grpSpPr>
        <p:sp>
          <p:nvSpPr>
            <p:cNvPr id="20" name="正方形/長方形 19">
              <a:extLst>
                <a:ext uri="{FF2B5EF4-FFF2-40B4-BE49-F238E27FC236}">
                  <a16:creationId xmlns:a16="http://schemas.microsoft.com/office/drawing/2014/main" id="{B36DAE35-E8A2-6A4D-AFB4-91F9AEA9CB82}"/>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フッター プレースホルダー 2"/>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14" name="スライド番号プレースホルダー 3"/>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3" name="圖形 2">
            <a:extLst>
              <a:ext uri="{FF2B5EF4-FFF2-40B4-BE49-F238E27FC236}">
                <a16:creationId xmlns:a16="http://schemas.microsoft.com/office/drawing/2014/main" id="{E888E80B-E9CC-7880-1AE0-14ECD8E491B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33363" y="6561790"/>
            <a:ext cx="1115371" cy="255987"/>
          </a:xfrm>
          <a:prstGeom prst="rect">
            <a:avLst/>
          </a:prstGeom>
        </p:spPr>
      </p:pic>
      <p:sp>
        <p:nvSpPr>
          <p:cNvPr id="5" name="文本占位符 5">
            <a:extLst>
              <a:ext uri="{FF2B5EF4-FFF2-40B4-BE49-F238E27FC236}">
                <a16:creationId xmlns:a16="http://schemas.microsoft.com/office/drawing/2014/main" id="{FDB90805-233D-DDC5-A4BE-F006063ED92C}"/>
              </a:ext>
            </a:extLst>
          </p:cNvPr>
          <p:cNvSpPr>
            <a:spLocks noGrp="1"/>
          </p:cNvSpPr>
          <p:nvPr>
            <p:ph type="body" idx="1"/>
            <p:custDataLst>
              <p:tags r:id="rId1"/>
            </p:custDataLst>
          </p:nvPr>
        </p:nvSpPr>
        <p:spPr>
          <a:xfrm>
            <a:off x="5732353" y="2107394"/>
            <a:ext cx="2975292" cy="463846"/>
          </a:xfrm>
          <a:solidFill>
            <a:srgbClr val="6EDBD5"/>
          </a:solidFill>
        </p:spPr>
        <p:txBody>
          <a:bodyPr wrap="square" lIns="90000" tIns="46800" rIns="90000" bIns="46800">
            <a:spAutoFit/>
          </a:bodyPr>
          <a:lstStyle>
            <a:lvl1pPr marL="0" indent="0">
              <a:buNone/>
              <a:defRPr sz="2400" b="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6" name="文本占位符 15">
            <a:extLst>
              <a:ext uri="{FF2B5EF4-FFF2-40B4-BE49-F238E27FC236}">
                <a16:creationId xmlns:a16="http://schemas.microsoft.com/office/drawing/2014/main" id="{760D32F3-DF99-179B-C47B-9727B6459744}"/>
              </a:ext>
            </a:extLst>
          </p:cNvPr>
          <p:cNvSpPr>
            <a:spLocks noGrp="1"/>
          </p:cNvSpPr>
          <p:nvPr>
            <p:ph type="body" idx="13"/>
            <p:custDataLst>
              <p:tags r:id="rId2"/>
            </p:custDataLst>
          </p:nvPr>
        </p:nvSpPr>
        <p:spPr>
          <a:xfrm>
            <a:off x="5732353" y="2882094"/>
            <a:ext cx="2975292" cy="463846"/>
          </a:xfrm>
          <a:solidFill>
            <a:srgbClr val="6EDBD5"/>
          </a:solidFill>
        </p:spPr>
        <p:txBody>
          <a:bodyPr wrap="square" lIns="90000" tIns="46800" rIns="90000" bIns="46800">
            <a:spAutoFit/>
          </a:bodyPr>
          <a:lstStyle>
            <a:lvl1pPr marL="0" indent="0">
              <a:buNone/>
              <a:defRPr sz="2400" b="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文本占位符 16">
            <a:extLst>
              <a:ext uri="{FF2B5EF4-FFF2-40B4-BE49-F238E27FC236}">
                <a16:creationId xmlns:a16="http://schemas.microsoft.com/office/drawing/2014/main" id="{86B9011F-8C6A-DEE8-DFF0-E239A881257B}"/>
              </a:ext>
            </a:extLst>
          </p:cNvPr>
          <p:cNvSpPr>
            <a:spLocks noGrp="1"/>
          </p:cNvSpPr>
          <p:nvPr>
            <p:ph type="body" idx="14"/>
            <p:custDataLst>
              <p:tags r:id="rId3"/>
            </p:custDataLst>
          </p:nvPr>
        </p:nvSpPr>
        <p:spPr>
          <a:xfrm>
            <a:off x="5732353" y="1332694"/>
            <a:ext cx="2975292" cy="463846"/>
          </a:xfrm>
          <a:solidFill>
            <a:srgbClr val="6EDBD5"/>
          </a:solidFill>
        </p:spPr>
        <p:txBody>
          <a:bodyPr wrap="square" lIns="90000" tIns="46800" rIns="90000" bIns="46800">
            <a:spAutoFit/>
          </a:bodyPr>
          <a:lstStyle>
            <a:lvl1pPr marL="0" indent="0" algn="l" fontAlgn="ctr">
              <a:lnSpc>
                <a:spcPct val="100000"/>
              </a:lnSpc>
              <a:buNone/>
              <a:defRPr sz="2400" b="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8" name="文本占位符 62">
            <a:extLst>
              <a:ext uri="{FF2B5EF4-FFF2-40B4-BE49-F238E27FC236}">
                <a16:creationId xmlns:a16="http://schemas.microsoft.com/office/drawing/2014/main" id="{A244117C-1A65-5F5F-15BC-74A1CCB18A2C}"/>
              </a:ext>
            </a:extLst>
          </p:cNvPr>
          <p:cNvSpPr>
            <a:spLocks noGrp="1"/>
          </p:cNvSpPr>
          <p:nvPr>
            <p:ph type="body" idx="15" hasCustomPrompt="1"/>
            <p:custDataLst>
              <p:tags r:id="rId4"/>
            </p:custDataLst>
          </p:nvPr>
        </p:nvSpPr>
        <p:spPr>
          <a:xfrm>
            <a:off x="5116403" y="2107394"/>
            <a:ext cx="576580" cy="461645"/>
          </a:xfrm>
          <a:solidFill>
            <a:schemeClr val="tx1">
              <a:lumMod val="65000"/>
              <a:lumOff val="35000"/>
            </a:schemeClr>
          </a:solidFill>
        </p:spPr>
        <p:txBody>
          <a:bodyPr wrap="none" lIns="90000" tIns="46800" rIns="90000" bIns="46800">
            <a:normAutofit/>
          </a:bodyPr>
          <a:lstStyle>
            <a:lvl1pPr marL="0" indent="0">
              <a:buNone/>
              <a:defRPr sz="2400" b="1">
                <a:solidFill>
                  <a:schemeClr val="bg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02</a:t>
            </a:r>
          </a:p>
        </p:txBody>
      </p:sp>
      <p:sp>
        <p:nvSpPr>
          <p:cNvPr id="9" name="文本占位符 63">
            <a:extLst>
              <a:ext uri="{FF2B5EF4-FFF2-40B4-BE49-F238E27FC236}">
                <a16:creationId xmlns:a16="http://schemas.microsoft.com/office/drawing/2014/main" id="{421EF60A-00B8-2345-0587-DA5EABE4328A}"/>
              </a:ext>
            </a:extLst>
          </p:cNvPr>
          <p:cNvSpPr>
            <a:spLocks noGrp="1"/>
          </p:cNvSpPr>
          <p:nvPr>
            <p:ph type="body" idx="16" hasCustomPrompt="1"/>
            <p:custDataLst>
              <p:tags r:id="rId5"/>
            </p:custDataLst>
          </p:nvPr>
        </p:nvSpPr>
        <p:spPr>
          <a:xfrm>
            <a:off x="5116403" y="2882094"/>
            <a:ext cx="576580" cy="461645"/>
          </a:xfrm>
          <a:solidFill>
            <a:schemeClr val="tx1">
              <a:lumMod val="65000"/>
              <a:lumOff val="35000"/>
            </a:schemeClr>
          </a:solidFill>
        </p:spPr>
        <p:txBody>
          <a:bodyPr wrap="none" lIns="90000" tIns="46800" rIns="90000" bIns="46800">
            <a:normAutofit/>
          </a:bodyPr>
          <a:lstStyle>
            <a:lvl1pPr marL="0" indent="0">
              <a:buNone/>
              <a:defRPr sz="2400" b="1">
                <a:solidFill>
                  <a:schemeClr val="bg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03</a:t>
            </a:r>
          </a:p>
        </p:txBody>
      </p:sp>
      <p:sp>
        <p:nvSpPr>
          <p:cNvPr id="10" name="文本占位符 64">
            <a:extLst>
              <a:ext uri="{FF2B5EF4-FFF2-40B4-BE49-F238E27FC236}">
                <a16:creationId xmlns:a16="http://schemas.microsoft.com/office/drawing/2014/main" id="{CB0EF646-E320-A355-EFF8-8901CB41EA42}"/>
              </a:ext>
            </a:extLst>
          </p:cNvPr>
          <p:cNvSpPr>
            <a:spLocks noGrp="1"/>
          </p:cNvSpPr>
          <p:nvPr>
            <p:ph type="body" idx="17" hasCustomPrompt="1"/>
            <p:custDataLst>
              <p:tags r:id="rId6"/>
            </p:custDataLst>
          </p:nvPr>
        </p:nvSpPr>
        <p:spPr>
          <a:xfrm>
            <a:off x="5116403" y="1332694"/>
            <a:ext cx="576580" cy="461645"/>
          </a:xfrm>
          <a:solidFill>
            <a:schemeClr val="tx1">
              <a:lumMod val="65000"/>
              <a:lumOff val="35000"/>
            </a:schemeClr>
          </a:solidFill>
        </p:spPr>
        <p:txBody>
          <a:bodyPr wrap="none" lIns="90000" tIns="46800" rIns="90000" bIns="46800">
            <a:normAutofit/>
          </a:bodyPr>
          <a:lstStyle>
            <a:lvl1pPr marL="0" indent="0" algn="l">
              <a:buNone/>
              <a:defRPr sz="2400" b="1">
                <a:solidFill>
                  <a:schemeClr val="bg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01</a:t>
            </a:r>
          </a:p>
        </p:txBody>
      </p:sp>
      <p:sp>
        <p:nvSpPr>
          <p:cNvPr id="11" name="文本框 69">
            <a:extLst>
              <a:ext uri="{FF2B5EF4-FFF2-40B4-BE49-F238E27FC236}">
                <a16:creationId xmlns:a16="http://schemas.microsoft.com/office/drawing/2014/main" id="{B7F37A57-1224-68A5-11F6-FF71D12F97F5}"/>
              </a:ext>
            </a:extLst>
          </p:cNvPr>
          <p:cNvSpPr txBox="1"/>
          <p:nvPr userDrawn="1"/>
        </p:nvSpPr>
        <p:spPr>
          <a:xfrm rot="16200000">
            <a:off x="2329475" y="571920"/>
            <a:ext cx="800219" cy="2012400"/>
          </a:xfrm>
          <a:prstGeom prst="rect">
            <a:avLst/>
          </a:prstGeom>
          <a:noFill/>
          <a:ln>
            <a:solidFill>
              <a:srgbClr val="000000">
                <a:alpha val="0"/>
              </a:srgbClr>
            </a:solidFill>
          </a:ln>
        </p:spPr>
        <p:txBody>
          <a:bodyPr vert="eaVert" wrap="square" rtlCol="0">
            <a:spAutoFit/>
          </a:bodyPr>
          <a:lstStyle/>
          <a:p>
            <a:r>
              <a:rPr lang="en-US" altLang="zh-CN" sz="4000" b="1" dirty="0">
                <a:solidFill>
                  <a:srgbClr val="83909B"/>
                </a:solidFill>
                <a:latin typeface="+mj-lt"/>
                <a:ea typeface="Taipei Sans TC Beta" pitchFamily="2" charset="-120"/>
              </a:rPr>
              <a:t>Agenda</a:t>
            </a:r>
            <a:endParaRPr lang="zh-CN" altLang="en-US" sz="4000" b="1" dirty="0">
              <a:solidFill>
                <a:srgbClr val="83909B"/>
              </a:solidFill>
              <a:latin typeface="+mj-lt"/>
              <a:ea typeface="Taipei Sans TC Beta" pitchFamily="2" charset="-120"/>
            </a:endParaRPr>
          </a:p>
        </p:txBody>
      </p:sp>
      <p:sp>
        <p:nvSpPr>
          <p:cNvPr id="12" name="文本占位符 70">
            <a:extLst>
              <a:ext uri="{FF2B5EF4-FFF2-40B4-BE49-F238E27FC236}">
                <a16:creationId xmlns:a16="http://schemas.microsoft.com/office/drawing/2014/main" id="{769EE508-3C94-3270-3AFB-3B4946FC9C32}"/>
              </a:ext>
            </a:extLst>
          </p:cNvPr>
          <p:cNvSpPr>
            <a:spLocks noGrp="1"/>
          </p:cNvSpPr>
          <p:nvPr>
            <p:ph type="body" idx="18" hasCustomPrompt="1"/>
            <p:custDataLst>
              <p:tags r:id="rId7"/>
            </p:custDataLst>
          </p:nvPr>
        </p:nvSpPr>
        <p:spPr>
          <a:xfrm rot="10800000" flipH="1">
            <a:off x="4490720" y="1269491"/>
            <a:ext cx="97264" cy="3699880"/>
          </a:xfrm>
          <a:solidFill>
            <a:srgbClr val="6EDBD5"/>
          </a:solidFill>
        </p:spPr>
        <p:txBody>
          <a:bodyPr wrap="none" lIns="90000" tIns="46800" rIns="90000" bIns="46800">
            <a:noAutofit/>
          </a:bodyPr>
          <a:lstStyle>
            <a:lvl1pPr marL="0" indent="0" algn="l">
              <a:buNone/>
              <a:defRPr sz="2400" b="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 </a:t>
            </a:r>
          </a:p>
        </p:txBody>
      </p:sp>
      <p:sp>
        <p:nvSpPr>
          <p:cNvPr id="13" name="文本占位符 15">
            <a:extLst>
              <a:ext uri="{FF2B5EF4-FFF2-40B4-BE49-F238E27FC236}">
                <a16:creationId xmlns:a16="http://schemas.microsoft.com/office/drawing/2014/main" id="{8D04EFF8-2173-A590-82EC-1F4C2898F927}"/>
              </a:ext>
            </a:extLst>
          </p:cNvPr>
          <p:cNvSpPr>
            <a:spLocks noGrp="1"/>
          </p:cNvSpPr>
          <p:nvPr>
            <p:ph type="body" idx="19"/>
            <p:custDataLst>
              <p:tags r:id="rId8"/>
            </p:custDataLst>
          </p:nvPr>
        </p:nvSpPr>
        <p:spPr>
          <a:xfrm>
            <a:off x="5732353" y="3661546"/>
            <a:ext cx="2975292" cy="463846"/>
          </a:xfrm>
          <a:solidFill>
            <a:srgbClr val="6EDBD5"/>
          </a:solidFill>
        </p:spPr>
        <p:txBody>
          <a:bodyPr wrap="square" lIns="90000" tIns="46800" rIns="90000" bIns="46800">
            <a:spAutoFit/>
          </a:bodyPr>
          <a:lstStyle>
            <a:lvl1pPr marL="0" indent="0">
              <a:buNone/>
              <a:defRPr sz="2400" b="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16" name="文本占位符 63">
            <a:extLst>
              <a:ext uri="{FF2B5EF4-FFF2-40B4-BE49-F238E27FC236}">
                <a16:creationId xmlns:a16="http://schemas.microsoft.com/office/drawing/2014/main" id="{39E2765F-52B2-E531-E457-EC3F611D30CD}"/>
              </a:ext>
            </a:extLst>
          </p:cNvPr>
          <p:cNvSpPr>
            <a:spLocks noGrp="1"/>
          </p:cNvSpPr>
          <p:nvPr>
            <p:ph type="body" idx="20" hasCustomPrompt="1"/>
            <p:custDataLst>
              <p:tags r:id="rId9"/>
            </p:custDataLst>
          </p:nvPr>
        </p:nvSpPr>
        <p:spPr>
          <a:xfrm>
            <a:off x="5116403" y="3661546"/>
            <a:ext cx="576580" cy="461645"/>
          </a:xfrm>
          <a:solidFill>
            <a:schemeClr val="tx1">
              <a:lumMod val="65000"/>
              <a:lumOff val="35000"/>
            </a:schemeClr>
          </a:solidFill>
        </p:spPr>
        <p:txBody>
          <a:bodyPr wrap="none" lIns="90000" tIns="46800" rIns="90000" bIns="46800">
            <a:normAutofit/>
          </a:bodyPr>
          <a:lstStyle>
            <a:lvl1pPr marL="0" indent="0">
              <a:buNone/>
              <a:defRPr sz="2400" b="1">
                <a:solidFill>
                  <a:schemeClr val="bg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04</a:t>
            </a:r>
          </a:p>
        </p:txBody>
      </p:sp>
      <p:sp>
        <p:nvSpPr>
          <p:cNvPr id="17" name="文本占位符 15">
            <a:extLst>
              <a:ext uri="{FF2B5EF4-FFF2-40B4-BE49-F238E27FC236}">
                <a16:creationId xmlns:a16="http://schemas.microsoft.com/office/drawing/2014/main" id="{500BF9D4-F8BD-85D5-15E8-C57CD4243540}"/>
              </a:ext>
            </a:extLst>
          </p:cNvPr>
          <p:cNvSpPr>
            <a:spLocks noGrp="1"/>
          </p:cNvSpPr>
          <p:nvPr>
            <p:ph type="body" idx="21"/>
            <p:custDataLst>
              <p:tags r:id="rId10"/>
            </p:custDataLst>
          </p:nvPr>
        </p:nvSpPr>
        <p:spPr>
          <a:xfrm>
            <a:off x="5732353" y="4438622"/>
            <a:ext cx="3066732" cy="463846"/>
          </a:xfrm>
          <a:solidFill>
            <a:srgbClr val="6EDBD5"/>
          </a:solidFill>
        </p:spPr>
        <p:txBody>
          <a:bodyPr wrap="square" lIns="90000" tIns="46800" rIns="90000" bIns="46800">
            <a:spAutoFit/>
          </a:bodyPr>
          <a:lstStyle>
            <a:lvl1pPr marL="0" indent="0">
              <a:buNone/>
              <a:defRPr sz="2400" b="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19" name="文本占位符 63">
            <a:extLst>
              <a:ext uri="{FF2B5EF4-FFF2-40B4-BE49-F238E27FC236}">
                <a16:creationId xmlns:a16="http://schemas.microsoft.com/office/drawing/2014/main" id="{0C39D243-5ADC-7203-0037-CFE39B2F6A7A}"/>
              </a:ext>
            </a:extLst>
          </p:cNvPr>
          <p:cNvSpPr>
            <a:spLocks noGrp="1"/>
          </p:cNvSpPr>
          <p:nvPr>
            <p:ph type="body" idx="22" hasCustomPrompt="1"/>
            <p:custDataLst>
              <p:tags r:id="rId11"/>
            </p:custDataLst>
          </p:nvPr>
        </p:nvSpPr>
        <p:spPr>
          <a:xfrm>
            <a:off x="5116403" y="4438622"/>
            <a:ext cx="576580" cy="461645"/>
          </a:xfrm>
          <a:solidFill>
            <a:schemeClr val="tx1">
              <a:lumMod val="65000"/>
              <a:lumOff val="35000"/>
            </a:schemeClr>
          </a:solidFill>
        </p:spPr>
        <p:txBody>
          <a:bodyPr wrap="none" lIns="90000" tIns="46800" rIns="90000" bIns="46800">
            <a:normAutofit/>
          </a:bodyPr>
          <a:lstStyle>
            <a:lvl1pPr marL="0" indent="0">
              <a:buNone/>
              <a:defRPr sz="2400" b="1">
                <a:solidFill>
                  <a:schemeClr val="bg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05</a:t>
            </a:r>
          </a:p>
        </p:txBody>
      </p:sp>
    </p:spTree>
    <p:extLst>
      <p:ext uri="{BB962C8B-B14F-4D97-AF65-F5344CB8AC3E}">
        <p14:creationId xmlns:p14="http://schemas.microsoft.com/office/powerpoint/2010/main" val="3528806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準內頁版本一">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ACA6AE6-B1A4-9213-BF06-9431A8A75D31}"/>
              </a:ext>
            </a:extLst>
          </p:cNvPr>
          <p:cNvSpPr/>
          <p:nvPr userDrawn="1"/>
        </p:nvSpPr>
        <p:spPr>
          <a:xfrm>
            <a:off x="0" y="0"/>
            <a:ext cx="12192000" cy="558001"/>
          </a:xfrm>
          <a:prstGeom prst="rect">
            <a:avLst/>
          </a:prstGeom>
          <a:solidFill>
            <a:srgbClr val="75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図形グループ 17">
            <a:extLst>
              <a:ext uri="{FF2B5EF4-FFF2-40B4-BE49-F238E27FC236}">
                <a16:creationId xmlns:a16="http://schemas.microsoft.com/office/drawing/2014/main" id="{1F633414-ACC9-F3C8-8B23-FF1BA16DCC50}"/>
              </a:ext>
            </a:extLst>
          </p:cNvPr>
          <p:cNvGrpSpPr/>
          <p:nvPr userDrawn="1"/>
        </p:nvGrpSpPr>
        <p:grpSpPr>
          <a:xfrm>
            <a:off x="0" y="6514278"/>
            <a:ext cx="12192000" cy="343722"/>
            <a:chOff x="0" y="6300000"/>
            <a:chExt cx="9144000" cy="558000"/>
          </a:xfrm>
        </p:grpSpPr>
        <p:sp>
          <p:nvSpPr>
            <p:cNvPr id="6" name="正方形/長方形 19">
              <a:extLst>
                <a:ext uri="{FF2B5EF4-FFF2-40B4-BE49-F238E27FC236}">
                  <a16:creationId xmlns:a16="http://schemas.microsoft.com/office/drawing/2014/main" id="{CEAC970B-BAF6-51CE-6DB1-A47FD3A1FD2E}"/>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20">
              <a:extLst>
                <a:ext uri="{FF2B5EF4-FFF2-40B4-BE49-F238E27FC236}">
                  <a16:creationId xmlns:a16="http://schemas.microsoft.com/office/drawing/2014/main" id="{D58A1FD7-2C87-326E-1CC4-63C8A6098A85}"/>
                </a:ext>
              </a:extLst>
            </p:cNvPr>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フッター プレースホルダー 2">
            <a:extLst>
              <a:ext uri="{FF2B5EF4-FFF2-40B4-BE49-F238E27FC236}">
                <a16:creationId xmlns:a16="http://schemas.microsoft.com/office/drawing/2014/main" id="{A8D9D44D-9813-1FE8-F474-0922CB7201C0}"/>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9" name="スライド番号プレースホルダー 3">
            <a:extLst>
              <a:ext uri="{FF2B5EF4-FFF2-40B4-BE49-F238E27FC236}">
                <a16:creationId xmlns:a16="http://schemas.microsoft.com/office/drawing/2014/main" id="{3D79A6A1-25CE-EF1A-AB1C-B9463B86B16E}"/>
              </a:ext>
            </a:extLst>
          </p:cNvPr>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10" name="圖形 9">
            <a:extLst>
              <a:ext uri="{FF2B5EF4-FFF2-40B4-BE49-F238E27FC236}">
                <a16:creationId xmlns:a16="http://schemas.microsoft.com/office/drawing/2014/main" id="{CBAD51D4-9A47-3F34-A7C7-43751EA214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363" y="6561790"/>
            <a:ext cx="1115371" cy="255987"/>
          </a:xfrm>
          <a:prstGeom prst="rect">
            <a:avLst/>
          </a:prstGeom>
        </p:spPr>
      </p:pic>
      <p:sp>
        <p:nvSpPr>
          <p:cNvPr id="3" name="タイトル 1">
            <a:extLst>
              <a:ext uri="{FF2B5EF4-FFF2-40B4-BE49-F238E27FC236}">
                <a16:creationId xmlns:a16="http://schemas.microsoft.com/office/drawing/2014/main" id="{F611A991-D415-40ED-830E-0B7799159CCF}"/>
              </a:ext>
            </a:extLst>
          </p:cNvPr>
          <p:cNvSpPr>
            <a:spLocks noGrp="1"/>
          </p:cNvSpPr>
          <p:nvPr>
            <p:ph type="title" hasCustomPrompt="1"/>
          </p:nvPr>
        </p:nvSpPr>
        <p:spPr>
          <a:xfrm>
            <a:off x="432000" y="125139"/>
            <a:ext cx="11328000" cy="432000"/>
          </a:xfrm>
        </p:spPr>
        <p:txBody>
          <a:bodyPr/>
          <a:lstStyle>
            <a:lvl1pPr>
              <a:defRPr>
                <a:latin typeface="Meiryo (標題)"/>
              </a:defRPr>
            </a:lvl1pPr>
          </a:lstStyle>
          <a:p>
            <a:r>
              <a:rPr kumimoji="1" lang="en-US" altLang="ja-JP" dirty="0"/>
              <a:t>Page title 24pt</a:t>
            </a:r>
            <a:endParaRPr kumimoji="1" lang="ja-JP" altLang="en-US" dirty="0"/>
          </a:p>
        </p:txBody>
      </p:sp>
    </p:spTree>
    <p:extLst>
      <p:ext uri="{BB962C8B-B14F-4D97-AF65-F5344CB8AC3E}">
        <p14:creationId xmlns:p14="http://schemas.microsoft.com/office/powerpoint/2010/main" val="1799128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標準內頁版本二">
    <p:spTree>
      <p:nvGrpSpPr>
        <p:cNvPr id="1" name=""/>
        <p:cNvGrpSpPr/>
        <p:nvPr/>
      </p:nvGrpSpPr>
      <p:grpSpPr>
        <a:xfrm>
          <a:off x="0" y="0"/>
          <a:ext cx="0" cy="0"/>
          <a:chOff x="0" y="0"/>
          <a:chExt cx="0" cy="0"/>
        </a:xfrm>
      </p:grpSpPr>
      <p:grpSp>
        <p:nvGrpSpPr>
          <p:cNvPr id="13" name="図形グループ 12"/>
          <p:cNvGrpSpPr/>
          <p:nvPr userDrawn="1"/>
        </p:nvGrpSpPr>
        <p:grpSpPr>
          <a:xfrm>
            <a:off x="0" y="0"/>
            <a:ext cx="4889241" cy="648000"/>
            <a:chOff x="0" y="0"/>
            <a:chExt cx="9144000" cy="648000"/>
          </a:xfrm>
        </p:grpSpPr>
        <p:sp>
          <p:nvSpPr>
            <p:cNvPr id="16" name="正方形/長方形 15">
              <a:extLst>
                <a:ext uri="{FF2B5EF4-FFF2-40B4-BE49-F238E27FC236}">
                  <a16:creationId xmlns:a16="http://schemas.microsoft.com/office/drawing/2014/main" id="{A550AF42-32A4-B148-94D9-36A45C3D47EC}"/>
                </a:ext>
              </a:extLst>
            </p:cNvPr>
            <p:cNvSpPr/>
            <p:nvPr userDrawn="1"/>
          </p:nvSpPr>
          <p:spPr>
            <a:xfrm>
              <a:off x="0" y="0"/>
              <a:ext cx="9144000" cy="6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cxnSp>
          <p:nvCxnSpPr>
            <p:cNvPr id="17" name="直線コネクタ 16"/>
            <p:cNvCxnSpPr/>
            <p:nvPr userDrawn="1"/>
          </p:nvCxnSpPr>
          <p:spPr>
            <a:xfrm>
              <a:off x="0" y="55656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タイトル 1"/>
          <p:cNvSpPr>
            <a:spLocks noGrp="1"/>
          </p:cNvSpPr>
          <p:nvPr>
            <p:ph type="title" hasCustomPrompt="1"/>
          </p:nvPr>
        </p:nvSpPr>
        <p:spPr>
          <a:xfrm>
            <a:off x="432000" y="125139"/>
            <a:ext cx="11328000" cy="432000"/>
          </a:xfrm>
        </p:spPr>
        <p:txBody>
          <a:bodyPr/>
          <a:lstStyle>
            <a:lvl1pPr>
              <a:defRPr>
                <a:latin typeface="Meiryo (標題)"/>
              </a:defRPr>
            </a:lvl1pPr>
          </a:lstStyle>
          <a:p>
            <a:r>
              <a:rPr kumimoji="1" lang="en-US" altLang="ja-JP" dirty="0"/>
              <a:t>Page title 24pt</a:t>
            </a:r>
            <a:endParaRPr kumimoji="1" lang="ja-JP" altLang="en-US" dirty="0"/>
          </a:p>
        </p:txBody>
      </p:sp>
      <p:grpSp>
        <p:nvGrpSpPr>
          <p:cNvPr id="4" name="図形グループ 17">
            <a:extLst>
              <a:ext uri="{FF2B5EF4-FFF2-40B4-BE49-F238E27FC236}">
                <a16:creationId xmlns:a16="http://schemas.microsoft.com/office/drawing/2014/main" id="{46B13027-D058-14EA-A93D-0BA3CDA5892F}"/>
              </a:ext>
            </a:extLst>
          </p:cNvPr>
          <p:cNvGrpSpPr/>
          <p:nvPr userDrawn="1"/>
        </p:nvGrpSpPr>
        <p:grpSpPr>
          <a:xfrm>
            <a:off x="0" y="6514278"/>
            <a:ext cx="12192000" cy="343722"/>
            <a:chOff x="0" y="6300000"/>
            <a:chExt cx="9144000" cy="558000"/>
          </a:xfrm>
        </p:grpSpPr>
        <p:sp>
          <p:nvSpPr>
            <p:cNvPr id="5" name="正方形/長方形 19">
              <a:extLst>
                <a:ext uri="{FF2B5EF4-FFF2-40B4-BE49-F238E27FC236}">
                  <a16:creationId xmlns:a16="http://schemas.microsoft.com/office/drawing/2014/main" id="{2A72C5E9-716D-7E5D-B03A-D18C3ED087EB}"/>
                </a:ext>
              </a:extLst>
            </p:cNvPr>
            <p:cNvSpPr/>
            <p:nvPr userDrawn="1"/>
          </p:nvSpPr>
          <p:spPr>
            <a:xfrm>
              <a:off x="0" y="6300000"/>
              <a:ext cx="9144000" cy="5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 name="直線コネクタ 20">
              <a:extLst>
                <a:ext uri="{FF2B5EF4-FFF2-40B4-BE49-F238E27FC236}">
                  <a16:creationId xmlns:a16="http://schemas.microsoft.com/office/drawing/2014/main" id="{9F88CBCE-CD67-6BBC-55EE-B5457E170EC2}"/>
                </a:ext>
              </a:extLst>
            </p:cNvPr>
            <p:cNvCxnSpPr/>
            <p:nvPr userDrawn="1"/>
          </p:nvCxnSpPr>
          <p:spPr>
            <a:xfrm>
              <a:off x="0" y="63000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フッター プレースホルダー 2">
            <a:extLst>
              <a:ext uri="{FF2B5EF4-FFF2-40B4-BE49-F238E27FC236}">
                <a16:creationId xmlns:a16="http://schemas.microsoft.com/office/drawing/2014/main" id="{8E7708DB-11DF-F550-2BCB-4DF48FFA3C61}"/>
              </a:ext>
            </a:extLst>
          </p:cNvPr>
          <p:cNvSpPr txBox="1">
            <a:spLocks/>
          </p:cNvSpPr>
          <p:nvPr userDrawn="1"/>
        </p:nvSpPr>
        <p:spPr>
          <a:xfrm>
            <a:off x="6195060" y="6407139"/>
            <a:ext cx="5538000" cy="558000"/>
          </a:xfrm>
          <a:prstGeom prst="rect">
            <a:avLst/>
          </a:prstGeom>
        </p:spPr>
        <p:txBody>
          <a:bodyPr vert="horz" lIns="0" tIns="0" rIns="0" bIns="0" rtlCol="0" anchor="ctr"/>
          <a:lstStyle>
            <a:defPPr>
              <a:defRPr lang="ja-JP"/>
            </a:defPPr>
            <a:lvl1pPr marL="0" algn="r" defTabSz="914400" rtl="0" eaLnBrk="1" latinLnBrk="0" hangingPunct="1">
              <a:defRPr kumimoji="1" sz="800" b="1" i="0" kern="1200" baseline="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sk-SK" altLang="ja-JP" sz="800" b="1" dirty="0">
                <a:solidFill>
                  <a:srgbClr val="000000"/>
                </a:solidFill>
                <a:latin typeface="Arial" panose="020B0604020202020204" pitchFamily="34" charset="0"/>
                <a:cs typeface="Arial" panose="020B0604020202020204" pitchFamily="34" charset="0"/>
              </a:rPr>
              <a:t>© </a:t>
            </a:r>
            <a:r>
              <a:rPr lang="en-US" altLang="zh-TW" sz="800" b="1" i="0" dirty="0">
                <a:solidFill>
                  <a:schemeClr val="tx1"/>
                </a:solidFill>
                <a:effectLst/>
                <a:latin typeface="Arial" panose="020B0604020202020204" pitchFamily="34" charset="0"/>
                <a:cs typeface="Arial" panose="020B0604020202020204" pitchFamily="34" charset="0"/>
              </a:rPr>
              <a:t>2023 Solid State Storage Technology Corporation</a:t>
            </a:r>
            <a:r>
              <a:rPr lang="sk-SK" altLang="ja-JP" sz="800" b="1" dirty="0">
                <a:solidFill>
                  <a:srgbClr val="000000"/>
                </a:solidFill>
                <a:latin typeface="Arial" panose="020B0604020202020204" pitchFamily="34" charset="0"/>
                <a:cs typeface="Arial" panose="020B0604020202020204" pitchFamily="34" charset="0"/>
              </a:rPr>
              <a:t> All Rights Reserved</a:t>
            </a:r>
            <a:r>
              <a:rPr lang="sk-SK" altLang="ja-JP" dirty="0"/>
              <a:t>.</a:t>
            </a:r>
            <a:endParaRPr lang="ja-JP" altLang="en-US" dirty="0"/>
          </a:p>
        </p:txBody>
      </p:sp>
      <p:sp>
        <p:nvSpPr>
          <p:cNvPr id="8" name="スライド番号プレースホルダー 3">
            <a:extLst>
              <a:ext uri="{FF2B5EF4-FFF2-40B4-BE49-F238E27FC236}">
                <a16:creationId xmlns:a16="http://schemas.microsoft.com/office/drawing/2014/main" id="{36C9B162-EE0C-DC72-60CD-ACC9524D3F40}"/>
              </a:ext>
            </a:extLst>
          </p:cNvPr>
          <p:cNvSpPr txBox="1">
            <a:spLocks/>
          </p:cNvSpPr>
          <p:nvPr userDrawn="1"/>
        </p:nvSpPr>
        <p:spPr>
          <a:xfrm>
            <a:off x="11634000" y="6407139"/>
            <a:ext cx="558000" cy="558000"/>
          </a:xfrm>
          <a:prstGeom prst="rect">
            <a:avLst/>
          </a:prstGeom>
        </p:spPr>
        <p:txBody>
          <a:bodyPr vert="horz" lIns="91440" tIns="45720" rIns="91440" bIns="45720" rtlCol="0" anchor="ctr"/>
          <a:lstStyle>
            <a:defPPr>
              <a:defRPr lang="ja-JP"/>
            </a:defPPr>
            <a:lvl1pPr marL="0" algn="ctr" defTabSz="914400" rtl="0" eaLnBrk="1" latinLnBrk="0" hangingPunct="1">
              <a:defRPr kumimoji="1" sz="800" b="1" kern="1200">
                <a:solidFill>
                  <a:schemeClr val="tx1"/>
                </a:solidFill>
                <a:latin typeface="+mj-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9B0900D-4578-0544-9CBF-93D90F354B2A}" type="slidenum">
              <a:rPr lang="ja-JP" altLang="en-US" smtClean="0"/>
              <a:pPr/>
              <a:t>‹#›</a:t>
            </a:fld>
            <a:endParaRPr lang="ja-JP" altLang="en-US" dirty="0"/>
          </a:p>
        </p:txBody>
      </p:sp>
      <p:pic>
        <p:nvPicPr>
          <p:cNvPr id="9" name="圖形 8">
            <a:extLst>
              <a:ext uri="{FF2B5EF4-FFF2-40B4-BE49-F238E27FC236}">
                <a16:creationId xmlns:a16="http://schemas.microsoft.com/office/drawing/2014/main" id="{ABEFE452-2CC8-B860-42D7-9A14D1AA69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363" y="6561790"/>
            <a:ext cx="1115371" cy="255987"/>
          </a:xfrm>
          <a:prstGeom prst="rect">
            <a:avLst/>
          </a:prstGeom>
        </p:spPr>
      </p:pic>
    </p:spTree>
    <p:extLst>
      <p:ext uri="{BB962C8B-B14F-4D97-AF65-F5344CB8AC3E}">
        <p14:creationId xmlns:p14="http://schemas.microsoft.com/office/powerpoint/2010/main" val="50063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過場頁1">
    <p:spTree>
      <p:nvGrpSpPr>
        <p:cNvPr id="1" name=""/>
        <p:cNvGrpSpPr/>
        <p:nvPr/>
      </p:nvGrpSpPr>
      <p:grpSpPr>
        <a:xfrm>
          <a:off x="0" y="0"/>
          <a:ext cx="0" cy="0"/>
          <a:chOff x="0" y="0"/>
          <a:chExt cx="0" cy="0"/>
        </a:xfrm>
      </p:grpSpPr>
      <p:sp>
        <p:nvSpPr>
          <p:cNvPr id="12" name="矩形 11"/>
          <p:cNvSpPr/>
          <p:nvPr userDrawn="1"/>
        </p:nvSpPr>
        <p:spPr>
          <a:xfrm>
            <a:off x="635" y="635"/>
            <a:ext cx="12191365" cy="3429000"/>
          </a:xfrm>
          <a:prstGeom prst="rect">
            <a:avLst/>
          </a:prstGeom>
          <a:solidFill>
            <a:srgbClr val="75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 name="标题 3"/>
          <p:cNvSpPr>
            <a:spLocks noGrp="1"/>
          </p:cNvSpPr>
          <p:nvPr>
            <p:ph type="title" hasCustomPrompt="1"/>
            <p:custDataLst>
              <p:tags r:id="rId1"/>
            </p:custDataLst>
          </p:nvPr>
        </p:nvSpPr>
        <p:spPr>
          <a:xfrm>
            <a:off x="4614545" y="2743201"/>
            <a:ext cx="2721899" cy="510618"/>
          </a:xfrm>
        </p:spPr>
        <p:txBody>
          <a:bodyPr wrap="none">
            <a:spAutoFit/>
          </a:bodyPr>
          <a:lstStyle>
            <a:lvl1pPr algn="l">
              <a:defRPr sz="3200" b="1">
                <a:latin typeface="+mn-ea"/>
                <a:ea typeface="+mn-ea"/>
              </a:defRPr>
            </a:lvl1pPr>
          </a:lstStyle>
          <a:p>
            <a:r>
              <a:rPr lang="zh-TW" altLang="en-US" dirty="0"/>
              <a:t>輸入標題 </a:t>
            </a:r>
            <a:r>
              <a:rPr lang="en-US" altLang="zh-TW" dirty="0"/>
              <a:t>30pt</a:t>
            </a:r>
            <a:endParaRPr lang="zh-CN" altLang="en-US" dirty="0"/>
          </a:p>
        </p:txBody>
      </p:sp>
      <p:sp>
        <p:nvSpPr>
          <p:cNvPr id="7" name="灯片编号占位符 6"/>
          <p:cNvSpPr>
            <a:spLocks noGrp="1"/>
          </p:cNvSpPr>
          <p:nvPr>
            <p:ph type="sldNum" sz="quarter" idx="12"/>
            <p:custDataLst>
              <p:tags r:id="rId2"/>
            </p:custDataLst>
          </p:nvPr>
        </p:nvSpPr>
        <p:spPr>
          <a:xfrm>
            <a:off x="11577600" y="6513889"/>
            <a:ext cx="451485" cy="316865"/>
          </a:xfrm>
          <a:prstGeom prst="rect">
            <a:avLst/>
          </a:prstGeom>
        </p:spPr>
        <p:txBody>
          <a:bodyPr vert="horz" lIns="91440" tIns="45720" rIns="91440" bIns="45720" rtlCol="0" anchor="ctr">
            <a:normAutofit/>
          </a:bodyPr>
          <a:lstStyle>
            <a:defPPr>
              <a:defRPr lang="zh-TW"/>
            </a:defPPr>
            <a:lvl1pPr marL="0" algn="r" defTabSz="914400" rtl="0" eaLnBrk="1" latinLnBrk="0" hangingPunct="1">
              <a:defRPr sz="1000" kern="1200" baseline="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pPr/>
              <a:t>‹#›</a:t>
            </a:fld>
            <a:endParaRPr lang="zh-CN" altLang="en-US"/>
          </a:p>
        </p:txBody>
      </p:sp>
      <p:pic>
        <p:nvPicPr>
          <p:cNvPr id="15" name="图片 14" descr="电路_复制"/>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8707755" cy="3429000"/>
          </a:xfrm>
          <a:prstGeom prst="rect">
            <a:avLst/>
          </a:prstGeom>
        </p:spPr>
      </p:pic>
    </p:spTree>
    <p:extLst>
      <p:ext uri="{BB962C8B-B14F-4D97-AF65-F5344CB8AC3E}">
        <p14:creationId xmlns:p14="http://schemas.microsoft.com/office/powerpoint/2010/main" val="115423510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過場頁2">
    <p:spTree>
      <p:nvGrpSpPr>
        <p:cNvPr id="1" name=""/>
        <p:cNvGrpSpPr/>
        <p:nvPr/>
      </p:nvGrpSpPr>
      <p:grpSpPr>
        <a:xfrm>
          <a:off x="0" y="0"/>
          <a:ext cx="0" cy="0"/>
          <a:chOff x="0" y="0"/>
          <a:chExt cx="0" cy="0"/>
        </a:xfrm>
      </p:grpSpPr>
      <p:sp>
        <p:nvSpPr>
          <p:cNvPr id="12" name="矩形 11"/>
          <p:cNvSpPr/>
          <p:nvPr userDrawn="1"/>
        </p:nvSpPr>
        <p:spPr>
          <a:xfrm>
            <a:off x="635" y="635"/>
            <a:ext cx="12191365" cy="3429000"/>
          </a:xfrm>
          <a:prstGeom prst="rect">
            <a:avLst/>
          </a:prstGeom>
          <a:solidFill>
            <a:srgbClr val="6D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 name="标题 3"/>
          <p:cNvSpPr>
            <a:spLocks noGrp="1"/>
          </p:cNvSpPr>
          <p:nvPr>
            <p:ph type="title" hasCustomPrompt="1"/>
            <p:custDataLst>
              <p:tags r:id="rId1"/>
            </p:custDataLst>
          </p:nvPr>
        </p:nvSpPr>
        <p:spPr>
          <a:xfrm>
            <a:off x="4614545" y="2743201"/>
            <a:ext cx="2721899" cy="510618"/>
          </a:xfrm>
        </p:spPr>
        <p:txBody>
          <a:bodyPr wrap="none">
            <a:spAutoFit/>
          </a:bodyPr>
          <a:lstStyle>
            <a:lvl1pPr algn="l">
              <a:defRPr sz="3200" b="1">
                <a:latin typeface="+mn-ea"/>
                <a:ea typeface="+mn-ea"/>
              </a:defRPr>
            </a:lvl1pPr>
          </a:lstStyle>
          <a:p>
            <a:r>
              <a:rPr lang="zh-TW" altLang="en-US" dirty="0"/>
              <a:t>輸入標題 </a:t>
            </a:r>
            <a:r>
              <a:rPr lang="en-US" altLang="zh-TW" dirty="0"/>
              <a:t>30pt</a:t>
            </a:r>
            <a:endParaRPr lang="zh-CN" altLang="en-US" dirty="0"/>
          </a:p>
        </p:txBody>
      </p:sp>
      <p:sp>
        <p:nvSpPr>
          <p:cNvPr id="7" name="灯片编号占位符 6"/>
          <p:cNvSpPr>
            <a:spLocks noGrp="1"/>
          </p:cNvSpPr>
          <p:nvPr>
            <p:ph type="sldNum" sz="quarter" idx="12"/>
            <p:custDataLst>
              <p:tags r:id="rId2"/>
            </p:custDataLst>
          </p:nvPr>
        </p:nvSpPr>
        <p:spPr>
          <a:xfrm>
            <a:off x="11577600" y="6513889"/>
            <a:ext cx="451485" cy="316865"/>
          </a:xfrm>
          <a:prstGeom prst="rect">
            <a:avLst/>
          </a:prstGeom>
        </p:spPr>
        <p:txBody>
          <a:bodyPr vert="horz" lIns="91440" tIns="45720" rIns="91440" bIns="45720" rtlCol="0" anchor="ctr">
            <a:normAutofit/>
          </a:bodyPr>
          <a:lstStyle>
            <a:defPPr>
              <a:defRPr lang="zh-TW"/>
            </a:defPPr>
            <a:lvl1pPr marL="0" algn="r" defTabSz="914400" rtl="0" eaLnBrk="1" latinLnBrk="0" hangingPunct="1">
              <a:defRPr sz="1000" kern="1200" baseline="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pPr/>
              <a:t>‹#›</a:t>
            </a:fld>
            <a:endParaRPr lang="zh-CN" altLang="en-US"/>
          </a:p>
        </p:txBody>
      </p:sp>
      <p:pic>
        <p:nvPicPr>
          <p:cNvPr id="2" name="图片 14" descr="电路_复制">
            <a:extLst>
              <a:ext uri="{FF2B5EF4-FFF2-40B4-BE49-F238E27FC236}">
                <a16:creationId xmlns:a16="http://schemas.microsoft.com/office/drawing/2014/main" id="{64AEDCE3-49C8-1F40-BBFB-CE475EFE1C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8707755" cy="3429000"/>
          </a:xfrm>
          <a:prstGeom prst="rect">
            <a:avLst/>
          </a:prstGeom>
        </p:spPr>
      </p:pic>
    </p:spTree>
    <p:extLst>
      <p:ext uri="{BB962C8B-B14F-4D97-AF65-F5344CB8AC3E}">
        <p14:creationId xmlns:p14="http://schemas.microsoft.com/office/powerpoint/2010/main" val="133201893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過場頁3">
    <p:spTree>
      <p:nvGrpSpPr>
        <p:cNvPr id="1" name=""/>
        <p:cNvGrpSpPr/>
        <p:nvPr/>
      </p:nvGrpSpPr>
      <p:grpSpPr>
        <a:xfrm>
          <a:off x="0" y="0"/>
          <a:ext cx="0" cy="0"/>
          <a:chOff x="0" y="0"/>
          <a:chExt cx="0" cy="0"/>
        </a:xfrm>
      </p:grpSpPr>
      <p:sp>
        <p:nvSpPr>
          <p:cNvPr id="12" name="矩形 11"/>
          <p:cNvSpPr/>
          <p:nvPr userDrawn="1"/>
        </p:nvSpPr>
        <p:spPr>
          <a:xfrm>
            <a:off x="635" y="635"/>
            <a:ext cx="12191365" cy="3429000"/>
          </a:xfrm>
          <a:prstGeom prst="rect">
            <a:avLst/>
          </a:prstGeom>
          <a:solidFill>
            <a:srgbClr val="FF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 name="标题 3"/>
          <p:cNvSpPr>
            <a:spLocks noGrp="1"/>
          </p:cNvSpPr>
          <p:nvPr>
            <p:ph type="title" hasCustomPrompt="1"/>
            <p:custDataLst>
              <p:tags r:id="rId1"/>
            </p:custDataLst>
          </p:nvPr>
        </p:nvSpPr>
        <p:spPr>
          <a:xfrm>
            <a:off x="4614545" y="2743201"/>
            <a:ext cx="2601674" cy="510618"/>
          </a:xfrm>
        </p:spPr>
        <p:txBody>
          <a:bodyPr wrap="none">
            <a:spAutoFit/>
          </a:bodyPr>
          <a:lstStyle>
            <a:lvl1pPr algn="l">
              <a:defRPr sz="3200" b="1">
                <a:latin typeface="微軟正黑體" panose="020B0604030504040204" pitchFamily="34" charset="-120"/>
                <a:ea typeface="微軟正黑體" panose="020B0604030504040204" pitchFamily="34" charset="-120"/>
              </a:defRPr>
            </a:lvl1pPr>
          </a:lstStyle>
          <a:p>
            <a:r>
              <a:rPr lang="zh-TW" altLang="en-US" dirty="0"/>
              <a:t>輸入標題 </a:t>
            </a:r>
            <a:r>
              <a:rPr lang="en-US" altLang="zh-TW" dirty="0"/>
              <a:t>30pt</a:t>
            </a:r>
            <a:endParaRPr lang="zh-CN" altLang="en-US" dirty="0"/>
          </a:p>
        </p:txBody>
      </p:sp>
      <p:sp>
        <p:nvSpPr>
          <p:cNvPr id="7" name="灯片编号占位符 6"/>
          <p:cNvSpPr>
            <a:spLocks noGrp="1"/>
          </p:cNvSpPr>
          <p:nvPr>
            <p:ph type="sldNum" sz="quarter" idx="12"/>
            <p:custDataLst>
              <p:tags r:id="rId2"/>
            </p:custDataLst>
          </p:nvPr>
        </p:nvSpPr>
        <p:spPr>
          <a:xfrm>
            <a:off x="11577600" y="6513889"/>
            <a:ext cx="451485" cy="316865"/>
          </a:xfrm>
          <a:prstGeom prst="rect">
            <a:avLst/>
          </a:prstGeom>
        </p:spPr>
        <p:txBody>
          <a:bodyPr vert="horz" lIns="91440" tIns="45720" rIns="91440" bIns="45720" rtlCol="0" anchor="ctr">
            <a:normAutofit/>
          </a:bodyPr>
          <a:lstStyle>
            <a:defPPr>
              <a:defRPr lang="zh-TW"/>
            </a:defPPr>
            <a:lvl1pPr marL="0" algn="r" defTabSz="914400" rtl="0" eaLnBrk="1" latinLnBrk="0" hangingPunct="1">
              <a:defRPr sz="1000" kern="1200" baseline="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pPr/>
              <a:t>‹#›</a:t>
            </a:fld>
            <a:endParaRPr lang="zh-CN" altLang="en-US"/>
          </a:p>
        </p:txBody>
      </p:sp>
      <p:pic>
        <p:nvPicPr>
          <p:cNvPr id="2" name="图片 14" descr="电路_复制">
            <a:extLst>
              <a:ext uri="{FF2B5EF4-FFF2-40B4-BE49-F238E27FC236}">
                <a16:creationId xmlns:a16="http://schemas.microsoft.com/office/drawing/2014/main" id="{F9CDF798-EFE7-DEE1-1C43-9257C9C2D9D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8707755" cy="3429000"/>
          </a:xfrm>
          <a:prstGeom prst="rect">
            <a:avLst/>
          </a:prstGeom>
        </p:spPr>
      </p:pic>
    </p:spTree>
    <p:extLst>
      <p:ext uri="{BB962C8B-B14F-4D97-AF65-F5344CB8AC3E}">
        <p14:creationId xmlns:p14="http://schemas.microsoft.com/office/powerpoint/2010/main" val="237494946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432000" y="135299"/>
            <a:ext cx="11328000" cy="432000"/>
          </a:xfrm>
          <a:prstGeom prst="rect">
            <a:avLst/>
          </a:prstGeom>
        </p:spPr>
        <p:txBody>
          <a:bodyPr vert="horz" wrap="none" lIns="0" tIns="18000" rIns="0" bIns="0" rtlCol="0" anchor="t">
            <a:noAutofit/>
          </a:bodyPr>
          <a:lstStyle/>
          <a:p>
            <a:r>
              <a:rPr kumimoji="1" lang="en-US" altLang="ja-JP" dirty="0"/>
              <a:t>Page title 24pt</a:t>
            </a:r>
            <a:endParaRPr kumimoji="1" lang="ja-JP" altLang="en-US" dirty="0"/>
          </a:p>
        </p:txBody>
      </p:sp>
      <p:sp>
        <p:nvSpPr>
          <p:cNvPr id="3" name="テキスト プレースホルダー 2"/>
          <p:cNvSpPr>
            <a:spLocks noGrp="1"/>
          </p:cNvSpPr>
          <p:nvPr>
            <p:ph type="body" idx="1"/>
          </p:nvPr>
        </p:nvSpPr>
        <p:spPr>
          <a:xfrm>
            <a:off x="432000" y="864000"/>
            <a:ext cx="11327999" cy="5220000"/>
          </a:xfrm>
          <a:prstGeom prst="rect">
            <a:avLst/>
          </a:prstGeom>
        </p:spPr>
        <p:txBody>
          <a:bodyPr vert="horz" lIns="0" tIns="0" rIns="0" bIns="0" rtlCol="0">
            <a:normAutofit/>
          </a:bodyPr>
          <a:lstStyle/>
          <a:p>
            <a:pPr lvl="0"/>
            <a:r>
              <a:rPr kumimoji="1" lang="en-US" altLang="ja-JP" dirty="0"/>
              <a:t>Body text 18pt</a:t>
            </a:r>
            <a:endParaRPr kumimoji="1" lang="ja-JP" altLang="en-US" dirty="0"/>
          </a:p>
          <a:p>
            <a:pPr lvl="1"/>
            <a:r>
              <a:rPr kumimoji="1" lang="en-US" altLang="ja-JP" dirty="0"/>
              <a:t>Second level 16pt</a:t>
            </a:r>
            <a:endParaRPr kumimoji="1" lang="ja-JP" altLang="en-US" dirty="0"/>
          </a:p>
          <a:p>
            <a:pPr lvl="2"/>
            <a:r>
              <a:rPr kumimoji="1" lang="en-US" altLang="ja-JP" dirty="0"/>
              <a:t>Third level 14pt</a:t>
            </a:r>
            <a:endParaRPr kumimoji="1" lang="ja-JP" altLang="en-US" dirty="0"/>
          </a:p>
          <a:p>
            <a:pPr lvl="3"/>
            <a:r>
              <a:rPr kumimoji="1" lang="en-US" altLang="ja-JP" dirty="0"/>
              <a:t>Fourth level 12pt</a:t>
            </a:r>
            <a:endParaRPr kumimoji="1" lang="ja-JP" altLang="en-US" dirty="0"/>
          </a:p>
          <a:p>
            <a:pPr lvl="4"/>
            <a:r>
              <a:rPr kumimoji="1" lang="en-US" altLang="ja-JP" dirty="0"/>
              <a:t>Fifth level 10.5pt</a:t>
            </a:r>
          </a:p>
          <a:p>
            <a:pPr lvl="5"/>
            <a:r>
              <a:rPr kumimoji="1" lang="en-US" altLang="ja-JP" dirty="0"/>
              <a:t>Sixth level 9pt</a:t>
            </a:r>
            <a:endParaRPr kumimoji="1" lang="ja-JP" altLang="en-US" dirty="0"/>
          </a:p>
        </p:txBody>
      </p:sp>
      <p:grpSp>
        <p:nvGrpSpPr>
          <p:cNvPr id="21" name="図形グループ 20"/>
          <p:cNvGrpSpPr/>
          <p:nvPr userDrawn="1"/>
        </p:nvGrpSpPr>
        <p:grpSpPr>
          <a:xfrm>
            <a:off x="-2758629" y="0"/>
            <a:ext cx="2163383" cy="2830824"/>
            <a:chOff x="-2433509" y="-8701"/>
            <a:chExt cx="2163383" cy="2830824"/>
          </a:xfrm>
        </p:grpSpPr>
        <p:sp>
          <p:nvSpPr>
            <p:cNvPr id="28" name="テキスト ボックス 27">
              <a:extLst>
                <a:ext uri="{FF2B5EF4-FFF2-40B4-BE49-F238E27FC236}">
                  <a16:creationId xmlns:a16="http://schemas.microsoft.com/office/drawing/2014/main" id="{721E1859-E405-124F-AF79-A67A32778B95}"/>
                </a:ext>
              </a:extLst>
            </p:cNvPr>
            <p:cNvSpPr txBox="1"/>
            <p:nvPr userDrawn="1"/>
          </p:nvSpPr>
          <p:spPr>
            <a:xfrm>
              <a:off x="-2430126" y="-8701"/>
              <a:ext cx="2160000" cy="720000"/>
            </a:xfrm>
            <a:prstGeom prst="rect">
              <a:avLst/>
            </a:prstGeom>
            <a:solidFill>
              <a:schemeClr val="bg1"/>
            </a:solidFill>
          </p:spPr>
          <p:txBody>
            <a:bodyPr wrap="square" lIns="135000" tIns="135000" rIns="135000" bIns="135000" rtlCol="0">
              <a:noAutofit/>
            </a:bodyPr>
            <a:lstStyle/>
            <a:p>
              <a:pPr marL="0" indent="0">
                <a:buFontTx/>
                <a:buNone/>
              </a:pPr>
              <a:r>
                <a:rPr kumimoji="1" lang="en-US" altLang="ja-JP" sz="1200" b="1" dirty="0">
                  <a:solidFill>
                    <a:schemeClr val="tx1"/>
                  </a:solidFill>
                </a:rPr>
                <a:t>Secondary Colors</a:t>
              </a:r>
              <a:endParaRPr kumimoji="1" lang="en-US" altLang="ja-JP" sz="1600" b="1" dirty="0">
                <a:solidFill>
                  <a:schemeClr val="tx1"/>
                </a:solidFill>
              </a:endParaRPr>
            </a:p>
          </p:txBody>
        </p:sp>
        <p:sp>
          <p:nvSpPr>
            <p:cNvPr id="31" name="正方形/長方形 30">
              <a:extLst>
                <a:ext uri="{FF2B5EF4-FFF2-40B4-BE49-F238E27FC236}">
                  <a16:creationId xmlns:a16="http://schemas.microsoft.com/office/drawing/2014/main" id="{9BAC09B0-8FD9-2F48-83F3-0249A53CC359}"/>
                </a:ext>
              </a:extLst>
            </p:cNvPr>
            <p:cNvSpPr/>
            <p:nvPr userDrawn="1"/>
          </p:nvSpPr>
          <p:spPr>
            <a:xfrm>
              <a:off x="-2433509" y="1922123"/>
              <a:ext cx="2160000" cy="900000"/>
            </a:xfrm>
            <a:prstGeom prst="rect">
              <a:avLst/>
            </a:prstGeom>
            <a:solidFill>
              <a:srgbClr val="DF5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bg1"/>
                  </a:solidFill>
                </a:rPr>
                <a:t>Accent color</a:t>
              </a:r>
            </a:p>
            <a:p>
              <a:r>
                <a:rPr lang="cs-CZ" altLang="ja-JP" sz="1200" b="1" dirty="0" err="1">
                  <a:solidFill>
                    <a:schemeClr val="bg1"/>
                  </a:solidFill>
                </a:rPr>
                <a:t>R</a:t>
              </a:r>
              <a:r>
                <a:rPr lang="cs-CZ" altLang="ja-JP" sz="1200" b="1" dirty="0">
                  <a:solidFill>
                    <a:schemeClr val="bg1"/>
                  </a:solidFill>
                </a:rPr>
                <a:t> 225 G 13 B 125</a:t>
              </a:r>
            </a:p>
            <a:p>
              <a:r>
                <a:rPr lang="cs-CZ" altLang="ja-JP" sz="1200" b="1" dirty="0">
                  <a:solidFill>
                    <a:schemeClr val="bg1"/>
                  </a:solidFill>
                </a:rPr>
                <a:t>E10D7D</a:t>
              </a:r>
            </a:p>
          </p:txBody>
        </p:sp>
      </p:grpSp>
      <p:grpSp>
        <p:nvGrpSpPr>
          <p:cNvPr id="32" name="図形グループ 31"/>
          <p:cNvGrpSpPr/>
          <p:nvPr userDrawn="1"/>
        </p:nvGrpSpPr>
        <p:grpSpPr>
          <a:xfrm>
            <a:off x="12461878" y="73831"/>
            <a:ext cx="2160000" cy="5893470"/>
            <a:chOff x="9414258" y="73831"/>
            <a:chExt cx="2160000" cy="5893470"/>
          </a:xfrm>
        </p:grpSpPr>
        <p:sp>
          <p:nvSpPr>
            <p:cNvPr id="33" name="正方形/長方形 32">
              <a:extLst>
                <a:ext uri="{FF2B5EF4-FFF2-40B4-BE49-F238E27FC236}">
                  <a16:creationId xmlns:a16="http://schemas.microsoft.com/office/drawing/2014/main" id="{20291749-600C-6F44-B44A-30EE4F750BC2}"/>
                </a:ext>
              </a:extLst>
            </p:cNvPr>
            <p:cNvSpPr/>
            <p:nvPr userDrawn="1"/>
          </p:nvSpPr>
          <p:spPr>
            <a:xfrm>
              <a:off x="9414258" y="2367301"/>
              <a:ext cx="2160000" cy="900000"/>
            </a:xfrm>
            <a:prstGeom prst="rect">
              <a:avLst/>
            </a:prstGeom>
            <a:solidFill>
              <a:srgbClr val="FFD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rPr>
                <a:t>Yellow</a:t>
              </a:r>
            </a:p>
            <a:p>
              <a:r>
                <a:rPr lang="en-US" altLang="ja-JP" sz="1200" b="1" dirty="0">
                  <a:solidFill>
                    <a:schemeClr val="tx1"/>
                  </a:solidFill>
                </a:rPr>
                <a:t>R 253 G 208 B 0</a:t>
              </a:r>
            </a:p>
            <a:p>
              <a:r>
                <a:rPr lang="en-US" altLang="zh-TW" sz="1200" b="1" dirty="0">
                  <a:solidFill>
                    <a:schemeClr val="tx1"/>
                  </a:solidFill>
                </a:rPr>
                <a:t># </a:t>
              </a:r>
              <a:r>
                <a:rPr lang="en-US" altLang="ja-JP" sz="1200" b="1" dirty="0">
                  <a:solidFill>
                    <a:schemeClr val="tx1"/>
                  </a:solidFill>
                </a:rPr>
                <a:t>FDD000</a:t>
              </a:r>
              <a:endParaRPr lang="en-US" altLang="ja-JP" sz="1200" dirty="0">
                <a:solidFill>
                  <a:schemeClr val="tx1"/>
                </a:solidFill>
              </a:endParaRPr>
            </a:p>
          </p:txBody>
        </p:sp>
        <p:sp>
          <p:nvSpPr>
            <p:cNvPr id="34" name="正方形/長方形 33">
              <a:extLst>
                <a:ext uri="{FF2B5EF4-FFF2-40B4-BE49-F238E27FC236}">
                  <a16:creationId xmlns:a16="http://schemas.microsoft.com/office/drawing/2014/main" id="{9BAC09B0-8FD9-2F48-83F3-0249A53CC359}"/>
                </a:ext>
              </a:extLst>
            </p:cNvPr>
            <p:cNvSpPr/>
            <p:nvPr userDrawn="1"/>
          </p:nvSpPr>
          <p:spPr>
            <a:xfrm>
              <a:off x="9414258" y="1467301"/>
              <a:ext cx="2160000" cy="900000"/>
            </a:xfrm>
            <a:prstGeom prst="rect">
              <a:avLst/>
            </a:prstGeom>
            <a:solidFill>
              <a:srgbClr val="F58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k-SK" altLang="ja-JP" sz="1200" b="1" dirty="0"/>
                <a:t>Vivid pink</a:t>
              </a:r>
              <a:endParaRPr lang="en-US" altLang="ja-JP" sz="1200" b="1" dirty="0"/>
            </a:p>
            <a:p>
              <a:r>
                <a:rPr lang="is-IS" altLang="ja-JP" sz="1200" b="1" dirty="0"/>
                <a:t>R 245 G 130 B 119</a:t>
              </a:r>
              <a:endParaRPr lang="sk-SK" altLang="ja-JP" sz="1200" b="1" dirty="0"/>
            </a:p>
            <a:p>
              <a:r>
                <a:rPr lang="en-US" altLang="zh-TW" sz="1200" b="1" dirty="0">
                  <a:solidFill>
                    <a:schemeClr val="bg1"/>
                  </a:solidFill>
                </a:rPr>
                <a:t>#</a:t>
              </a:r>
              <a:r>
                <a:rPr lang="en-US" altLang="zh-TW" sz="1200" b="1" dirty="0">
                  <a:solidFill>
                    <a:schemeClr val="tx1"/>
                  </a:solidFill>
                </a:rPr>
                <a:t> </a:t>
              </a:r>
              <a:r>
                <a:rPr lang="en-US" altLang="zh-TW" sz="1200" b="1" dirty="0"/>
                <a:t>F58277</a:t>
              </a:r>
              <a:endParaRPr lang="en-US" altLang="ja-JP" sz="1200" dirty="0"/>
            </a:p>
          </p:txBody>
        </p:sp>
        <p:sp>
          <p:nvSpPr>
            <p:cNvPr id="35" name="正方形/長方形 34">
              <a:extLst>
                <a:ext uri="{FF2B5EF4-FFF2-40B4-BE49-F238E27FC236}">
                  <a16:creationId xmlns:a16="http://schemas.microsoft.com/office/drawing/2014/main" id="{B1570B1A-A7CC-0248-813B-F16299697CD3}"/>
                </a:ext>
              </a:extLst>
            </p:cNvPr>
            <p:cNvSpPr/>
            <p:nvPr userDrawn="1"/>
          </p:nvSpPr>
          <p:spPr>
            <a:xfrm>
              <a:off x="9414258" y="567299"/>
              <a:ext cx="2160000" cy="900000"/>
            </a:xfrm>
            <a:prstGeom prst="rect">
              <a:avLst/>
            </a:prstGeom>
            <a:solidFill>
              <a:srgbClr val="6D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rPr>
                <a:t>Light Blue</a:t>
              </a:r>
            </a:p>
            <a:p>
              <a:r>
                <a:rPr lang="en-US" altLang="ja-JP" sz="1200" b="1" dirty="0">
                  <a:solidFill>
                    <a:schemeClr val="tx1"/>
                  </a:solidFill>
                </a:rPr>
                <a:t>R </a:t>
              </a:r>
              <a:r>
                <a:rPr lang="en-US" altLang="zh-TW" sz="1200" b="1" dirty="0">
                  <a:solidFill>
                    <a:schemeClr val="tx1"/>
                  </a:solidFill>
                </a:rPr>
                <a:t>109</a:t>
              </a:r>
              <a:r>
                <a:rPr lang="zh-TW" altLang="en-US" sz="1200" b="1" dirty="0">
                  <a:solidFill>
                    <a:schemeClr val="tx1"/>
                  </a:solidFill>
                </a:rPr>
                <a:t> </a:t>
              </a:r>
              <a:r>
                <a:rPr lang="en-US" altLang="ja-JP" sz="1200" b="1" dirty="0">
                  <a:solidFill>
                    <a:schemeClr val="tx1"/>
                  </a:solidFill>
                </a:rPr>
                <a:t>G </a:t>
              </a:r>
              <a:r>
                <a:rPr lang="en-US" altLang="zh-TW" sz="1200" b="1" dirty="0">
                  <a:solidFill>
                    <a:schemeClr val="tx1"/>
                  </a:solidFill>
                </a:rPr>
                <a:t>194</a:t>
              </a:r>
              <a:r>
                <a:rPr lang="en-US" altLang="ja-JP" sz="1200" b="1" dirty="0">
                  <a:solidFill>
                    <a:schemeClr val="tx1"/>
                  </a:solidFill>
                </a:rPr>
                <a:t> B</a:t>
              </a:r>
              <a:r>
                <a:rPr lang="en-US" altLang="zh-TW" sz="1200" b="1" dirty="0">
                  <a:solidFill>
                    <a:schemeClr val="tx1"/>
                  </a:solidFill>
                </a:rPr>
                <a:t>232</a:t>
              </a:r>
              <a:r>
                <a:rPr lang="en-US" altLang="ja-JP" sz="1200" b="1" dirty="0">
                  <a:solidFill>
                    <a:schemeClr val="tx1"/>
                  </a:solidFill>
                </a:rPr>
                <a:t> </a:t>
              </a:r>
            </a:p>
            <a:p>
              <a:r>
                <a:rPr lang="en-US" altLang="zh-TW" sz="1200" b="1" dirty="0">
                  <a:solidFill>
                    <a:schemeClr val="tx1"/>
                  </a:solidFill>
                </a:rPr>
                <a:t>#6DC2E8</a:t>
              </a:r>
              <a:endParaRPr lang="en-US" altLang="ja-JP" sz="1200" dirty="0">
                <a:solidFill>
                  <a:schemeClr val="tx1"/>
                </a:solidFill>
              </a:endParaRPr>
            </a:p>
          </p:txBody>
        </p:sp>
        <p:sp>
          <p:nvSpPr>
            <p:cNvPr id="36" name="正方形/長方形 35">
              <a:extLst>
                <a:ext uri="{FF2B5EF4-FFF2-40B4-BE49-F238E27FC236}">
                  <a16:creationId xmlns:a16="http://schemas.microsoft.com/office/drawing/2014/main" id="{CE0C46B0-3187-604A-8836-F173F09F871B}"/>
                </a:ext>
              </a:extLst>
            </p:cNvPr>
            <p:cNvSpPr/>
            <p:nvPr userDrawn="1"/>
          </p:nvSpPr>
          <p:spPr>
            <a:xfrm>
              <a:off x="9414258" y="3267301"/>
              <a:ext cx="2160000" cy="900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rPr>
                <a:t>Light Gray</a:t>
              </a:r>
            </a:p>
            <a:p>
              <a:r>
                <a:rPr lang="en-US" altLang="ja-JP" sz="1200" b="1" dirty="0">
                  <a:solidFill>
                    <a:schemeClr val="tx1"/>
                  </a:solidFill>
                </a:rPr>
                <a:t>R 230 G 230 B 230</a:t>
              </a:r>
            </a:p>
            <a:p>
              <a:r>
                <a:rPr lang="en-US" altLang="zh-TW" sz="1200" b="1" dirty="0">
                  <a:solidFill>
                    <a:schemeClr val="tx1"/>
                  </a:solidFill>
                </a:rPr>
                <a:t># </a:t>
              </a:r>
              <a:r>
                <a:rPr lang="en-US" altLang="ja-JP" sz="1200" b="1" dirty="0">
                  <a:solidFill>
                    <a:schemeClr val="tx1"/>
                  </a:solidFill>
                </a:rPr>
                <a:t>E6E6E6</a:t>
              </a:r>
            </a:p>
          </p:txBody>
        </p:sp>
        <p:sp>
          <p:nvSpPr>
            <p:cNvPr id="46" name="正方形/長方形 45">
              <a:extLst>
                <a:ext uri="{FF2B5EF4-FFF2-40B4-BE49-F238E27FC236}">
                  <a16:creationId xmlns:a16="http://schemas.microsoft.com/office/drawing/2014/main" id="{326B3F25-041D-F946-89A6-A08D03EA045D}"/>
                </a:ext>
              </a:extLst>
            </p:cNvPr>
            <p:cNvSpPr/>
            <p:nvPr userDrawn="1"/>
          </p:nvSpPr>
          <p:spPr>
            <a:xfrm>
              <a:off x="9414258" y="4167301"/>
              <a:ext cx="2160000" cy="900000"/>
            </a:xfrm>
            <a:prstGeom prst="rect">
              <a:avLst/>
            </a:prstGeom>
            <a:solidFill>
              <a:srgbClr val="07B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rPr>
                <a:t>Strong cyan</a:t>
              </a:r>
            </a:p>
            <a:p>
              <a:r>
                <a:rPr lang="en-US" altLang="ja-JP" sz="1200" b="1" dirty="0">
                  <a:solidFill>
                    <a:schemeClr val="tx1"/>
                  </a:solidFill>
                </a:rPr>
                <a:t>R 149 G 198 B 42</a:t>
              </a:r>
            </a:p>
            <a:p>
              <a:r>
                <a:rPr lang="en-US" altLang="zh-TW" sz="1200" b="1" dirty="0">
                  <a:solidFill>
                    <a:schemeClr val="tx1"/>
                  </a:solidFill>
                </a:rPr>
                <a:t>#07B6CA</a:t>
              </a:r>
              <a:endParaRPr lang="en-US" altLang="ja-JP" sz="1200" dirty="0">
                <a:solidFill>
                  <a:schemeClr val="tx1"/>
                </a:solidFill>
              </a:endParaRPr>
            </a:p>
          </p:txBody>
        </p:sp>
        <p:sp>
          <p:nvSpPr>
            <p:cNvPr id="47" name="正方形/長方形 46">
              <a:extLst>
                <a:ext uri="{FF2B5EF4-FFF2-40B4-BE49-F238E27FC236}">
                  <a16:creationId xmlns:a16="http://schemas.microsoft.com/office/drawing/2014/main" id="{B47977B7-6935-F14F-A5AC-850B73E6D657}"/>
                </a:ext>
              </a:extLst>
            </p:cNvPr>
            <p:cNvSpPr/>
            <p:nvPr userDrawn="1"/>
          </p:nvSpPr>
          <p:spPr>
            <a:xfrm>
              <a:off x="9414258" y="5067301"/>
              <a:ext cx="2160000" cy="900000"/>
            </a:xfrm>
            <a:prstGeom prst="rect">
              <a:avLst/>
            </a:prstGeom>
            <a:solidFill>
              <a:srgbClr val="F296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solidFill>
                </a:rPr>
                <a:t>Orange</a:t>
              </a:r>
            </a:p>
            <a:p>
              <a:r>
                <a:rPr lang="en-US" altLang="ja-JP" sz="1200" b="1" dirty="0">
                  <a:solidFill>
                    <a:schemeClr val="tx1"/>
                  </a:solidFill>
                </a:rPr>
                <a:t>R 242 G 150 B 20</a:t>
              </a:r>
            </a:p>
            <a:p>
              <a:r>
                <a:rPr lang="en-US" altLang="ja-JP" sz="1200" b="1" dirty="0">
                  <a:solidFill>
                    <a:schemeClr val="tx1"/>
                  </a:solidFill>
                </a:rPr>
                <a:t>F29614</a:t>
              </a:r>
            </a:p>
          </p:txBody>
        </p:sp>
        <p:sp>
          <p:nvSpPr>
            <p:cNvPr id="48" name="正方形/長方形 47">
              <a:extLst>
                <a:ext uri="{FF2B5EF4-FFF2-40B4-BE49-F238E27FC236}">
                  <a16:creationId xmlns:a16="http://schemas.microsoft.com/office/drawing/2014/main" id="{403D7310-F881-034C-B7B2-1008805369CB}"/>
                </a:ext>
              </a:extLst>
            </p:cNvPr>
            <p:cNvSpPr/>
            <p:nvPr userDrawn="1"/>
          </p:nvSpPr>
          <p:spPr>
            <a:xfrm>
              <a:off x="9414258" y="73831"/>
              <a:ext cx="2160000" cy="493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ja-JP" sz="1200" b="1" dirty="0">
                  <a:solidFill>
                    <a:schemeClr val="tx1"/>
                  </a:solidFill>
                </a:rPr>
                <a:t>Communication color</a:t>
              </a:r>
            </a:p>
          </p:txBody>
        </p:sp>
      </p:grpSp>
      <p:sp>
        <p:nvSpPr>
          <p:cNvPr id="15" name="正方形/長方形 29">
            <a:extLst>
              <a:ext uri="{FF2B5EF4-FFF2-40B4-BE49-F238E27FC236}">
                <a16:creationId xmlns:a16="http://schemas.microsoft.com/office/drawing/2014/main" id="{78796B9D-A257-F9F8-7BA1-B1B8452DA801}"/>
              </a:ext>
            </a:extLst>
          </p:cNvPr>
          <p:cNvSpPr/>
          <p:nvPr userDrawn="1"/>
        </p:nvSpPr>
        <p:spPr>
          <a:xfrm>
            <a:off x="-2758629" y="2830824"/>
            <a:ext cx="2160000" cy="900000"/>
          </a:xfrm>
          <a:prstGeom prst="rect">
            <a:avLst/>
          </a:prstGeom>
          <a:solidFill>
            <a:srgbClr val="8390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Tx/>
              <a:buNone/>
            </a:pPr>
            <a:r>
              <a:rPr kumimoji="1" lang="en-US" altLang="ja-JP" sz="1200" b="1" dirty="0">
                <a:solidFill>
                  <a:schemeClr val="tx1"/>
                </a:solidFill>
              </a:rPr>
              <a:t>Dark grayish blue“</a:t>
            </a:r>
          </a:p>
          <a:p>
            <a:pPr marL="0" indent="0">
              <a:buFontTx/>
              <a:buNone/>
            </a:pPr>
            <a:r>
              <a:rPr kumimoji="1" lang="it-IT" altLang="ja-JP" sz="1200" b="1" dirty="0">
                <a:solidFill>
                  <a:schemeClr val="tx1"/>
                </a:solidFill>
              </a:rPr>
              <a:t>R </a:t>
            </a:r>
            <a:r>
              <a:rPr kumimoji="1" lang="en-US" altLang="zh-TW" sz="1200" b="1" dirty="0">
                <a:solidFill>
                  <a:schemeClr val="tx1"/>
                </a:solidFill>
              </a:rPr>
              <a:t>131</a:t>
            </a:r>
            <a:r>
              <a:rPr kumimoji="1" lang="it-IT" altLang="ja-JP" sz="1200" b="1" dirty="0">
                <a:solidFill>
                  <a:schemeClr val="tx1"/>
                </a:solidFill>
              </a:rPr>
              <a:t> G </a:t>
            </a:r>
            <a:r>
              <a:rPr kumimoji="1" lang="en-US" altLang="zh-TW" sz="1200" b="1" dirty="0">
                <a:solidFill>
                  <a:schemeClr val="tx1"/>
                </a:solidFill>
              </a:rPr>
              <a:t>144</a:t>
            </a:r>
            <a:r>
              <a:rPr kumimoji="1" lang="it-IT" altLang="ja-JP" sz="1200" b="1" dirty="0">
                <a:solidFill>
                  <a:schemeClr val="tx1"/>
                </a:solidFill>
              </a:rPr>
              <a:t> B </a:t>
            </a:r>
            <a:r>
              <a:rPr kumimoji="1" lang="en-US" altLang="zh-TW" sz="1200" b="1" dirty="0">
                <a:solidFill>
                  <a:schemeClr val="tx1"/>
                </a:solidFill>
              </a:rPr>
              <a:t>155</a:t>
            </a:r>
          </a:p>
          <a:p>
            <a:pPr marL="0" indent="0">
              <a:buFontTx/>
              <a:buNone/>
            </a:pPr>
            <a:r>
              <a:rPr kumimoji="1" lang="en-US" altLang="zh-TW" sz="1200" b="1" dirty="0">
                <a:solidFill>
                  <a:schemeClr val="tx1"/>
                </a:solidFill>
              </a:rPr>
              <a:t>#83909B</a:t>
            </a:r>
            <a:endParaRPr kumimoji="1" lang="mr-IN" altLang="ja-JP" sz="1200" b="1" dirty="0">
              <a:solidFill>
                <a:schemeClr val="tx1"/>
              </a:solidFill>
            </a:endParaRPr>
          </a:p>
        </p:txBody>
      </p:sp>
      <p:sp>
        <p:nvSpPr>
          <p:cNvPr id="16" name="正方形/長方形 29">
            <a:extLst>
              <a:ext uri="{FF2B5EF4-FFF2-40B4-BE49-F238E27FC236}">
                <a16:creationId xmlns:a16="http://schemas.microsoft.com/office/drawing/2014/main" id="{125787A1-CB09-DE0D-DF1F-EF0613ACAED0}"/>
              </a:ext>
            </a:extLst>
          </p:cNvPr>
          <p:cNvSpPr/>
          <p:nvPr userDrawn="1"/>
        </p:nvSpPr>
        <p:spPr>
          <a:xfrm>
            <a:off x="-2758629" y="3717301"/>
            <a:ext cx="2160000" cy="900000"/>
          </a:xfrm>
          <a:prstGeom prst="rect">
            <a:avLst/>
          </a:prstGeom>
          <a:solidFill>
            <a:srgbClr val="748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Tx/>
              <a:buNone/>
            </a:pPr>
            <a:r>
              <a:rPr kumimoji="1" lang="en-US" altLang="ja-JP" sz="1200" b="1" dirty="0">
                <a:solidFill>
                  <a:schemeClr val="tx1"/>
                </a:solidFill>
              </a:rPr>
              <a:t>Sub-color</a:t>
            </a:r>
          </a:p>
          <a:p>
            <a:pPr marL="0" indent="0">
              <a:buFontTx/>
              <a:buNone/>
            </a:pPr>
            <a:r>
              <a:rPr kumimoji="1" lang="it-IT" altLang="ja-JP" sz="1200" b="1" dirty="0">
                <a:solidFill>
                  <a:schemeClr val="tx1"/>
                </a:solidFill>
              </a:rPr>
              <a:t>R </a:t>
            </a:r>
            <a:r>
              <a:rPr kumimoji="1" lang="en-US" altLang="zh-TW" sz="1200" b="1" dirty="0">
                <a:solidFill>
                  <a:schemeClr val="tx1"/>
                </a:solidFill>
              </a:rPr>
              <a:t>62</a:t>
            </a:r>
            <a:r>
              <a:rPr kumimoji="1" lang="it-IT" altLang="ja-JP" sz="1200" b="1" dirty="0">
                <a:solidFill>
                  <a:schemeClr val="tx1"/>
                </a:solidFill>
              </a:rPr>
              <a:t> G </a:t>
            </a:r>
            <a:r>
              <a:rPr kumimoji="1" lang="en-US" altLang="zh-TW" sz="1200" b="1" dirty="0">
                <a:solidFill>
                  <a:schemeClr val="tx1"/>
                </a:solidFill>
              </a:rPr>
              <a:t>138</a:t>
            </a:r>
            <a:r>
              <a:rPr kumimoji="1" lang="it-IT" altLang="ja-JP" sz="1200" b="1" dirty="0">
                <a:solidFill>
                  <a:schemeClr val="tx1"/>
                </a:solidFill>
              </a:rPr>
              <a:t> B </a:t>
            </a:r>
            <a:r>
              <a:rPr kumimoji="1" lang="en-US" altLang="zh-TW" sz="1200" b="1" dirty="0">
                <a:solidFill>
                  <a:schemeClr val="tx1"/>
                </a:solidFill>
              </a:rPr>
              <a:t>151</a:t>
            </a:r>
          </a:p>
          <a:p>
            <a:pPr marL="0" indent="0">
              <a:buFontTx/>
              <a:buNone/>
            </a:pPr>
            <a:r>
              <a:rPr kumimoji="1" lang="it-IT" altLang="ja-JP" sz="1200" b="1" dirty="0">
                <a:solidFill>
                  <a:schemeClr val="tx1"/>
                </a:solidFill>
              </a:rPr>
              <a:t>#748A97</a:t>
            </a:r>
            <a:endParaRPr kumimoji="1" lang="mr-IN" altLang="ja-JP" sz="1200" b="1" dirty="0">
              <a:solidFill>
                <a:schemeClr val="tx1"/>
              </a:solidFill>
            </a:endParaRPr>
          </a:p>
        </p:txBody>
      </p:sp>
      <p:sp>
        <p:nvSpPr>
          <p:cNvPr id="2" name="正方形/長方形 30">
            <a:extLst>
              <a:ext uri="{FF2B5EF4-FFF2-40B4-BE49-F238E27FC236}">
                <a16:creationId xmlns:a16="http://schemas.microsoft.com/office/drawing/2014/main" id="{66923F5F-0342-0A8F-53CC-0FEBDFF1C2A6}"/>
              </a:ext>
            </a:extLst>
          </p:cNvPr>
          <p:cNvSpPr/>
          <p:nvPr userDrawn="1"/>
        </p:nvSpPr>
        <p:spPr>
          <a:xfrm>
            <a:off x="-2758629" y="692954"/>
            <a:ext cx="2160000" cy="900000"/>
          </a:xfrm>
          <a:prstGeom prst="rect">
            <a:avLst/>
          </a:prstGeom>
          <a:solidFill>
            <a:srgbClr val="71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dirty="0">
                <a:solidFill>
                  <a:schemeClr val="tx1">
                    <a:lumMod val="85000"/>
                    <a:lumOff val="15000"/>
                  </a:schemeClr>
                </a:solidFill>
              </a:rPr>
              <a:t>Accent color</a:t>
            </a:r>
          </a:p>
          <a:p>
            <a:r>
              <a:rPr lang="cs-CZ" altLang="ja-JP" sz="1200" b="1" dirty="0">
                <a:solidFill>
                  <a:schemeClr val="tx1">
                    <a:lumMod val="85000"/>
                    <a:lumOff val="15000"/>
                  </a:schemeClr>
                </a:solidFill>
              </a:rPr>
              <a:t>R</a:t>
            </a:r>
            <a:r>
              <a:rPr lang="en-US" altLang="zh-TW" sz="1200" b="1" dirty="0">
                <a:solidFill>
                  <a:schemeClr val="tx1">
                    <a:lumMod val="85000"/>
                    <a:lumOff val="15000"/>
                  </a:schemeClr>
                </a:solidFill>
              </a:rPr>
              <a:t>113</a:t>
            </a:r>
            <a:r>
              <a:rPr lang="zh-TW" altLang="en-US" sz="1200" b="1" dirty="0">
                <a:solidFill>
                  <a:schemeClr val="tx1">
                    <a:lumMod val="85000"/>
                    <a:lumOff val="15000"/>
                  </a:schemeClr>
                </a:solidFill>
              </a:rPr>
              <a:t> </a:t>
            </a:r>
            <a:r>
              <a:rPr lang="cs-CZ" altLang="ja-JP" sz="1200" b="1" dirty="0">
                <a:solidFill>
                  <a:schemeClr val="tx1">
                    <a:lumMod val="85000"/>
                    <a:lumOff val="15000"/>
                  </a:schemeClr>
                </a:solidFill>
              </a:rPr>
              <a:t>G</a:t>
            </a:r>
            <a:r>
              <a:rPr lang="en-US" altLang="zh-TW" sz="1200" b="1" dirty="0">
                <a:solidFill>
                  <a:schemeClr val="tx1">
                    <a:lumMod val="85000"/>
                    <a:lumOff val="15000"/>
                  </a:schemeClr>
                </a:solidFill>
              </a:rPr>
              <a:t>219</a:t>
            </a:r>
            <a:r>
              <a:rPr lang="zh-TW" altLang="en-US" sz="1200" b="1" dirty="0">
                <a:solidFill>
                  <a:schemeClr val="tx1">
                    <a:lumMod val="85000"/>
                    <a:lumOff val="15000"/>
                  </a:schemeClr>
                </a:solidFill>
              </a:rPr>
              <a:t> </a:t>
            </a:r>
            <a:r>
              <a:rPr lang="cs-CZ" altLang="ja-JP" sz="1200" b="1" dirty="0">
                <a:solidFill>
                  <a:schemeClr val="tx1">
                    <a:lumMod val="85000"/>
                    <a:lumOff val="15000"/>
                  </a:schemeClr>
                </a:solidFill>
              </a:rPr>
              <a:t>B </a:t>
            </a:r>
            <a:r>
              <a:rPr lang="en-US" altLang="zh-TW" sz="1200" b="1" dirty="0">
                <a:solidFill>
                  <a:schemeClr val="tx1">
                    <a:lumMod val="85000"/>
                    <a:lumOff val="15000"/>
                  </a:schemeClr>
                </a:solidFill>
              </a:rPr>
              <a:t>212</a:t>
            </a:r>
            <a:endParaRPr lang="cs-CZ" altLang="ja-JP" sz="1200" b="1" dirty="0">
              <a:solidFill>
                <a:schemeClr val="tx1">
                  <a:lumMod val="85000"/>
                  <a:lumOff val="15000"/>
                </a:schemeClr>
              </a:solidFill>
            </a:endParaRPr>
          </a:p>
          <a:p>
            <a:r>
              <a:rPr lang="cs-CZ" altLang="ja-JP" sz="1200" b="1" dirty="0">
                <a:solidFill>
                  <a:schemeClr val="tx1">
                    <a:lumMod val="85000"/>
                    <a:lumOff val="15000"/>
                  </a:schemeClr>
                </a:solidFill>
              </a:rPr>
              <a:t>#71DBD4</a:t>
            </a:r>
          </a:p>
        </p:txBody>
      </p:sp>
      <p:sp>
        <p:nvSpPr>
          <p:cNvPr id="4" name="正方形/長方形 29">
            <a:extLst>
              <a:ext uri="{FF2B5EF4-FFF2-40B4-BE49-F238E27FC236}">
                <a16:creationId xmlns:a16="http://schemas.microsoft.com/office/drawing/2014/main" id="{8FBDAB32-4E60-0670-8DF8-EE9C53B55204}"/>
              </a:ext>
            </a:extLst>
          </p:cNvPr>
          <p:cNvSpPr/>
          <p:nvPr userDrawn="1"/>
        </p:nvSpPr>
        <p:spPr>
          <a:xfrm>
            <a:off x="-2763715" y="4590255"/>
            <a:ext cx="2160000" cy="900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Tx/>
              <a:buNone/>
            </a:pPr>
            <a:r>
              <a:rPr kumimoji="1" lang="en-US" altLang="ja-JP" sz="1200" b="1" dirty="0">
                <a:solidFill>
                  <a:schemeClr val="bg1"/>
                </a:solidFill>
              </a:rPr>
              <a:t>Sub-color</a:t>
            </a:r>
          </a:p>
          <a:p>
            <a:pPr marL="0" indent="0">
              <a:buFontTx/>
              <a:buNone/>
            </a:pPr>
            <a:r>
              <a:rPr kumimoji="1" lang="it-IT" altLang="ja-JP" sz="1200" b="1" dirty="0">
                <a:solidFill>
                  <a:schemeClr val="bg1"/>
                </a:solidFill>
              </a:rPr>
              <a:t>R </a:t>
            </a:r>
            <a:r>
              <a:rPr kumimoji="1" lang="en-US" altLang="zh-TW" sz="1200" b="1" dirty="0">
                <a:solidFill>
                  <a:schemeClr val="bg1"/>
                </a:solidFill>
              </a:rPr>
              <a:t>64</a:t>
            </a:r>
            <a:r>
              <a:rPr kumimoji="1" lang="it-IT" altLang="ja-JP" sz="1200" b="1" dirty="0">
                <a:solidFill>
                  <a:schemeClr val="bg1"/>
                </a:solidFill>
              </a:rPr>
              <a:t> G </a:t>
            </a:r>
            <a:r>
              <a:rPr kumimoji="1" lang="en-US" altLang="zh-TW" sz="1200" b="1" dirty="0">
                <a:solidFill>
                  <a:schemeClr val="bg1"/>
                </a:solidFill>
              </a:rPr>
              <a:t>64</a:t>
            </a:r>
            <a:r>
              <a:rPr kumimoji="1" lang="it-IT" altLang="ja-JP" sz="1200" b="1" dirty="0">
                <a:solidFill>
                  <a:schemeClr val="bg1"/>
                </a:solidFill>
              </a:rPr>
              <a:t> B </a:t>
            </a:r>
            <a:r>
              <a:rPr kumimoji="1" lang="en-US" altLang="zh-TW" sz="1200" b="1" dirty="0">
                <a:solidFill>
                  <a:schemeClr val="bg1"/>
                </a:solidFill>
              </a:rPr>
              <a:t>64</a:t>
            </a:r>
          </a:p>
          <a:p>
            <a:pPr marL="0" indent="0">
              <a:buFontTx/>
              <a:buNone/>
            </a:pPr>
            <a:r>
              <a:rPr kumimoji="1" lang="it-IT" altLang="ja-JP" sz="1200" b="1" dirty="0">
                <a:solidFill>
                  <a:schemeClr val="bg1"/>
                </a:solidFill>
              </a:rPr>
              <a:t>#748A97</a:t>
            </a:r>
            <a:endParaRPr kumimoji="1" lang="mr-IN" altLang="ja-JP" sz="1200" b="1" dirty="0">
              <a:solidFill>
                <a:schemeClr val="bg1"/>
              </a:solidFill>
            </a:endParaRPr>
          </a:p>
        </p:txBody>
      </p:sp>
    </p:spTree>
    <p:extLst>
      <p:ext uri="{BB962C8B-B14F-4D97-AF65-F5344CB8AC3E}">
        <p14:creationId xmlns:p14="http://schemas.microsoft.com/office/powerpoint/2010/main" val="24614691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56" r:id="rId4"/>
    <p:sldLayoutId id="2147483708" r:id="rId5"/>
    <p:sldLayoutId id="2147483726" r:id="rId6"/>
    <p:sldLayoutId id="2147483718" r:id="rId7"/>
    <p:sldLayoutId id="2147483719" r:id="rId8"/>
    <p:sldLayoutId id="2147483720" r:id="rId9"/>
    <p:sldLayoutId id="2147483721" r:id="rId10"/>
    <p:sldLayoutId id="2147483722" r:id="rId11"/>
    <p:sldLayoutId id="2147483704" r:id="rId12"/>
    <p:sldLayoutId id="2147483705" r:id="rId13"/>
    <p:sldLayoutId id="2147483706" r:id="rId14"/>
    <p:sldLayoutId id="2147483709" r:id="rId15"/>
    <p:sldLayoutId id="2147483707" r:id="rId16"/>
    <p:sldLayoutId id="2147483710" r:id="rId17"/>
    <p:sldLayoutId id="2147483711" r:id="rId18"/>
    <p:sldLayoutId id="2147483712" r:id="rId19"/>
    <p:sldLayoutId id="2147483717" r:id="rId20"/>
  </p:sldLayoutIdLst>
  <p:hf hdr="0" dt="0"/>
  <p:txStyles>
    <p:titleStyle>
      <a:lvl1pPr algn="l" defTabSz="914400" rtl="0" eaLnBrk="1" latinLnBrk="0" hangingPunct="1">
        <a:lnSpc>
          <a:spcPct val="100000"/>
        </a:lnSpc>
        <a:spcBef>
          <a:spcPct val="0"/>
        </a:spcBef>
        <a:buNone/>
        <a:defRPr kumimoji="1" sz="2400" b="1" i="0" kern="1200" spc="-50" baseline="0">
          <a:solidFill>
            <a:schemeClr val="tx1"/>
          </a:solidFill>
          <a:latin typeface="+mj-lt"/>
          <a:ea typeface="+mj-ea"/>
          <a:cs typeface="Meiryo" charset="-128"/>
        </a:defRPr>
      </a:lvl1pPr>
    </p:titleStyle>
    <p:bodyStyle>
      <a:lvl1pPr marL="0" indent="-180000" algn="l" defTabSz="914400" rtl="0" eaLnBrk="1" latinLnBrk="0" hangingPunct="1">
        <a:lnSpc>
          <a:spcPct val="100000"/>
        </a:lnSpc>
        <a:spcBef>
          <a:spcPts val="1000"/>
        </a:spcBef>
        <a:buFont typeface="Arial" panose="020B0604020202020204" pitchFamily="34" charset="0"/>
        <a:buChar char="•"/>
        <a:defRPr kumimoji="1" sz="1800" kern="1200" baseline="0">
          <a:solidFill>
            <a:schemeClr val="tx1"/>
          </a:solidFill>
          <a:latin typeface="+mn-lt"/>
          <a:ea typeface="+mn-ea"/>
          <a:cs typeface="+mn-cs"/>
        </a:defRPr>
      </a:lvl1pPr>
      <a:lvl2pPr marL="540000" indent="-180000" algn="l" defTabSz="914400" rtl="0" eaLnBrk="1" latinLnBrk="0" hangingPunct="1">
        <a:lnSpc>
          <a:spcPct val="100000"/>
        </a:lnSpc>
        <a:spcBef>
          <a:spcPts val="1000"/>
        </a:spcBef>
        <a:buFont typeface="Arial" panose="020B0604020202020204" pitchFamily="34" charset="0"/>
        <a:buChar char="•"/>
        <a:defRPr kumimoji="1" sz="1600" kern="1200">
          <a:solidFill>
            <a:schemeClr val="tx1"/>
          </a:solidFill>
          <a:latin typeface="+mn-lt"/>
          <a:ea typeface="+mn-ea"/>
          <a:cs typeface="+mn-cs"/>
        </a:defRPr>
      </a:lvl2pPr>
      <a:lvl3pPr marL="900000" indent="-180000" algn="l" defTabSz="914400" rtl="0" eaLnBrk="1" latinLnBrk="0" hangingPunct="1">
        <a:lnSpc>
          <a:spcPct val="100000"/>
        </a:lnSpc>
        <a:spcBef>
          <a:spcPts val="1000"/>
        </a:spcBef>
        <a:buFont typeface="Arial" panose="020B0604020202020204" pitchFamily="34" charset="0"/>
        <a:buChar char="•"/>
        <a:defRPr kumimoji="1" sz="1400" kern="1200">
          <a:solidFill>
            <a:schemeClr val="tx1"/>
          </a:solidFill>
          <a:latin typeface="+mn-lt"/>
          <a:ea typeface="+mn-ea"/>
          <a:cs typeface="+mn-cs"/>
        </a:defRPr>
      </a:lvl3pPr>
      <a:lvl4pPr marL="1260000" indent="-180000" algn="l" defTabSz="914400" rtl="0" eaLnBrk="1" latinLnBrk="0" hangingPunct="1">
        <a:lnSpc>
          <a:spcPct val="100000"/>
        </a:lnSpc>
        <a:spcBef>
          <a:spcPts val="1000"/>
        </a:spcBef>
        <a:buFont typeface="Arial" panose="020B0604020202020204" pitchFamily="34" charset="0"/>
        <a:buChar char="•"/>
        <a:defRPr kumimoji="1" sz="1200" kern="1200">
          <a:solidFill>
            <a:schemeClr val="tx1"/>
          </a:solidFill>
          <a:latin typeface="+mn-lt"/>
          <a:ea typeface="+mn-ea"/>
          <a:cs typeface="+mn-cs"/>
        </a:defRPr>
      </a:lvl4pPr>
      <a:lvl5pPr marL="1620000" indent="-180000" algn="l" defTabSz="914400" rtl="0" eaLnBrk="1" latinLnBrk="0" hangingPunct="1">
        <a:lnSpc>
          <a:spcPct val="100000"/>
        </a:lnSpc>
        <a:spcBef>
          <a:spcPts val="1000"/>
        </a:spcBef>
        <a:buFont typeface="Arial" panose="020B0604020202020204" pitchFamily="34" charset="0"/>
        <a:buChar char="•"/>
        <a:defRPr kumimoji="1" sz="1050" kern="1200">
          <a:solidFill>
            <a:schemeClr val="tx1"/>
          </a:solidFill>
          <a:latin typeface="+mn-lt"/>
          <a:ea typeface="+mn-ea"/>
          <a:cs typeface="+mn-cs"/>
        </a:defRPr>
      </a:lvl5pPr>
      <a:lvl6pPr marL="1980000" indent="-180000" algn="l" defTabSz="914400" rtl="0" eaLnBrk="1" latinLnBrk="0" hangingPunct="1">
        <a:lnSpc>
          <a:spcPct val="100000"/>
        </a:lnSpc>
        <a:spcBef>
          <a:spcPts val="1000"/>
        </a:spcBef>
        <a:buFont typeface="Arial" panose="020B0604020202020204" pitchFamily="34" charset="0"/>
        <a:buChar char="•"/>
        <a:defRPr kumimoji="1" sz="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18/10/relationships/comments" Target="../comments/modernComment_7FF64A21_F98B0351.xml"/><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40.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580.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FF64A3D_BDBEA34C.xml"/><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image" Target="../media/image280.png"/><Relationship Id="rId2" Type="http://schemas.openxmlformats.org/officeDocument/2006/relationships/notesSlide" Target="../notesSlides/notesSlide9.xml"/><Relationship Id="rId1" Type="http://schemas.openxmlformats.org/officeDocument/2006/relationships/slideLayout" Target="../slideLayouts/slideLayout5.xml"/><Relationship Id="rId10" Type="http://schemas.openxmlformats.org/officeDocument/2006/relationships/image" Target="../media/image24.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187C2-638A-B0B5-62CD-6027B28A42D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C69C472-28D2-A1EE-BB85-F5841BA379B6}"/>
              </a:ext>
            </a:extLst>
          </p:cNvPr>
          <p:cNvSpPr>
            <a:spLocks noGrp="1"/>
          </p:cNvSpPr>
          <p:nvPr>
            <p:ph type="title"/>
          </p:nvPr>
        </p:nvSpPr>
        <p:spPr>
          <a:xfrm>
            <a:off x="499417" y="2289247"/>
            <a:ext cx="7541813" cy="1139753"/>
          </a:xfrm>
        </p:spPr>
        <p:txBody>
          <a:bodyPr/>
          <a:lstStyle/>
          <a:p>
            <a:r>
              <a:rPr lang="en-US" altLang="zh-TW" dirty="0"/>
              <a:t>NAND Basic Process</a:t>
            </a:r>
            <a:endParaRPr lang="zh-TW" altLang="en-US" dirty="0"/>
          </a:p>
        </p:txBody>
      </p:sp>
      <p:sp>
        <p:nvSpPr>
          <p:cNvPr id="3" name="文字版面配置區 2">
            <a:extLst>
              <a:ext uri="{FF2B5EF4-FFF2-40B4-BE49-F238E27FC236}">
                <a16:creationId xmlns:a16="http://schemas.microsoft.com/office/drawing/2014/main" id="{C9FDF400-7CD6-593D-992A-EB94AB6FA4F3}"/>
              </a:ext>
            </a:extLst>
          </p:cNvPr>
          <p:cNvSpPr>
            <a:spLocks noGrp="1"/>
          </p:cNvSpPr>
          <p:nvPr>
            <p:ph type="body" sz="quarter" idx="11"/>
          </p:nvPr>
        </p:nvSpPr>
        <p:spPr>
          <a:xfrm>
            <a:off x="499417" y="3373220"/>
            <a:ext cx="2179572" cy="879607"/>
          </a:xfrm>
        </p:spPr>
        <p:txBody>
          <a:bodyPr/>
          <a:lstStyle/>
          <a:p>
            <a:r>
              <a:rPr lang="en-US" altLang="zh-TW" dirty="0"/>
              <a:t>Jason Huang </a:t>
            </a:r>
          </a:p>
          <a:p>
            <a:r>
              <a:rPr lang="en-US" altLang="zh-TW" dirty="0"/>
              <a:t>2025.07</a:t>
            </a:r>
            <a:endParaRPr lang="zh-TW" altLang="en-US" dirty="0"/>
          </a:p>
        </p:txBody>
      </p:sp>
      <p:sp>
        <p:nvSpPr>
          <p:cNvPr id="4" name="フッター プレースホルダー 1">
            <a:extLst>
              <a:ext uri="{FF2B5EF4-FFF2-40B4-BE49-F238E27FC236}">
                <a16:creationId xmlns:a16="http://schemas.microsoft.com/office/drawing/2014/main" id="{DEA02E5D-ED0A-8A7F-AD7B-F66A54757042}"/>
              </a:ext>
            </a:extLst>
          </p:cNvPr>
          <p:cNvSpPr txBox="1">
            <a:spLocks/>
          </p:cNvSpPr>
          <p:nvPr/>
        </p:nvSpPr>
        <p:spPr>
          <a:xfrm>
            <a:off x="4038600" y="6405791"/>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graphicFrame>
        <p:nvGraphicFramePr>
          <p:cNvPr id="5" name="表 5">
            <a:extLst>
              <a:ext uri="{FF2B5EF4-FFF2-40B4-BE49-F238E27FC236}">
                <a16:creationId xmlns:a16="http://schemas.microsoft.com/office/drawing/2014/main" id="{97F2A41A-7B46-5EA2-BBA0-B64C9BD2DB12}"/>
              </a:ext>
            </a:extLst>
          </p:cNvPr>
          <p:cNvGraphicFramePr>
            <a:graphicFrameLocks noGrp="1"/>
          </p:cNvGraphicFramePr>
          <p:nvPr/>
        </p:nvGraphicFramePr>
        <p:xfrm>
          <a:off x="8561615" y="5083092"/>
          <a:ext cx="3095006" cy="332358"/>
        </p:xfrm>
        <a:graphic>
          <a:graphicData uri="http://schemas.openxmlformats.org/drawingml/2006/table">
            <a:tbl>
              <a:tblPr/>
              <a:tblGrid>
                <a:gridCol w="1386557">
                  <a:extLst>
                    <a:ext uri="{9D8B030D-6E8A-4147-A177-3AD203B41FA5}">
                      <a16:colId xmlns:a16="http://schemas.microsoft.com/office/drawing/2014/main" val="692516935"/>
                    </a:ext>
                  </a:extLst>
                </a:gridCol>
                <a:gridCol w="1708449">
                  <a:extLst>
                    <a:ext uri="{9D8B030D-6E8A-4147-A177-3AD203B41FA5}">
                      <a16:colId xmlns:a16="http://schemas.microsoft.com/office/drawing/2014/main" val="20001"/>
                    </a:ext>
                  </a:extLst>
                </a:gridCol>
              </a:tblGrid>
              <a:tr h="180246">
                <a:tc>
                  <a:txBody>
                    <a:bodyPr/>
                    <a:lstStyle>
                      <a:lvl1pPr>
                        <a:spcAft>
                          <a:spcPct val="25000"/>
                        </a:spcAft>
                        <a:defRPr kumimoji="1" sz="2000" b="1">
                          <a:solidFill>
                            <a:schemeClr val="tx1"/>
                          </a:solidFill>
                          <a:latin typeface="Arial" charset="0"/>
                          <a:ea typeface="ＭＳ Ｐゴシック" pitchFamily="50" charset="-128"/>
                        </a:defRPr>
                      </a:lvl1pPr>
                      <a:lvl2pPr marL="712788" indent="-255588">
                        <a:spcAft>
                          <a:spcPct val="25000"/>
                        </a:spcAft>
                        <a:defRPr kumimoji="1">
                          <a:solidFill>
                            <a:schemeClr val="tx1"/>
                          </a:solidFill>
                          <a:latin typeface="Arial" charset="0"/>
                          <a:ea typeface="ＭＳ Ｐゴシック" pitchFamily="50" charset="-128"/>
                        </a:defRPr>
                      </a:lvl2pPr>
                      <a:lvl3pPr marL="1081088" indent="-163513">
                        <a:spcAft>
                          <a:spcPct val="25000"/>
                        </a:spcAft>
                        <a:buFont typeface="Helvetica" pitchFamily="34" charset="0"/>
                        <a:defRPr kumimoji="1">
                          <a:solidFill>
                            <a:schemeClr val="tx1"/>
                          </a:solidFill>
                          <a:latin typeface="Arial" charset="0"/>
                          <a:ea typeface="ＭＳ Ｐゴシック" pitchFamily="50" charset="-128"/>
                        </a:defRPr>
                      </a:lvl3pPr>
                      <a:lvl4pPr marL="1614488" indent="-242888">
                        <a:spcAft>
                          <a:spcPct val="25000"/>
                        </a:spcAft>
                        <a:defRPr kumimoji="1">
                          <a:solidFill>
                            <a:schemeClr val="tx1"/>
                          </a:solidFill>
                          <a:latin typeface="Arial" charset="0"/>
                          <a:ea typeface="ＭＳ Ｐゴシック" pitchFamily="50" charset="-128"/>
                        </a:defRPr>
                      </a:lvl4pPr>
                      <a:lvl5pPr marL="2057400" indent="-228600">
                        <a:spcAft>
                          <a:spcPct val="25000"/>
                        </a:spcAft>
                        <a:defRPr kumimoji="1">
                          <a:solidFill>
                            <a:schemeClr val="tx1"/>
                          </a:solidFill>
                          <a:latin typeface="Arial" charset="0"/>
                          <a:ea typeface="ＭＳ Ｐゴシック" pitchFamily="50" charset="-128"/>
                        </a:defRPr>
                      </a:lvl5pPr>
                      <a:lvl6pPr marL="2514600" indent="-228600" fontAlgn="base">
                        <a:spcBef>
                          <a:spcPct val="0"/>
                        </a:spcBef>
                        <a:spcAft>
                          <a:spcPct val="25000"/>
                        </a:spcAft>
                        <a:defRPr kumimoji="1">
                          <a:solidFill>
                            <a:schemeClr val="tx1"/>
                          </a:solidFill>
                          <a:latin typeface="Arial" charset="0"/>
                          <a:ea typeface="ＭＳ Ｐゴシック" pitchFamily="50" charset="-128"/>
                        </a:defRPr>
                      </a:lvl6pPr>
                      <a:lvl7pPr marL="2971800" indent="-228600" fontAlgn="base">
                        <a:spcBef>
                          <a:spcPct val="0"/>
                        </a:spcBef>
                        <a:spcAft>
                          <a:spcPct val="25000"/>
                        </a:spcAft>
                        <a:defRPr kumimoji="1">
                          <a:solidFill>
                            <a:schemeClr val="tx1"/>
                          </a:solidFill>
                          <a:latin typeface="Arial" charset="0"/>
                          <a:ea typeface="ＭＳ Ｐゴシック" pitchFamily="50" charset="-128"/>
                        </a:defRPr>
                      </a:lvl7pPr>
                      <a:lvl8pPr marL="3429000" indent="-228600" fontAlgn="base">
                        <a:spcBef>
                          <a:spcPct val="0"/>
                        </a:spcBef>
                        <a:spcAft>
                          <a:spcPct val="25000"/>
                        </a:spcAft>
                        <a:defRPr kumimoji="1">
                          <a:solidFill>
                            <a:schemeClr val="tx1"/>
                          </a:solidFill>
                          <a:latin typeface="Arial" charset="0"/>
                          <a:ea typeface="ＭＳ Ｐゴシック" pitchFamily="50" charset="-128"/>
                        </a:defRPr>
                      </a:lvl8pPr>
                      <a:lvl9pPr marL="3886200" indent="-228600" fontAlgn="base">
                        <a:spcBef>
                          <a:spcPct val="0"/>
                        </a:spcBef>
                        <a:spcAft>
                          <a:spcPct val="2500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80000"/>
                        </a:lnSpc>
                        <a:spcBef>
                          <a:spcPts val="300"/>
                        </a:spcBef>
                        <a:spcAft>
                          <a:spcPts val="300"/>
                        </a:spcAft>
                        <a:buClrTx/>
                        <a:buSzTx/>
                        <a:buFontTx/>
                        <a:buNone/>
                        <a:tabLst/>
                      </a:pPr>
                      <a:endParaRPr kumimoji="0" lang="en-US" altLang="ja-JP" sz="1100" b="0" i="0" u="none" strike="noStrike" cap="none" normalizeH="0" baseline="0" dirty="0">
                        <a:ln>
                          <a:noFill/>
                        </a:ln>
                        <a:solidFill>
                          <a:schemeClr val="tx1"/>
                        </a:solidFill>
                        <a:effectLst/>
                        <a:latin typeface="+mn-lt"/>
                        <a:ea typeface="Meiryo UI" panose="020B0604030504040204" pitchFamily="50" charset="-128"/>
                        <a:cs typeface="Meiryo UI" panose="020B0604030504040204" pitchFamily="50" charset="-128"/>
                      </a:endParaRPr>
                    </a:p>
                  </a:txBody>
                  <a:tcPr marL="72000" marR="72000" marT="18000" marB="0" anchor="ctr" horzOverflow="overflow">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lvl1pPr>
                        <a:spcAft>
                          <a:spcPct val="25000"/>
                        </a:spcAft>
                        <a:defRPr kumimoji="1" sz="2000" b="1">
                          <a:solidFill>
                            <a:schemeClr val="tx1"/>
                          </a:solidFill>
                          <a:latin typeface="Arial" charset="0"/>
                          <a:ea typeface="ＭＳ Ｐゴシック" pitchFamily="50" charset="-128"/>
                        </a:defRPr>
                      </a:lvl1pPr>
                      <a:lvl2pPr marL="712788" indent="-255588">
                        <a:spcAft>
                          <a:spcPct val="25000"/>
                        </a:spcAft>
                        <a:defRPr kumimoji="1">
                          <a:solidFill>
                            <a:schemeClr val="tx1"/>
                          </a:solidFill>
                          <a:latin typeface="Arial" charset="0"/>
                          <a:ea typeface="ＭＳ Ｐゴシック" pitchFamily="50" charset="-128"/>
                        </a:defRPr>
                      </a:lvl2pPr>
                      <a:lvl3pPr marL="1081088" indent="-163513">
                        <a:spcAft>
                          <a:spcPct val="25000"/>
                        </a:spcAft>
                        <a:buFont typeface="Helvetica" pitchFamily="34" charset="0"/>
                        <a:defRPr kumimoji="1">
                          <a:solidFill>
                            <a:schemeClr val="tx1"/>
                          </a:solidFill>
                          <a:latin typeface="Arial" charset="0"/>
                          <a:ea typeface="ＭＳ Ｐゴシック" pitchFamily="50" charset="-128"/>
                        </a:defRPr>
                      </a:lvl3pPr>
                      <a:lvl4pPr marL="1614488" indent="-242888">
                        <a:spcAft>
                          <a:spcPct val="25000"/>
                        </a:spcAft>
                        <a:defRPr kumimoji="1">
                          <a:solidFill>
                            <a:schemeClr val="tx1"/>
                          </a:solidFill>
                          <a:latin typeface="Arial" charset="0"/>
                          <a:ea typeface="ＭＳ Ｐゴシック" pitchFamily="50" charset="-128"/>
                        </a:defRPr>
                      </a:lvl4pPr>
                      <a:lvl5pPr marL="2057400" indent="-228600">
                        <a:spcAft>
                          <a:spcPct val="25000"/>
                        </a:spcAft>
                        <a:defRPr kumimoji="1">
                          <a:solidFill>
                            <a:schemeClr val="tx1"/>
                          </a:solidFill>
                          <a:latin typeface="Arial" charset="0"/>
                          <a:ea typeface="ＭＳ Ｐゴシック" pitchFamily="50" charset="-128"/>
                        </a:defRPr>
                      </a:lvl5pPr>
                      <a:lvl6pPr marL="2514600" indent="-228600" fontAlgn="base">
                        <a:spcBef>
                          <a:spcPct val="0"/>
                        </a:spcBef>
                        <a:spcAft>
                          <a:spcPct val="25000"/>
                        </a:spcAft>
                        <a:defRPr kumimoji="1">
                          <a:solidFill>
                            <a:schemeClr val="tx1"/>
                          </a:solidFill>
                          <a:latin typeface="Arial" charset="0"/>
                          <a:ea typeface="ＭＳ Ｐゴシック" pitchFamily="50" charset="-128"/>
                        </a:defRPr>
                      </a:lvl6pPr>
                      <a:lvl7pPr marL="2971800" indent="-228600" fontAlgn="base">
                        <a:spcBef>
                          <a:spcPct val="0"/>
                        </a:spcBef>
                        <a:spcAft>
                          <a:spcPct val="25000"/>
                        </a:spcAft>
                        <a:defRPr kumimoji="1">
                          <a:solidFill>
                            <a:schemeClr val="tx1"/>
                          </a:solidFill>
                          <a:latin typeface="Arial" charset="0"/>
                          <a:ea typeface="ＭＳ Ｐゴシック" pitchFamily="50" charset="-128"/>
                        </a:defRPr>
                      </a:lvl7pPr>
                      <a:lvl8pPr marL="3429000" indent="-228600" fontAlgn="base">
                        <a:spcBef>
                          <a:spcPct val="0"/>
                        </a:spcBef>
                        <a:spcAft>
                          <a:spcPct val="25000"/>
                        </a:spcAft>
                        <a:defRPr kumimoji="1">
                          <a:solidFill>
                            <a:schemeClr val="tx1"/>
                          </a:solidFill>
                          <a:latin typeface="Arial" charset="0"/>
                          <a:ea typeface="ＭＳ Ｐゴシック" pitchFamily="50" charset="-128"/>
                        </a:defRPr>
                      </a:lvl8pPr>
                      <a:lvl9pPr marL="3886200" indent="-228600" fontAlgn="base">
                        <a:spcBef>
                          <a:spcPct val="0"/>
                        </a:spcBef>
                        <a:spcAft>
                          <a:spcPct val="2500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80000"/>
                        </a:lnSpc>
                        <a:spcBef>
                          <a:spcPts val="300"/>
                        </a:spcBef>
                        <a:spcAft>
                          <a:spcPts val="300"/>
                        </a:spcAft>
                        <a:buClrTx/>
                        <a:buSzTx/>
                        <a:buFontTx/>
                        <a:buNone/>
                        <a:tabLst/>
                      </a:pPr>
                      <a:endParaRPr kumimoji="0" lang="ja-JP" altLang="en-US" sz="1100" b="0" i="0" u="none" strike="noStrike" cap="none" normalizeH="0" baseline="0" dirty="0">
                        <a:ln>
                          <a:noFill/>
                        </a:ln>
                        <a:solidFill>
                          <a:schemeClr val="tx1"/>
                        </a:solidFill>
                        <a:effectLst/>
                        <a:latin typeface="+mn-lt"/>
                        <a:ea typeface="Meiryo UI" panose="020B0604030504040204" pitchFamily="50" charset="-128"/>
                        <a:cs typeface="Meiryo UI" panose="020B0604030504040204" pitchFamily="50" charset="-128"/>
                      </a:endParaRPr>
                    </a:p>
                  </a:txBody>
                  <a:tcPr marL="72000" marR="36008" marT="18000" marB="0" anchor="ctr" horzOverflow="overflow">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4918508"/>
                  </a:ext>
                </a:extLst>
              </a:tr>
              <a:tr h="0">
                <a:tc>
                  <a:txBody>
                    <a:bodyPr/>
                    <a:lstStyle>
                      <a:lvl1pPr>
                        <a:spcAft>
                          <a:spcPct val="25000"/>
                        </a:spcAft>
                        <a:defRPr kumimoji="1" sz="2000" b="1">
                          <a:solidFill>
                            <a:schemeClr val="tx1"/>
                          </a:solidFill>
                          <a:latin typeface="Arial" charset="0"/>
                          <a:ea typeface="ＭＳ Ｐゴシック" pitchFamily="50" charset="-128"/>
                        </a:defRPr>
                      </a:lvl1pPr>
                      <a:lvl2pPr marL="712788" indent="-255588">
                        <a:spcAft>
                          <a:spcPct val="25000"/>
                        </a:spcAft>
                        <a:defRPr kumimoji="1">
                          <a:solidFill>
                            <a:schemeClr val="tx1"/>
                          </a:solidFill>
                          <a:latin typeface="Arial" charset="0"/>
                          <a:ea typeface="ＭＳ Ｐゴシック" pitchFamily="50" charset="-128"/>
                        </a:defRPr>
                      </a:lvl2pPr>
                      <a:lvl3pPr marL="1081088" indent="-163513">
                        <a:spcAft>
                          <a:spcPct val="25000"/>
                        </a:spcAft>
                        <a:buFont typeface="Helvetica" pitchFamily="34" charset="0"/>
                        <a:defRPr kumimoji="1">
                          <a:solidFill>
                            <a:schemeClr val="tx1"/>
                          </a:solidFill>
                          <a:latin typeface="Arial" charset="0"/>
                          <a:ea typeface="ＭＳ Ｐゴシック" pitchFamily="50" charset="-128"/>
                        </a:defRPr>
                      </a:lvl3pPr>
                      <a:lvl4pPr marL="1614488" indent="-242888">
                        <a:spcAft>
                          <a:spcPct val="25000"/>
                        </a:spcAft>
                        <a:defRPr kumimoji="1">
                          <a:solidFill>
                            <a:schemeClr val="tx1"/>
                          </a:solidFill>
                          <a:latin typeface="Arial" charset="0"/>
                          <a:ea typeface="ＭＳ Ｐゴシック" pitchFamily="50" charset="-128"/>
                        </a:defRPr>
                      </a:lvl4pPr>
                      <a:lvl5pPr marL="2057400" indent="-228600">
                        <a:spcAft>
                          <a:spcPct val="25000"/>
                        </a:spcAft>
                        <a:defRPr kumimoji="1">
                          <a:solidFill>
                            <a:schemeClr val="tx1"/>
                          </a:solidFill>
                          <a:latin typeface="Arial" charset="0"/>
                          <a:ea typeface="ＭＳ Ｐゴシック" pitchFamily="50" charset="-128"/>
                        </a:defRPr>
                      </a:lvl5pPr>
                      <a:lvl6pPr marL="2514600" indent="-228600" fontAlgn="base">
                        <a:spcBef>
                          <a:spcPct val="0"/>
                        </a:spcBef>
                        <a:spcAft>
                          <a:spcPct val="25000"/>
                        </a:spcAft>
                        <a:defRPr kumimoji="1">
                          <a:solidFill>
                            <a:schemeClr val="tx1"/>
                          </a:solidFill>
                          <a:latin typeface="Arial" charset="0"/>
                          <a:ea typeface="ＭＳ Ｐゴシック" pitchFamily="50" charset="-128"/>
                        </a:defRPr>
                      </a:lvl6pPr>
                      <a:lvl7pPr marL="2971800" indent="-228600" fontAlgn="base">
                        <a:spcBef>
                          <a:spcPct val="0"/>
                        </a:spcBef>
                        <a:spcAft>
                          <a:spcPct val="25000"/>
                        </a:spcAft>
                        <a:defRPr kumimoji="1">
                          <a:solidFill>
                            <a:schemeClr val="tx1"/>
                          </a:solidFill>
                          <a:latin typeface="Arial" charset="0"/>
                          <a:ea typeface="ＭＳ Ｐゴシック" pitchFamily="50" charset="-128"/>
                        </a:defRPr>
                      </a:lvl7pPr>
                      <a:lvl8pPr marL="3429000" indent="-228600" fontAlgn="base">
                        <a:spcBef>
                          <a:spcPct val="0"/>
                        </a:spcBef>
                        <a:spcAft>
                          <a:spcPct val="25000"/>
                        </a:spcAft>
                        <a:defRPr kumimoji="1">
                          <a:solidFill>
                            <a:schemeClr val="tx1"/>
                          </a:solidFill>
                          <a:latin typeface="Arial" charset="0"/>
                          <a:ea typeface="ＭＳ Ｐゴシック" pitchFamily="50" charset="-128"/>
                        </a:defRPr>
                      </a:lvl8pPr>
                      <a:lvl9pPr marL="3886200" indent="-228600" fontAlgn="base">
                        <a:spcBef>
                          <a:spcPct val="0"/>
                        </a:spcBef>
                        <a:spcAft>
                          <a:spcPct val="2500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80000"/>
                        </a:lnSpc>
                        <a:spcBef>
                          <a:spcPts val="300"/>
                        </a:spcBef>
                        <a:spcAft>
                          <a:spcPts val="300"/>
                        </a:spcAft>
                        <a:buClrTx/>
                        <a:buSzTx/>
                        <a:buFontTx/>
                        <a:buNone/>
                        <a:tabLst/>
                      </a:pPr>
                      <a:endParaRPr kumimoji="0" lang="ja-JP" altLang="en-US" sz="1100" b="0" i="0" u="none" strike="noStrike" cap="none" normalizeH="0" baseline="0" dirty="0">
                        <a:ln>
                          <a:noFill/>
                        </a:ln>
                        <a:solidFill>
                          <a:schemeClr val="tx1"/>
                        </a:solidFill>
                        <a:effectLst/>
                        <a:latin typeface="+mn-lt"/>
                        <a:ea typeface="Meiryo UI" panose="020B0604030504040204" pitchFamily="50" charset="-128"/>
                        <a:cs typeface="Meiryo UI" panose="020B0604030504040204" pitchFamily="50" charset="-128"/>
                      </a:endParaRPr>
                    </a:p>
                  </a:txBody>
                  <a:tcPr marL="72000" marR="72000" marT="18000" marB="0" anchor="ctr" horzOverflow="overflow">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Aft>
                          <a:spcPct val="25000"/>
                        </a:spcAft>
                        <a:defRPr kumimoji="1" sz="2000" b="1">
                          <a:solidFill>
                            <a:schemeClr val="tx1"/>
                          </a:solidFill>
                          <a:latin typeface="Arial" charset="0"/>
                          <a:ea typeface="ＭＳ Ｐゴシック" pitchFamily="50" charset="-128"/>
                        </a:defRPr>
                      </a:lvl1pPr>
                      <a:lvl2pPr marL="712788" indent="-255588">
                        <a:spcAft>
                          <a:spcPct val="25000"/>
                        </a:spcAft>
                        <a:defRPr kumimoji="1">
                          <a:solidFill>
                            <a:schemeClr val="tx1"/>
                          </a:solidFill>
                          <a:latin typeface="Arial" charset="0"/>
                          <a:ea typeface="ＭＳ Ｐゴシック" pitchFamily="50" charset="-128"/>
                        </a:defRPr>
                      </a:lvl2pPr>
                      <a:lvl3pPr marL="1081088" indent="-163513">
                        <a:spcAft>
                          <a:spcPct val="25000"/>
                        </a:spcAft>
                        <a:buFont typeface="Helvetica" pitchFamily="34" charset="0"/>
                        <a:defRPr kumimoji="1">
                          <a:solidFill>
                            <a:schemeClr val="tx1"/>
                          </a:solidFill>
                          <a:latin typeface="Arial" charset="0"/>
                          <a:ea typeface="ＭＳ Ｐゴシック" pitchFamily="50" charset="-128"/>
                        </a:defRPr>
                      </a:lvl3pPr>
                      <a:lvl4pPr marL="1614488" indent="-242888">
                        <a:spcAft>
                          <a:spcPct val="25000"/>
                        </a:spcAft>
                        <a:defRPr kumimoji="1">
                          <a:solidFill>
                            <a:schemeClr val="tx1"/>
                          </a:solidFill>
                          <a:latin typeface="Arial" charset="0"/>
                          <a:ea typeface="ＭＳ Ｐゴシック" pitchFamily="50" charset="-128"/>
                        </a:defRPr>
                      </a:lvl4pPr>
                      <a:lvl5pPr marL="2057400" indent="-228600">
                        <a:spcAft>
                          <a:spcPct val="25000"/>
                        </a:spcAft>
                        <a:defRPr kumimoji="1">
                          <a:solidFill>
                            <a:schemeClr val="tx1"/>
                          </a:solidFill>
                          <a:latin typeface="Arial" charset="0"/>
                          <a:ea typeface="ＭＳ Ｐゴシック" pitchFamily="50" charset="-128"/>
                        </a:defRPr>
                      </a:lvl5pPr>
                      <a:lvl6pPr marL="2514600" indent="-228600" fontAlgn="base">
                        <a:spcBef>
                          <a:spcPct val="0"/>
                        </a:spcBef>
                        <a:spcAft>
                          <a:spcPct val="25000"/>
                        </a:spcAft>
                        <a:defRPr kumimoji="1">
                          <a:solidFill>
                            <a:schemeClr val="tx1"/>
                          </a:solidFill>
                          <a:latin typeface="Arial" charset="0"/>
                          <a:ea typeface="ＭＳ Ｐゴシック" pitchFamily="50" charset="-128"/>
                        </a:defRPr>
                      </a:lvl6pPr>
                      <a:lvl7pPr marL="2971800" indent="-228600" fontAlgn="base">
                        <a:spcBef>
                          <a:spcPct val="0"/>
                        </a:spcBef>
                        <a:spcAft>
                          <a:spcPct val="25000"/>
                        </a:spcAft>
                        <a:defRPr kumimoji="1">
                          <a:solidFill>
                            <a:schemeClr val="tx1"/>
                          </a:solidFill>
                          <a:latin typeface="Arial" charset="0"/>
                          <a:ea typeface="ＭＳ Ｐゴシック" pitchFamily="50" charset="-128"/>
                        </a:defRPr>
                      </a:lvl7pPr>
                      <a:lvl8pPr marL="3429000" indent="-228600" fontAlgn="base">
                        <a:spcBef>
                          <a:spcPct val="0"/>
                        </a:spcBef>
                        <a:spcAft>
                          <a:spcPct val="25000"/>
                        </a:spcAft>
                        <a:defRPr kumimoji="1">
                          <a:solidFill>
                            <a:schemeClr val="tx1"/>
                          </a:solidFill>
                          <a:latin typeface="Arial" charset="0"/>
                          <a:ea typeface="ＭＳ Ｐゴシック" pitchFamily="50" charset="-128"/>
                        </a:defRPr>
                      </a:lvl8pPr>
                      <a:lvl9pPr marL="3886200" indent="-228600" fontAlgn="base">
                        <a:spcBef>
                          <a:spcPct val="0"/>
                        </a:spcBef>
                        <a:spcAft>
                          <a:spcPct val="25000"/>
                        </a:spcAft>
                        <a:defRPr kumimoji="1">
                          <a:solidFill>
                            <a:schemeClr val="tx1"/>
                          </a:solidFill>
                          <a:latin typeface="Arial" charset="0"/>
                          <a:ea typeface="ＭＳ Ｐゴシック" pitchFamily="50" charset="-128"/>
                        </a:defRPr>
                      </a:lvl9pPr>
                    </a:lstStyle>
                    <a:p>
                      <a:pPr marL="0" marR="0" lvl="0" indent="0" algn="l" defTabSz="914400" rtl="0" eaLnBrk="1" fontAlgn="base" latinLnBrk="0" hangingPunct="1">
                        <a:lnSpc>
                          <a:spcPct val="80000"/>
                        </a:lnSpc>
                        <a:spcBef>
                          <a:spcPts val="300"/>
                        </a:spcBef>
                        <a:spcAft>
                          <a:spcPts val="300"/>
                        </a:spcAft>
                        <a:buClrTx/>
                        <a:buSzTx/>
                        <a:buFontTx/>
                        <a:buNone/>
                        <a:tabLst/>
                      </a:pPr>
                      <a:endParaRPr kumimoji="0" lang="ja-JP" altLang="en-US" sz="1100" b="0" i="0" u="none" strike="noStrike" cap="none" normalizeH="0" baseline="0" dirty="0">
                        <a:ln>
                          <a:noFill/>
                        </a:ln>
                        <a:solidFill>
                          <a:schemeClr val="tx1"/>
                        </a:solidFill>
                        <a:effectLst/>
                        <a:latin typeface="+mn-lt"/>
                        <a:ea typeface="Meiryo UI" panose="020B0604030504040204" pitchFamily="50" charset="-128"/>
                        <a:cs typeface="Meiryo UI" panose="020B0604030504040204" pitchFamily="50" charset="-128"/>
                      </a:endParaRPr>
                    </a:p>
                  </a:txBody>
                  <a:tcPr marL="72000" marR="36008" marT="18000" marB="0" anchor="ctr" horzOverflow="overflow">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2767453"/>
                  </a:ext>
                </a:extLst>
              </a:tr>
            </a:tbl>
          </a:graphicData>
        </a:graphic>
      </p:graphicFrame>
    </p:spTree>
    <p:extLst>
      <p:ext uri="{BB962C8B-B14F-4D97-AF65-F5344CB8AC3E}">
        <p14:creationId xmlns:p14="http://schemas.microsoft.com/office/powerpoint/2010/main" val="4183874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Floating gate vs Charge trap</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pic>
        <p:nvPicPr>
          <p:cNvPr id="1026" name="Picture 2" descr="1">
            <a:extLst>
              <a:ext uri="{FF2B5EF4-FFF2-40B4-BE49-F238E27FC236}">
                <a16:creationId xmlns:a16="http://schemas.microsoft.com/office/drawing/2014/main" id="{02F433DE-E443-054F-23A0-C3B3553F6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37" y="885202"/>
            <a:ext cx="5962263" cy="34073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表格 19">
            <a:extLst>
              <a:ext uri="{FF2B5EF4-FFF2-40B4-BE49-F238E27FC236}">
                <a16:creationId xmlns:a16="http://schemas.microsoft.com/office/drawing/2014/main" id="{A65A2B33-59D6-ADD6-CA25-66A0DB7EB7C3}"/>
              </a:ext>
            </a:extLst>
          </p:cNvPr>
          <p:cNvGraphicFramePr>
            <a:graphicFrameLocks noGrp="1"/>
          </p:cNvGraphicFramePr>
          <p:nvPr>
            <p:extLst>
              <p:ext uri="{D42A27DB-BD31-4B8C-83A1-F6EECF244321}">
                <p14:modId xmlns:p14="http://schemas.microsoft.com/office/powerpoint/2010/main" val="1989800138"/>
              </p:ext>
            </p:extLst>
          </p:nvPr>
        </p:nvGraphicFramePr>
        <p:xfrm>
          <a:off x="1219200" y="4470622"/>
          <a:ext cx="8964422" cy="1998549"/>
        </p:xfrm>
        <a:graphic>
          <a:graphicData uri="http://schemas.openxmlformats.org/drawingml/2006/table">
            <a:tbl>
              <a:tblPr firstRow="1" bandRow="1">
                <a:tableStyleId>{073A0DAA-6AF3-43AB-8588-CEC1D06C72B9}</a:tableStyleId>
              </a:tblPr>
              <a:tblGrid>
                <a:gridCol w="1822729">
                  <a:extLst>
                    <a:ext uri="{9D8B030D-6E8A-4147-A177-3AD203B41FA5}">
                      <a16:colId xmlns:a16="http://schemas.microsoft.com/office/drawing/2014/main" val="4110304352"/>
                    </a:ext>
                  </a:extLst>
                </a:gridCol>
                <a:gridCol w="1908379">
                  <a:extLst>
                    <a:ext uri="{9D8B030D-6E8A-4147-A177-3AD203B41FA5}">
                      <a16:colId xmlns:a16="http://schemas.microsoft.com/office/drawing/2014/main" val="4030003747"/>
                    </a:ext>
                  </a:extLst>
                </a:gridCol>
                <a:gridCol w="2644292">
                  <a:extLst>
                    <a:ext uri="{9D8B030D-6E8A-4147-A177-3AD203B41FA5}">
                      <a16:colId xmlns:a16="http://schemas.microsoft.com/office/drawing/2014/main" val="844180647"/>
                    </a:ext>
                  </a:extLst>
                </a:gridCol>
                <a:gridCol w="1278467">
                  <a:extLst>
                    <a:ext uri="{9D8B030D-6E8A-4147-A177-3AD203B41FA5}">
                      <a16:colId xmlns:a16="http://schemas.microsoft.com/office/drawing/2014/main" val="110636086"/>
                    </a:ext>
                  </a:extLst>
                </a:gridCol>
                <a:gridCol w="1310555">
                  <a:extLst>
                    <a:ext uri="{9D8B030D-6E8A-4147-A177-3AD203B41FA5}">
                      <a16:colId xmlns:a16="http://schemas.microsoft.com/office/drawing/2014/main" val="1603638333"/>
                    </a:ext>
                  </a:extLst>
                </a:gridCol>
              </a:tblGrid>
              <a:tr h="487701">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400" kern="1200" dirty="0">
                          <a:solidFill>
                            <a:schemeClr val="dk1"/>
                          </a:solidFill>
                          <a:latin typeface="微軟正黑體" panose="020B0604030504040204" pitchFamily="34" charset="-120"/>
                          <a:ea typeface="微軟正黑體" panose="020B0604030504040204" pitchFamily="34" charset="-120"/>
                          <a:cs typeface="+mn-cs"/>
                        </a:rPr>
                        <a:t>儲存層材料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400" kern="1200">
                          <a:solidFill>
                            <a:schemeClr val="dk1"/>
                          </a:solidFill>
                          <a:latin typeface="微軟正黑體" panose="020B0604030504040204" pitchFamily="34" charset="-120"/>
                          <a:ea typeface="微軟正黑體" panose="020B0604030504040204" pitchFamily="34" charset="-120"/>
                          <a:cs typeface="+mn-cs"/>
                        </a:rPr>
                        <a:t>氧化層老化時</a:t>
                      </a:r>
                      <a:endParaRPr lang="zh-TW" altLang="en-US" sz="1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en-US" altLang="zh-TW" sz="1400" kern="1200" dirty="0">
                          <a:solidFill>
                            <a:schemeClr val="dk1"/>
                          </a:solidFill>
                          <a:latin typeface="微軟正黑體" panose="020B0604030504040204" pitchFamily="34" charset="-120"/>
                          <a:ea typeface="微軟正黑體" panose="020B0604030504040204" pitchFamily="34" charset="-120"/>
                          <a:cs typeface="+mn-cs"/>
                        </a:rPr>
                        <a:t>Cell Coupling</a:t>
                      </a:r>
                      <a:endParaRPr lang="zh-TW" altLang="en-US" sz="1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400" kern="1200" dirty="0">
                          <a:solidFill>
                            <a:schemeClr val="dk1"/>
                          </a:solidFill>
                          <a:latin typeface="微軟正黑體" panose="020B0604030504040204" pitchFamily="34" charset="-120"/>
                          <a:ea typeface="微軟正黑體" panose="020B0604030504040204" pitchFamily="34" charset="-120"/>
                          <a:cs typeface="+mn-cs"/>
                        </a:rPr>
                        <a:t>結構大小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789758"/>
                  </a:ext>
                </a:extLst>
              </a:tr>
              <a:tr h="718743">
                <a:tc>
                  <a:txBody>
                    <a:bodyPr/>
                    <a:lstStyle/>
                    <a:p>
                      <a:pPr algn="ctr"/>
                      <a:r>
                        <a:rPr lang="en-US" altLang="zh-TW" sz="1400">
                          <a:latin typeface="微軟正黑體" panose="020B0604030504040204" pitchFamily="34" charset="-120"/>
                          <a:ea typeface="微軟正黑體" panose="020B0604030504040204" pitchFamily="34" charset="-120"/>
                        </a:rPr>
                        <a:t>Floating gate</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400" dirty="0">
                          <a:latin typeface="微軟正黑體" panose="020B0604030504040204" pitchFamily="34" charset="-120"/>
                          <a:ea typeface="微軟正黑體" panose="020B0604030504040204" pitchFamily="34" charset="-120"/>
                        </a:rPr>
                        <a:t>多晶矽 </a:t>
                      </a:r>
                      <a:r>
                        <a:rPr lang="en-US" altLang="zh-TW" sz="1400" dirty="0">
                          <a:latin typeface="微軟正黑體" panose="020B0604030504040204" pitchFamily="34" charset="-120"/>
                          <a:ea typeface="微軟正黑體" panose="020B0604030504040204" pitchFamily="34" charset="-120"/>
                        </a:rPr>
                        <a:t>(poly-</a:t>
                      </a:r>
                      <a:r>
                        <a:rPr lang="en-US" altLang="zh-TW" sz="1400" dirty="0" err="1">
                          <a:latin typeface="微軟正黑體" panose="020B0604030504040204" pitchFamily="34" charset="-120"/>
                          <a:ea typeface="微軟正黑體" panose="020B0604030504040204" pitchFamily="34" charset="-120"/>
                        </a:rPr>
                        <a:t>si</a:t>
                      </a:r>
                      <a:r>
                        <a:rPr lang="en-US" altLang="zh-TW" sz="1400" dirty="0">
                          <a:latin typeface="微軟正黑體" panose="020B0604030504040204" pitchFamily="34" charset="-120"/>
                          <a:ea typeface="微軟正黑體" panose="020B0604030504040204" pitchFamily="34" charset="-120"/>
                        </a:rPr>
                        <a:t>)</a:t>
                      </a:r>
                      <a:endParaRPr lang="zh-TW" altLang="en-US" sz="1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易形成 </a:t>
                      </a:r>
                      <a:r>
                        <a:rPr lang="en-US" altLang="zh-TW" sz="1400" dirty="0">
                          <a:latin typeface="微軟正黑體" panose="020B0604030504040204" pitchFamily="34" charset="-120"/>
                          <a:ea typeface="微軟正黑體" panose="020B0604030504040204" pitchFamily="34" charset="-120"/>
                        </a:rPr>
                        <a:t>leakage pass, SBR issue</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(Single Bit Retention)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783" rtl="0" eaLnBrk="1" latinLnBrk="0" hangingPunct="1"/>
                      <a:r>
                        <a:rPr lang="zh-TW" altLang="en-US" sz="1400" kern="1200">
                          <a:solidFill>
                            <a:schemeClr val="dk1"/>
                          </a:solidFill>
                          <a:latin typeface="微軟正黑體" panose="020B0604030504040204" pitchFamily="34" charset="-120"/>
                          <a:ea typeface="微軟正黑體" panose="020B0604030504040204" pitchFamily="34" charset="-120"/>
                          <a:cs typeface="+mn-cs"/>
                        </a:rPr>
                        <a:t>較大</a:t>
                      </a:r>
                      <a:endParaRPr lang="en-US" altLang="zh-TW" sz="1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400" kern="1200">
                          <a:solidFill>
                            <a:schemeClr val="dk1"/>
                          </a:solidFill>
                          <a:latin typeface="微軟正黑體" panose="020B0604030504040204" pitchFamily="34" charset="-120"/>
                          <a:ea typeface="微軟正黑體" panose="020B0604030504040204" pitchFamily="34" charset="-120"/>
                          <a:cs typeface="+mn-cs"/>
                        </a:rPr>
                        <a:t>較大</a:t>
                      </a:r>
                      <a:endParaRPr lang="en-US" altLang="zh-TW" sz="1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494710"/>
                  </a:ext>
                </a:extLst>
              </a:tr>
              <a:tr h="761646">
                <a:tc>
                  <a:txBody>
                    <a:bodyPr/>
                    <a:lstStyle/>
                    <a:p>
                      <a:pPr algn="ctr"/>
                      <a:r>
                        <a:rPr lang="en-US" altLang="zh-TW" sz="1400">
                          <a:latin typeface="微軟正黑體" panose="020B0604030504040204" pitchFamily="34" charset="-120"/>
                          <a:ea typeface="微軟正黑體" panose="020B0604030504040204" pitchFamily="34" charset="-120"/>
                        </a:rPr>
                        <a:t>Charge trap</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400">
                          <a:solidFill>
                            <a:srgbClr val="FF0000"/>
                          </a:solidFill>
                          <a:latin typeface="微軟正黑體" panose="020B0604030504040204" pitchFamily="34" charset="-120"/>
                          <a:ea typeface="微軟正黑體" panose="020B0604030504040204" pitchFamily="34" charset="-120"/>
                        </a:rPr>
                        <a:t>絕緣材料 </a:t>
                      </a:r>
                      <a:r>
                        <a:rPr lang="en-US" altLang="zh-TW" sz="1400">
                          <a:latin typeface="微軟正黑體" panose="020B0604030504040204" pitchFamily="34" charset="-120"/>
                          <a:ea typeface="微軟正黑體" panose="020B0604030504040204" pitchFamily="34" charset="-120"/>
                        </a:rPr>
                        <a:t>(</a:t>
                      </a:r>
                      <a:r>
                        <a:rPr lang="zh-TW" altLang="en-US" sz="1400">
                          <a:latin typeface="微軟正黑體" panose="020B0604030504040204" pitchFamily="34" charset="-120"/>
                          <a:ea typeface="微軟正黑體" panose="020B0604030504040204" pitchFamily="34" charset="-120"/>
                        </a:rPr>
                        <a:t> 氮化物 </a:t>
                      </a:r>
                      <a:r>
                        <a:rPr lang="en-US" altLang="zh-TW" sz="1400">
                          <a:latin typeface="微軟正黑體" panose="020B0604030504040204" pitchFamily="34" charset="-120"/>
                          <a:ea typeface="微軟正黑體" panose="020B0604030504040204" pitchFamily="34" charset="-120"/>
                        </a:rPr>
                        <a:t>)</a:t>
                      </a:r>
                      <a:endParaRPr lang="zh-TW" altLang="en-US" sz="1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局部漏電 </a:t>
                      </a:r>
                      <a:r>
                        <a:rPr lang="en-US" altLang="zh-TW" sz="1400" dirty="0">
                          <a:latin typeface="微軟正黑體" panose="020B0604030504040204" pitchFamily="34" charset="-120"/>
                          <a:ea typeface="微軟正黑體" panose="020B0604030504040204" pitchFamily="34" charset="-120"/>
                        </a:rPr>
                        <a:t>issue</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altLang="zh-TW" sz="1400" dirty="0">
                          <a:latin typeface="微軟正黑體" panose="020B0604030504040204" pitchFamily="34" charset="-120"/>
                          <a:ea typeface="微軟正黑體" panose="020B0604030504040204" pitchFamily="34" charset="-120"/>
                        </a:rPr>
                        <a:t>Nitride/Oxide interface </a:t>
                      </a:r>
                      <a:r>
                        <a:rPr lang="zh-TW" altLang="en-US" sz="1400" dirty="0">
                          <a:latin typeface="微軟正黑體" panose="020B0604030504040204" pitchFamily="34" charset="-120"/>
                          <a:ea typeface="微軟正黑體" panose="020B0604030504040204" pitchFamily="34" charset="-120"/>
                        </a:rPr>
                        <a:t>較差</a:t>
                      </a:r>
                      <a:endParaRPr lang="en-US" altLang="zh-TW"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400" kern="1200">
                          <a:solidFill>
                            <a:schemeClr val="dk1"/>
                          </a:solidFill>
                          <a:latin typeface="微軟正黑體" panose="020B0604030504040204" pitchFamily="34" charset="-120"/>
                          <a:ea typeface="微軟正黑體" panose="020B0604030504040204" pitchFamily="34" charset="-120"/>
                          <a:cs typeface="+mn-cs"/>
                        </a:rPr>
                        <a:t>較小</a:t>
                      </a:r>
                      <a:endParaRPr lang="en-US" altLang="zh-TW" sz="1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400" kern="1200" dirty="0">
                          <a:solidFill>
                            <a:schemeClr val="dk1"/>
                          </a:solidFill>
                          <a:latin typeface="微軟正黑體" panose="020B0604030504040204" pitchFamily="34" charset="-120"/>
                          <a:ea typeface="微軟正黑體" panose="020B0604030504040204" pitchFamily="34" charset="-120"/>
                          <a:cs typeface="+mn-cs"/>
                        </a:rPr>
                        <a:t>較小</a:t>
                      </a:r>
                      <a:endParaRPr lang="en-US" altLang="zh-TW" sz="140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0992340"/>
                  </a:ext>
                </a:extLst>
              </a:tr>
            </a:tbl>
          </a:graphicData>
        </a:graphic>
      </p:graphicFrame>
      <p:pic>
        <p:nvPicPr>
          <p:cNvPr id="2050" name="Picture 2">
            <a:extLst>
              <a:ext uri="{FF2B5EF4-FFF2-40B4-BE49-F238E27FC236}">
                <a16:creationId xmlns:a16="http://schemas.microsoft.com/office/drawing/2014/main" id="{5CCE12A4-5932-7494-32EC-77DC6F23D5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04" b="11983"/>
          <a:stretch>
            <a:fillRect/>
          </a:stretch>
        </p:blipFill>
        <p:spPr bwMode="auto">
          <a:xfrm>
            <a:off x="6413500" y="549652"/>
            <a:ext cx="5237718" cy="385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726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NAND Structure(1/2)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2A84722B-7707-9009-C5CD-9ABC46CCAB28}"/>
                  </a:ext>
                </a:extLst>
              </p:cNvPr>
              <p:cNvSpPr txBox="1"/>
              <p:nvPr/>
            </p:nvSpPr>
            <p:spPr>
              <a:xfrm>
                <a:off x="838200" y="645547"/>
                <a:ext cx="10313276"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一個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NAND Package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含有數個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Die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Lun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大小順序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Package &gt; Die &gt; Plane &gt; Block &gt; Wordline </a:t>
                </a:r>
                <a14:m>
                  <m:oMath xmlns:m="http://schemas.openxmlformats.org/officeDocument/2006/math">
                    <m:r>
                      <a:rPr lang="en-US" altLang="zh-TW"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Page</a:t>
                </a: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各操作最小執行單位 </a:t>
                </a:r>
                <a:r>
                  <a:rPr lang="en-US" altLang="zh-TW" dirty="0">
                    <a:latin typeface="微軟正黑體" panose="020B0604030504040204" pitchFamily="34" charset="-120"/>
                    <a:ea typeface="微軟正黑體" panose="020B0604030504040204" pitchFamily="34" charset="-120"/>
                  </a:rPr>
                  <a:t>:</a:t>
                </a:r>
              </a:p>
              <a:p>
                <a:pPr marL="742950" lvl="1" indent="-285750">
                  <a:buFont typeface="Arial" panose="020B0604020202020204" pitchFamily="34" charset="0"/>
                  <a:buChar char="•"/>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Wordline</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742950" lvl="1" indent="-285750">
                  <a:buFont typeface="Arial" panose="020B0604020202020204" pitchFamily="34" charset="0"/>
                  <a:buChar char="•"/>
                </a:pPr>
                <a:r>
                  <a:rPr lang="en-US" altLang="zh-TW" dirty="0">
                    <a:solidFill>
                      <a:srgbClr val="00B050"/>
                    </a:solidFill>
                    <a:latin typeface="Times New Roman" panose="02020603050405020304" pitchFamily="18" charset="0"/>
                    <a:ea typeface="微軟正黑體" panose="020B0604030504040204" pitchFamily="34" charset="-120"/>
                    <a:cs typeface="Times New Roman" panose="02020603050405020304" pitchFamily="18" charset="0"/>
                  </a:rPr>
                  <a:t>Read</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00B050"/>
                    </a:solidFill>
                    <a:latin typeface="Times New Roman" panose="02020603050405020304" pitchFamily="18" charset="0"/>
                    <a:ea typeface="微軟正黑體" panose="020B0604030504040204" pitchFamily="34" charset="-120"/>
                    <a:cs typeface="Times New Roman" panose="02020603050405020304" pitchFamily="18" charset="0"/>
                  </a:rPr>
                  <a:t>Page</a:t>
                </a:r>
              </a:p>
              <a:p>
                <a:pPr marL="742950" lvl="1" indent="-285750">
                  <a:buFont typeface="Arial" panose="020B0604020202020204" pitchFamily="34" charset="0"/>
                  <a:buChar char="•"/>
                </a:pPr>
                <a:r>
                  <a:rPr lang="en-US" altLang="zh-TW" dirty="0">
                    <a:solidFill>
                      <a:srgbClr val="61A6E4"/>
                    </a:solidFill>
                    <a:latin typeface="Times New Roman" panose="02020603050405020304" pitchFamily="18" charset="0"/>
                    <a:ea typeface="微軟正黑體" panose="020B0604030504040204" pitchFamily="34" charset="-120"/>
                    <a:cs typeface="Times New Roman" panose="02020603050405020304" pitchFamily="18" charset="0"/>
                  </a:rPr>
                  <a:t>Erase</a:t>
                </a:r>
                <a:r>
                  <a:rPr lang="zh-TW" altLang="en-US" dirty="0">
                    <a:solidFill>
                      <a:srgbClr val="61A6E4"/>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61A6E4"/>
                    </a:solidFill>
                    <a:latin typeface="Times New Roman" panose="02020603050405020304" pitchFamily="18" charset="0"/>
                    <a:ea typeface="微軟正黑體" panose="020B0604030504040204" pitchFamily="34" charset="-120"/>
                    <a:cs typeface="Times New Roman" panose="02020603050405020304" pitchFamily="18" charset="0"/>
                  </a:rPr>
                  <a:t>Block</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2A84722B-7707-9009-C5CD-9ABC46CCAB28}"/>
                  </a:ext>
                </a:extLst>
              </p:cNvPr>
              <p:cNvSpPr txBox="1">
                <a:spLocks noRot="1" noChangeAspect="1" noMove="1" noResize="1" noEditPoints="1" noAdjustHandles="1" noChangeArrowheads="1" noChangeShapeType="1" noTextEdit="1"/>
              </p:cNvSpPr>
              <p:nvPr/>
            </p:nvSpPr>
            <p:spPr>
              <a:xfrm>
                <a:off x="838200" y="645547"/>
                <a:ext cx="10313276" cy="2169825"/>
              </a:xfrm>
              <a:prstGeom prst="rect">
                <a:avLst/>
              </a:prstGeom>
              <a:blipFill>
                <a:blip r:embed="rId3"/>
                <a:stretch>
                  <a:fillRect l="-414" b="-365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413C3BB7-6515-40A1-CEAD-4C1A35A390A5}"/>
              </a:ext>
            </a:extLst>
          </p:cNvPr>
          <p:cNvPicPr>
            <a:picLocks noChangeAspect="1"/>
          </p:cNvPicPr>
          <p:nvPr/>
        </p:nvPicPr>
        <p:blipFill>
          <a:blip r:embed="rId4"/>
          <a:stretch>
            <a:fillRect/>
          </a:stretch>
        </p:blipFill>
        <p:spPr>
          <a:xfrm>
            <a:off x="1482030" y="2843466"/>
            <a:ext cx="8770495" cy="3525103"/>
          </a:xfrm>
          <a:prstGeom prst="rect">
            <a:avLst/>
          </a:prstGeom>
        </p:spPr>
      </p:pic>
    </p:spTree>
    <p:extLst>
      <p:ext uri="{BB962C8B-B14F-4D97-AF65-F5344CB8AC3E}">
        <p14:creationId xmlns:p14="http://schemas.microsoft.com/office/powerpoint/2010/main" val="1657254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NAND Structure(2/2)</a:t>
            </a:r>
            <a:endParaRPr lang="zh-TW" altLang="en-US" sz="2800" b="0" dirty="0">
              <a:latin typeface="Georgia" panose="02040502050405020303" pitchFamily="18" charset="0"/>
            </a:endParaRPr>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pic>
        <p:nvPicPr>
          <p:cNvPr id="4" name="圖片 3">
            <a:extLst>
              <a:ext uri="{FF2B5EF4-FFF2-40B4-BE49-F238E27FC236}">
                <a16:creationId xmlns:a16="http://schemas.microsoft.com/office/drawing/2014/main" id="{AD28CEAC-E755-90A3-53BE-751056DF043A}"/>
              </a:ext>
            </a:extLst>
          </p:cNvPr>
          <p:cNvPicPr>
            <a:picLocks noChangeAspect="1"/>
          </p:cNvPicPr>
          <p:nvPr/>
        </p:nvPicPr>
        <p:blipFill>
          <a:blip r:embed="rId3"/>
          <a:srcRect l="54749"/>
          <a:stretch/>
        </p:blipFill>
        <p:spPr>
          <a:xfrm>
            <a:off x="6166022" y="2012787"/>
            <a:ext cx="4572001" cy="4060988"/>
          </a:xfrm>
          <a:prstGeom prst="rect">
            <a:avLst/>
          </a:prstGeom>
        </p:spPr>
      </p:pic>
      <p:pic>
        <p:nvPicPr>
          <p:cNvPr id="5" name="圖片 4">
            <a:extLst>
              <a:ext uri="{FF2B5EF4-FFF2-40B4-BE49-F238E27FC236}">
                <a16:creationId xmlns:a16="http://schemas.microsoft.com/office/drawing/2014/main" id="{2B2DE175-10C7-481D-AF1C-778C1CA6B92D}"/>
              </a:ext>
            </a:extLst>
          </p:cNvPr>
          <p:cNvPicPr>
            <a:picLocks noChangeAspect="1"/>
          </p:cNvPicPr>
          <p:nvPr/>
        </p:nvPicPr>
        <p:blipFill>
          <a:blip r:embed="rId3"/>
          <a:srcRect l="54749"/>
          <a:stretch/>
        </p:blipFill>
        <p:spPr>
          <a:xfrm>
            <a:off x="1476581" y="2012787"/>
            <a:ext cx="4572001" cy="4060988"/>
          </a:xfrm>
          <a:prstGeom prst="rect">
            <a:avLst/>
          </a:prstGeom>
        </p:spPr>
      </p:pic>
      <p:sp>
        <p:nvSpPr>
          <p:cNvPr id="6" name="文字方塊 5">
            <a:extLst>
              <a:ext uri="{FF2B5EF4-FFF2-40B4-BE49-F238E27FC236}">
                <a16:creationId xmlns:a16="http://schemas.microsoft.com/office/drawing/2014/main" id="{17B456B3-62F0-8912-1BB0-9BAAD6BCD6CE}"/>
              </a:ext>
            </a:extLst>
          </p:cNvPr>
          <p:cNvSpPr txBox="1"/>
          <p:nvPr/>
        </p:nvSpPr>
        <p:spPr>
          <a:xfrm>
            <a:off x="379138" y="899923"/>
            <a:ext cx="8114722" cy="923330"/>
          </a:xfrm>
          <a:prstGeom prst="rect">
            <a:avLst/>
          </a:prstGeom>
          <a:noFill/>
        </p:spPr>
        <p:txBody>
          <a:bodyPr wrap="none" rtlCol="0">
            <a:spAutoFit/>
          </a:bodyPr>
          <a:lstStyle/>
          <a:p>
            <a:pPr marL="285750" indent="-285750">
              <a:buFont typeface="Arial" panose="020B0604020202020204" pitchFamily="34" charset="0"/>
              <a:buChar char="•"/>
            </a:pPr>
            <a:r>
              <a:rPr lang="en-US" altLang="zh-TW" dirty="0">
                <a:solidFill>
                  <a:srgbClr val="FF0000"/>
                </a:solidFill>
                <a:latin typeface="Georgia" panose="02040502050405020303" pitchFamily="18" charset="0"/>
                <a:ea typeface="微軟正黑體" panose="020B0604030504040204" pitchFamily="34" charset="-120"/>
                <a:cs typeface="Times New Roman" panose="02020603050405020304" pitchFamily="18" charset="0"/>
              </a:rPr>
              <a:t>Physical block</a:t>
            </a:r>
            <a:r>
              <a:rPr lang="zh-TW" altLang="en-US" dirty="0">
                <a:solidFill>
                  <a:srgbClr val="FF0000"/>
                </a:solidFill>
                <a:latin typeface="Georgia" panose="02040502050405020303"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Georgia" panose="02040502050405020303" pitchFamily="18" charset="0"/>
                <a:ea typeface="微軟正黑體" panose="020B0604030504040204" pitchFamily="34" charset="-120"/>
                <a:cs typeface="Times New Roman" panose="02020603050405020304" pitchFamily="18" charset="0"/>
              </a:rPr>
              <a:t>:</a:t>
            </a:r>
            <a:r>
              <a:rPr lang="zh-TW" altLang="en-US" dirty="0">
                <a:solidFill>
                  <a:srgbClr val="FF0000"/>
                </a:solidFill>
                <a:latin typeface="Georgia" panose="02040502050405020303" pitchFamily="18" charset="0"/>
                <a:ea typeface="微軟正黑體" panose="020B0604030504040204" pitchFamily="34" charset="-120"/>
                <a:cs typeface="Times New Roman" panose="02020603050405020304" pitchFamily="18" charset="0"/>
              </a:rPr>
              <a:t> </a:t>
            </a:r>
            <a:r>
              <a:rPr lang="zh-TW" altLang="en-US" dirty="0">
                <a:latin typeface="Georgia" panose="02040502050405020303" pitchFamily="18" charset="0"/>
                <a:ea typeface="微軟正黑體" panose="020B0604030504040204" pitchFamily="34" charset="-120"/>
              </a:rPr>
              <a:t>實際的一個 </a:t>
            </a:r>
            <a:r>
              <a:rPr lang="en-US" altLang="zh-TW" dirty="0">
                <a:latin typeface="Georgia" panose="02040502050405020303" pitchFamily="18" charset="0"/>
                <a:ea typeface="微軟正黑體" panose="020B0604030504040204" pitchFamily="34" charset="-120"/>
                <a:cs typeface="Times New Roman" panose="02020603050405020304" pitchFamily="18" charset="0"/>
              </a:rPr>
              <a:t>Block</a:t>
            </a:r>
          </a:p>
          <a:p>
            <a:pPr marL="285750" indent="-285750">
              <a:buFont typeface="Arial" panose="020B0604020202020204" pitchFamily="34" charset="0"/>
              <a:buChar char="•"/>
            </a:pPr>
            <a:r>
              <a:rPr lang="en-US" altLang="zh-TW" dirty="0">
                <a:latin typeface="Georgia" panose="02040502050405020303" pitchFamily="18" charset="0"/>
                <a:ea typeface="微軟正黑體" panose="020B0604030504040204" pitchFamily="34" charset="-120"/>
                <a:cs typeface="Times New Roman" panose="02020603050405020304" pitchFamily="18" charset="0"/>
              </a:rPr>
              <a:t>Logical block :</a:t>
            </a:r>
            <a:r>
              <a:rPr lang="zh-TW" altLang="en-US" dirty="0">
                <a:latin typeface="Georgia" panose="02040502050405020303" pitchFamily="18" charset="0"/>
                <a:ea typeface="微軟正黑體" panose="020B0604030504040204" pitchFamily="34" charset="-120"/>
                <a:cs typeface="Times New Roman" panose="02020603050405020304" pitchFamily="18" charset="0"/>
              </a:rPr>
              <a:t> 橫向將不同的</a:t>
            </a:r>
            <a:r>
              <a:rPr lang="en-US" altLang="zh-TW" dirty="0">
                <a:latin typeface="Georgia" panose="02040502050405020303" pitchFamily="18" charset="0"/>
                <a:ea typeface="微軟正黑體" panose="020B0604030504040204" pitchFamily="34" charset="-120"/>
                <a:cs typeface="Times New Roman" panose="02020603050405020304" pitchFamily="18" charset="0"/>
              </a:rPr>
              <a:t>Plane</a:t>
            </a:r>
            <a:r>
              <a:rPr lang="zh-TW" altLang="en-US" dirty="0">
                <a:latin typeface="Georgia" panose="02040502050405020303" pitchFamily="18" charset="0"/>
                <a:ea typeface="微軟正黑體" panose="020B0604030504040204" pitchFamily="34" charset="-120"/>
                <a:cs typeface="Times New Roman" panose="02020603050405020304" pitchFamily="18" charset="0"/>
              </a:rPr>
              <a:t>一起看的</a:t>
            </a:r>
            <a:r>
              <a:rPr lang="en-US" altLang="zh-TW" dirty="0">
                <a:latin typeface="Georgia" panose="02040502050405020303" pitchFamily="18" charset="0"/>
                <a:ea typeface="微軟正黑體" panose="020B0604030504040204" pitchFamily="34" charset="-120"/>
                <a:cs typeface="Times New Roman" panose="02020603050405020304" pitchFamily="18" charset="0"/>
              </a:rPr>
              <a:t>block</a:t>
            </a:r>
            <a:r>
              <a:rPr lang="zh-TW" altLang="en-US" dirty="0">
                <a:latin typeface="Georgia" panose="02040502050405020303" pitchFamily="18" charset="0"/>
                <a:ea typeface="微軟正黑體" panose="020B0604030504040204" pitchFamily="34" charset="-120"/>
                <a:cs typeface="Times New Roman" panose="02020603050405020304" pitchFamily="18" charset="0"/>
              </a:rPr>
              <a:t>，順序以直向記數</a:t>
            </a:r>
            <a:endParaRPr lang="en-US" altLang="zh-TW" dirty="0">
              <a:latin typeface="Georgia" panose="02040502050405020303" pitchFamily="18" charset="0"/>
              <a:ea typeface="微軟正黑體" panose="020B0604030504040204" pitchFamily="34" charset="-120"/>
              <a:cs typeface="Times New Roman" panose="02020603050405020304" pitchFamily="18" charset="0"/>
            </a:endParaRPr>
          </a:p>
          <a:p>
            <a:pPr marL="285750" indent="-285750">
              <a:buFont typeface="Arial" panose="020B0604020202020204" pitchFamily="34" charset="0"/>
              <a:buChar char="•"/>
            </a:pPr>
            <a:r>
              <a:rPr lang="en-US" altLang="zh-TW" dirty="0">
                <a:solidFill>
                  <a:srgbClr val="00B050"/>
                </a:solidFill>
                <a:latin typeface="Georgia" panose="02040502050405020303" pitchFamily="18" charset="0"/>
                <a:ea typeface="微軟正黑體" panose="020B0604030504040204" pitchFamily="34" charset="-120"/>
                <a:cs typeface="Times New Roman" panose="02020603050405020304" pitchFamily="18" charset="0"/>
              </a:rPr>
              <a:t>Super block</a:t>
            </a:r>
            <a:r>
              <a:rPr lang="zh-TW" altLang="en-US" dirty="0">
                <a:solidFill>
                  <a:srgbClr val="00B050"/>
                </a:solidFill>
                <a:latin typeface="Georgia" panose="02040502050405020303" pitchFamily="18" charset="0"/>
                <a:ea typeface="微軟正黑體" panose="020B0604030504040204" pitchFamily="34" charset="-120"/>
                <a:cs typeface="Times New Roman" panose="02020603050405020304" pitchFamily="18" charset="0"/>
              </a:rPr>
              <a:t>     </a:t>
            </a:r>
            <a:r>
              <a:rPr lang="en-US" altLang="zh-TW" dirty="0">
                <a:solidFill>
                  <a:srgbClr val="00B050"/>
                </a:solidFill>
                <a:latin typeface="Georgia" panose="02040502050405020303" pitchFamily="18" charset="0"/>
                <a:ea typeface="微軟正黑體" panose="020B0604030504040204" pitchFamily="34" charset="-120"/>
                <a:cs typeface="Times New Roman" panose="02020603050405020304" pitchFamily="18" charset="0"/>
              </a:rPr>
              <a:t>:</a:t>
            </a:r>
            <a:r>
              <a:rPr lang="zh-TW" altLang="en-US" dirty="0">
                <a:solidFill>
                  <a:srgbClr val="00B050"/>
                </a:solidFill>
                <a:latin typeface="Georgia" panose="02040502050405020303" pitchFamily="18" charset="0"/>
                <a:ea typeface="微軟正黑體" panose="020B0604030504040204" pitchFamily="34" charset="-120"/>
                <a:cs typeface="Times New Roman" panose="02020603050405020304" pitchFamily="18" charset="0"/>
              </a:rPr>
              <a:t> </a:t>
            </a:r>
            <a:r>
              <a:rPr lang="zh-TW" altLang="en-US" dirty="0">
                <a:latin typeface="Georgia" panose="02040502050405020303" pitchFamily="18" charset="0"/>
                <a:ea typeface="微軟正黑體" panose="020B0604030504040204" pitchFamily="34" charset="-120"/>
              </a:rPr>
              <a:t>橫向將不同 </a:t>
            </a:r>
            <a:r>
              <a:rPr lang="en-US" altLang="zh-TW" dirty="0">
                <a:latin typeface="Georgia" panose="02040502050405020303" pitchFamily="18" charset="0"/>
                <a:ea typeface="微軟正黑體" panose="020B0604030504040204" pitchFamily="34" charset="-120"/>
                <a:cs typeface="Times New Roman" panose="02020603050405020304" pitchFamily="18" charset="0"/>
              </a:rPr>
              <a:t>Die</a:t>
            </a:r>
            <a:r>
              <a:rPr lang="en-US" altLang="zh-TW" dirty="0">
                <a:latin typeface="Georgia" panose="02040502050405020303" pitchFamily="18" charset="0"/>
                <a:ea typeface="微軟正黑體" panose="020B0604030504040204" pitchFamily="34" charset="-120"/>
              </a:rPr>
              <a:t> </a:t>
            </a:r>
            <a:r>
              <a:rPr lang="zh-TW" altLang="en-US" dirty="0">
                <a:latin typeface="Georgia" panose="02040502050405020303" pitchFamily="18" charset="0"/>
                <a:ea typeface="微軟正黑體" panose="020B0604030504040204" pitchFamily="34" charset="-120"/>
              </a:rPr>
              <a:t>的 </a:t>
            </a:r>
            <a:r>
              <a:rPr lang="en-US" altLang="zh-TW" dirty="0">
                <a:latin typeface="Georgia" panose="02040502050405020303" pitchFamily="18" charset="0"/>
                <a:ea typeface="微軟正黑體" panose="020B0604030504040204" pitchFamily="34" charset="-120"/>
                <a:cs typeface="Times New Roman" panose="02020603050405020304" pitchFamily="18" charset="0"/>
              </a:rPr>
              <a:t>Physical Blk </a:t>
            </a:r>
            <a:r>
              <a:rPr lang="zh-TW" altLang="en-US" dirty="0">
                <a:latin typeface="Georgia" panose="02040502050405020303" pitchFamily="18" charset="0"/>
                <a:ea typeface="微軟正黑體" panose="020B0604030504040204" pitchFamily="34" charset="-120"/>
              </a:rPr>
              <a:t>綁在一起 ，順序以直向記數</a:t>
            </a:r>
            <a:endParaRPr lang="en-US" altLang="zh-TW" dirty="0">
              <a:latin typeface="Georgia" panose="02040502050405020303" pitchFamily="18" charset="0"/>
              <a:ea typeface="微軟正黑體" panose="020B0604030504040204" pitchFamily="34" charset="-120"/>
            </a:endParaRPr>
          </a:p>
        </p:txBody>
      </p:sp>
      <p:sp>
        <p:nvSpPr>
          <p:cNvPr id="7" name="矩形 6">
            <a:extLst>
              <a:ext uri="{FF2B5EF4-FFF2-40B4-BE49-F238E27FC236}">
                <a16:creationId xmlns:a16="http://schemas.microsoft.com/office/drawing/2014/main" id="{84C11831-0A20-2073-620E-18C80ED49D2F}"/>
              </a:ext>
            </a:extLst>
          </p:cNvPr>
          <p:cNvSpPr/>
          <p:nvPr/>
        </p:nvSpPr>
        <p:spPr>
          <a:xfrm>
            <a:off x="1422920" y="2073544"/>
            <a:ext cx="9315104" cy="16023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8" name="文字方塊 7">
            <a:extLst>
              <a:ext uri="{FF2B5EF4-FFF2-40B4-BE49-F238E27FC236}">
                <a16:creationId xmlns:a16="http://schemas.microsoft.com/office/drawing/2014/main" id="{EF06CDC7-E3BD-0F55-37E1-71438B9F4D41}"/>
              </a:ext>
            </a:extLst>
          </p:cNvPr>
          <p:cNvSpPr txBox="1"/>
          <p:nvPr/>
        </p:nvSpPr>
        <p:spPr>
          <a:xfrm>
            <a:off x="10808255" y="2720666"/>
            <a:ext cx="1107996" cy="338554"/>
          </a:xfrm>
          <a:prstGeom prst="rect">
            <a:avLst/>
          </a:prstGeom>
          <a:noFill/>
        </p:spPr>
        <p:txBody>
          <a:bodyPr wrap="none" rtlCol="0">
            <a:spAutoFit/>
          </a:bodyPr>
          <a:lstStyle/>
          <a:p>
            <a:r>
              <a:rPr lang="en-US" altLang="zh-TW" sz="1600" dirty="0">
                <a:solidFill>
                  <a:srgbClr val="00B050"/>
                </a:solidFill>
              </a:rPr>
              <a:t>Super blk </a:t>
            </a:r>
            <a:endParaRPr lang="zh-TW" altLang="en-US" sz="1600" dirty="0">
              <a:solidFill>
                <a:srgbClr val="00B050"/>
              </a:solidFill>
            </a:endParaRPr>
          </a:p>
        </p:txBody>
      </p:sp>
      <p:sp>
        <p:nvSpPr>
          <p:cNvPr id="9" name="矩形 8">
            <a:extLst>
              <a:ext uri="{FF2B5EF4-FFF2-40B4-BE49-F238E27FC236}">
                <a16:creationId xmlns:a16="http://schemas.microsoft.com/office/drawing/2014/main" id="{DB8BE116-3FC8-D98A-2ACD-84CE20365768}"/>
              </a:ext>
            </a:extLst>
          </p:cNvPr>
          <p:cNvSpPr/>
          <p:nvPr/>
        </p:nvSpPr>
        <p:spPr>
          <a:xfrm>
            <a:off x="1593541" y="2198190"/>
            <a:ext cx="1033128" cy="14117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1B0B94FF-92B1-1A8A-EC6F-DCE2E3188E8B}"/>
              </a:ext>
            </a:extLst>
          </p:cNvPr>
          <p:cNvSpPr txBox="1"/>
          <p:nvPr/>
        </p:nvSpPr>
        <p:spPr>
          <a:xfrm>
            <a:off x="1535060" y="1795566"/>
            <a:ext cx="1150089" cy="276999"/>
          </a:xfrm>
          <a:prstGeom prst="rect">
            <a:avLst/>
          </a:prstGeom>
          <a:noFill/>
        </p:spPr>
        <p:txBody>
          <a:bodyPr wrap="square" rtlCol="0">
            <a:spAutoFit/>
          </a:bodyPr>
          <a:lstStyle/>
          <a:p>
            <a:r>
              <a:rPr lang="en-US" altLang="zh-TW" sz="1200" dirty="0">
                <a:solidFill>
                  <a:srgbClr val="FF0000"/>
                </a:solidFill>
              </a:rPr>
              <a:t>Physical Blk </a:t>
            </a:r>
            <a:endParaRPr lang="zh-TW" altLang="en-US" sz="1200" dirty="0">
              <a:solidFill>
                <a:srgbClr val="FF0000"/>
              </a:solidFill>
            </a:endParaRPr>
          </a:p>
        </p:txBody>
      </p:sp>
      <p:sp>
        <p:nvSpPr>
          <p:cNvPr id="28" name="矩形 27">
            <a:extLst>
              <a:ext uri="{FF2B5EF4-FFF2-40B4-BE49-F238E27FC236}">
                <a16:creationId xmlns:a16="http://schemas.microsoft.com/office/drawing/2014/main" id="{BF3E8218-429F-2F9F-F56D-6D1F2F78A510}"/>
              </a:ext>
            </a:extLst>
          </p:cNvPr>
          <p:cNvSpPr/>
          <p:nvPr/>
        </p:nvSpPr>
        <p:spPr>
          <a:xfrm>
            <a:off x="1521412" y="2129693"/>
            <a:ext cx="4473304" cy="149486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30" name="文字方塊 29">
            <a:extLst>
              <a:ext uri="{FF2B5EF4-FFF2-40B4-BE49-F238E27FC236}">
                <a16:creationId xmlns:a16="http://schemas.microsoft.com/office/drawing/2014/main" id="{AAB480E8-A85F-950B-EB46-28203330F283}"/>
              </a:ext>
            </a:extLst>
          </p:cNvPr>
          <p:cNvSpPr txBox="1"/>
          <p:nvPr/>
        </p:nvSpPr>
        <p:spPr>
          <a:xfrm>
            <a:off x="-20517" y="2886897"/>
            <a:ext cx="1208985" cy="338554"/>
          </a:xfrm>
          <a:prstGeom prst="rect">
            <a:avLst/>
          </a:prstGeom>
          <a:noFill/>
        </p:spPr>
        <p:txBody>
          <a:bodyPr wrap="none" rtlCol="0">
            <a:spAutoFit/>
          </a:bodyPr>
          <a:lstStyle/>
          <a:p>
            <a:r>
              <a:rPr lang="en-US" altLang="zh-TW" sz="1600" dirty="0">
                <a:solidFill>
                  <a:srgbClr val="FFC000"/>
                </a:solidFill>
              </a:rPr>
              <a:t>Logical blk </a:t>
            </a:r>
            <a:endParaRPr lang="zh-TW" altLang="en-US" sz="1600" dirty="0">
              <a:solidFill>
                <a:srgbClr val="FFC000"/>
              </a:solidFill>
            </a:endParaRPr>
          </a:p>
        </p:txBody>
      </p:sp>
    </p:spTree>
    <p:extLst>
      <p:ext uri="{BB962C8B-B14F-4D97-AF65-F5344CB8AC3E}">
        <p14:creationId xmlns:p14="http://schemas.microsoft.com/office/powerpoint/2010/main" val="138264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7" grpId="0"/>
      <p:bldP spid="28"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Cell Level</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grpSp>
        <p:nvGrpSpPr>
          <p:cNvPr id="4" name="群組 3">
            <a:extLst>
              <a:ext uri="{FF2B5EF4-FFF2-40B4-BE49-F238E27FC236}">
                <a16:creationId xmlns:a16="http://schemas.microsoft.com/office/drawing/2014/main" id="{541DA5FC-433D-314A-E964-216296955286}"/>
              </a:ext>
            </a:extLst>
          </p:cNvPr>
          <p:cNvGrpSpPr/>
          <p:nvPr/>
        </p:nvGrpSpPr>
        <p:grpSpPr>
          <a:xfrm>
            <a:off x="636082" y="1295604"/>
            <a:ext cx="5459918" cy="4519454"/>
            <a:chOff x="636082" y="1689304"/>
            <a:chExt cx="5459918" cy="4519454"/>
          </a:xfrm>
        </p:grpSpPr>
        <p:pic>
          <p:nvPicPr>
            <p:cNvPr id="5" name="圖片 4">
              <a:extLst>
                <a:ext uri="{FF2B5EF4-FFF2-40B4-BE49-F238E27FC236}">
                  <a16:creationId xmlns:a16="http://schemas.microsoft.com/office/drawing/2014/main" id="{713027DA-6E1B-62A4-0EB0-9B2F284973C4}"/>
                </a:ext>
              </a:extLst>
            </p:cNvPr>
            <p:cNvPicPr>
              <a:picLocks noChangeAspect="1"/>
            </p:cNvPicPr>
            <p:nvPr/>
          </p:nvPicPr>
          <p:blipFill>
            <a:blip r:embed="rId3"/>
            <a:stretch>
              <a:fillRect/>
            </a:stretch>
          </p:blipFill>
          <p:spPr>
            <a:xfrm>
              <a:off x="636082" y="1689304"/>
              <a:ext cx="5459918" cy="4519454"/>
            </a:xfrm>
            <a:prstGeom prst="rect">
              <a:avLst/>
            </a:prstGeom>
          </p:spPr>
        </p:pic>
        <p:sp>
          <p:nvSpPr>
            <p:cNvPr id="6" name="矩形 5">
              <a:extLst>
                <a:ext uri="{FF2B5EF4-FFF2-40B4-BE49-F238E27FC236}">
                  <a16:creationId xmlns:a16="http://schemas.microsoft.com/office/drawing/2014/main" id="{D8132958-E273-FA03-1504-33F6A2FAAB13}"/>
                </a:ext>
              </a:extLst>
            </p:cNvPr>
            <p:cNvSpPr/>
            <p:nvPr/>
          </p:nvSpPr>
          <p:spPr>
            <a:xfrm>
              <a:off x="1793174" y="2565070"/>
              <a:ext cx="1508166" cy="17813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72BE2765-6701-3F6E-537B-1294072E8A7F}"/>
                </a:ext>
              </a:extLst>
            </p:cNvPr>
            <p:cNvSpPr/>
            <p:nvPr/>
          </p:nvSpPr>
          <p:spPr>
            <a:xfrm>
              <a:off x="1933698" y="3726872"/>
              <a:ext cx="2638301" cy="17813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0715861B-B6E3-143A-5AAA-A81930CD5ED8}"/>
                </a:ext>
              </a:extLst>
            </p:cNvPr>
            <p:cNvSpPr/>
            <p:nvPr/>
          </p:nvSpPr>
          <p:spPr>
            <a:xfrm>
              <a:off x="1793174" y="4938207"/>
              <a:ext cx="2638301" cy="17813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31A0906C-3172-71A1-6EA7-CAAD3891CC2E}"/>
                </a:ext>
              </a:extLst>
            </p:cNvPr>
            <p:cNvSpPr/>
            <p:nvPr/>
          </p:nvSpPr>
          <p:spPr>
            <a:xfrm>
              <a:off x="1793174" y="5887746"/>
              <a:ext cx="2638301" cy="17813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a:extLst>
              <a:ext uri="{FF2B5EF4-FFF2-40B4-BE49-F238E27FC236}">
                <a16:creationId xmlns:a16="http://schemas.microsoft.com/office/drawing/2014/main" id="{5105C109-FA0B-14E4-9BBD-1BC731C7B034}"/>
              </a:ext>
            </a:extLst>
          </p:cNvPr>
          <p:cNvGrpSpPr/>
          <p:nvPr/>
        </p:nvGrpSpPr>
        <p:grpSpPr>
          <a:xfrm>
            <a:off x="6230197" y="1595021"/>
            <a:ext cx="5338945" cy="4166402"/>
            <a:chOff x="6230197" y="1595021"/>
            <a:chExt cx="5338945" cy="4166402"/>
          </a:xfrm>
        </p:grpSpPr>
        <p:pic>
          <p:nvPicPr>
            <p:cNvPr id="11" name="Picture 2" descr="Flash memory cell capacities (SLC, MLC, TLC and QLC). | Download Scientific  Diagram">
              <a:extLst>
                <a:ext uri="{FF2B5EF4-FFF2-40B4-BE49-F238E27FC236}">
                  <a16:creationId xmlns:a16="http://schemas.microsoft.com/office/drawing/2014/main" id="{A46C9682-C0BC-C11A-90C8-5254F0EA78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8024"/>
            <a:stretch/>
          </p:blipFill>
          <p:spPr bwMode="auto">
            <a:xfrm>
              <a:off x="6230197" y="3645006"/>
              <a:ext cx="5204748" cy="2116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lash memory cell capacities (SLC, MLC, TLC and QLC). | Download Scientific  Diagram">
              <a:extLst>
                <a:ext uri="{FF2B5EF4-FFF2-40B4-BE49-F238E27FC236}">
                  <a16:creationId xmlns:a16="http://schemas.microsoft.com/office/drawing/2014/main" id="{80998AA0-DA94-110D-642A-604EF6EA8C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387"/>
            <a:stretch/>
          </p:blipFill>
          <p:spPr bwMode="auto">
            <a:xfrm>
              <a:off x="6230197" y="1595021"/>
              <a:ext cx="5204748" cy="202022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1430C613-FE05-BFC1-D135-64F97C348C4C}"/>
                </a:ext>
              </a:extLst>
            </p:cNvPr>
            <p:cNvGrpSpPr/>
            <p:nvPr/>
          </p:nvGrpSpPr>
          <p:grpSpPr>
            <a:xfrm>
              <a:off x="6730999" y="2670352"/>
              <a:ext cx="4838143" cy="974654"/>
              <a:chOff x="881099" y="5592968"/>
              <a:chExt cx="4965948" cy="974654"/>
            </a:xfrm>
          </p:grpSpPr>
          <p:pic>
            <p:nvPicPr>
              <p:cNvPr id="14" name="Picture 2" descr="固態硬盤的SLC、MLC、TLC和QLC的區別- 台部落">
                <a:extLst>
                  <a:ext uri="{FF2B5EF4-FFF2-40B4-BE49-F238E27FC236}">
                    <a16:creationId xmlns:a16="http://schemas.microsoft.com/office/drawing/2014/main" id="{23EBA646-C5DA-B04E-1678-92946F5E0E2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459" t="40021" b="36003"/>
              <a:stretch/>
            </p:blipFill>
            <p:spPr bwMode="auto">
              <a:xfrm>
                <a:off x="1003602" y="5592968"/>
                <a:ext cx="4843445" cy="974654"/>
              </a:xfrm>
              <a:prstGeom prst="rect">
                <a:avLst/>
              </a:prstGeom>
              <a:noFill/>
              <a:extLst>
                <a:ext uri="{909E8E84-426E-40DD-AFC4-6F175D3DCCD1}">
                  <a14:hiddenFill xmlns:a14="http://schemas.microsoft.com/office/drawing/2010/main">
                    <a:solidFill>
                      <a:srgbClr val="FFFFFF"/>
                    </a:solidFill>
                  </a14:hiddenFill>
                </a:ext>
              </a:extLst>
            </p:spPr>
          </p:pic>
          <p:pic>
            <p:nvPicPr>
              <p:cNvPr id="15" name="圖片 14">
                <a:extLst>
                  <a:ext uri="{FF2B5EF4-FFF2-40B4-BE49-F238E27FC236}">
                    <a16:creationId xmlns:a16="http://schemas.microsoft.com/office/drawing/2014/main" id="{AB451C0C-3096-2AA5-BDBE-A7F25E3E443B}"/>
                  </a:ext>
                </a:extLst>
              </p:cNvPr>
              <p:cNvPicPr>
                <a:picLocks noChangeAspect="1"/>
              </p:cNvPicPr>
              <p:nvPr/>
            </p:nvPicPr>
            <p:blipFill>
              <a:blip r:embed="rId6"/>
              <a:stretch>
                <a:fillRect/>
              </a:stretch>
            </p:blipFill>
            <p:spPr>
              <a:xfrm>
                <a:off x="881099" y="5592968"/>
                <a:ext cx="743054" cy="219106"/>
              </a:xfrm>
              <a:prstGeom prst="rect">
                <a:avLst/>
              </a:prstGeom>
            </p:spPr>
          </p:pic>
          <p:sp>
            <p:nvSpPr>
              <p:cNvPr id="16" name="文字方塊 8">
                <a:extLst>
                  <a:ext uri="{FF2B5EF4-FFF2-40B4-BE49-F238E27FC236}">
                    <a16:creationId xmlns:a16="http://schemas.microsoft.com/office/drawing/2014/main" id="{04518179-5F1A-1FF2-7710-F17483916EEA}"/>
                  </a:ext>
                </a:extLst>
              </p:cNvPr>
              <p:cNvSpPr txBox="1"/>
              <p:nvPr/>
            </p:nvSpPr>
            <p:spPr>
              <a:xfrm>
                <a:off x="2805203" y="5665880"/>
                <a:ext cx="956310" cy="292388"/>
              </a:xfrm>
              <a:prstGeom prst="rect">
                <a:avLst/>
              </a:prstGeom>
              <a:solidFill>
                <a:schemeClr val="bg1"/>
              </a:solid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300" dirty="0">
                    <a:latin typeface="Calisto MT" panose="02040603050505030304" pitchFamily="18" charset="0"/>
                  </a:rPr>
                  <a:t>2</a:t>
                </a:r>
                <a:r>
                  <a:rPr lang="zh-TW" altLang="en-US" sz="1300" dirty="0">
                    <a:latin typeface="Calisto MT" panose="02040603050505030304" pitchFamily="18" charset="0"/>
                  </a:rPr>
                  <a:t> </a:t>
                </a:r>
                <a:r>
                  <a:rPr lang="en-US" altLang="zh-TW" sz="1300" dirty="0">
                    <a:latin typeface="Calisto MT" panose="02040603050505030304" pitchFamily="18" charset="0"/>
                  </a:rPr>
                  <a:t>bit/cell</a:t>
                </a:r>
                <a:endParaRPr lang="zh-TW" altLang="en-US" sz="1300" dirty="0">
                  <a:latin typeface="Calisto MT" panose="02040603050505030304" pitchFamily="18" charset="0"/>
                </a:endParaRPr>
              </a:p>
            </p:txBody>
          </p:sp>
        </p:grpSp>
        <p:pic>
          <p:nvPicPr>
            <p:cNvPr id="18" name="圖片 17">
              <a:extLst>
                <a:ext uri="{FF2B5EF4-FFF2-40B4-BE49-F238E27FC236}">
                  <a16:creationId xmlns:a16="http://schemas.microsoft.com/office/drawing/2014/main" id="{F9B6BFF9-6C3A-B4AE-72AE-9C819810AE39}"/>
                </a:ext>
              </a:extLst>
            </p:cNvPr>
            <p:cNvPicPr>
              <a:picLocks noChangeAspect="1"/>
            </p:cNvPicPr>
            <p:nvPr/>
          </p:nvPicPr>
          <p:blipFill>
            <a:blip r:embed="rId7"/>
            <a:stretch>
              <a:fillRect/>
            </a:stretch>
          </p:blipFill>
          <p:spPr>
            <a:xfrm>
              <a:off x="11093429" y="3298176"/>
              <a:ext cx="322697" cy="261647"/>
            </a:xfrm>
            <a:prstGeom prst="rect">
              <a:avLst/>
            </a:prstGeom>
          </p:spPr>
        </p:pic>
      </p:grpSp>
    </p:spTree>
    <p:extLst>
      <p:ext uri="{BB962C8B-B14F-4D97-AF65-F5344CB8AC3E}">
        <p14:creationId xmlns:p14="http://schemas.microsoft.com/office/powerpoint/2010/main" val="33261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2D vs 3D structure</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055A33C0-BAAE-C837-3EBB-21792541B633}"/>
              </a:ext>
            </a:extLst>
          </p:cNvPr>
          <p:cNvSpPr txBox="1"/>
          <p:nvPr/>
        </p:nvSpPr>
        <p:spPr>
          <a:xfrm>
            <a:off x="393549" y="830940"/>
            <a:ext cx="6053260" cy="128830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2D NAND :</a:t>
            </a:r>
          </a:p>
          <a:p>
            <a:pPr marL="742950" lvl="1" indent="-285750">
              <a:lnSpc>
                <a:spcPct val="150000"/>
              </a:lnSpc>
              <a:buFont typeface="Arial" panose="020B0604020202020204" pitchFamily="34" charset="0"/>
              <a:buChar char="•"/>
            </a:pPr>
            <a:r>
              <a:rPr lang="en-US" altLang="zh-TW" dirty="0">
                <a:latin typeface="Georgia" panose="02040502050405020303" pitchFamily="18" charset="0"/>
                <a:ea typeface="微軟正黑體" panose="020B0604030504040204" pitchFamily="34" charset="-120"/>
                <a:cs typeface="Times New Roman" panose="02020603050405020304" pitchFamily="18" charset="0"/>
              </a:rPr>
              <a:t>Wafer</a:t>
            </a:r>
            <a:r>
              <a:rPr lang="zh-TW" altLang="en-US" dirty="0">
                <a:latin typeface="Georgia" panose="02040502050405020303" pitchFamily="18" charset="0"/>
                <a:ea typeface="微軟正黑體" panose="020B0604030504040204" pitchFamily="34" charset="-120"/>
                <a:cs typeface="Times New Roman" panose="02020603050405020304" pitchFamily="18" charset="0"/>
              </a:rPr>
              <a:t> 橫向面積有限，限制容量</a:t>
            </a:r>
            <a:endParaRPr lang="en-US" altLang="zh-TW" dirty="0">
              <a:latin typeface="Georgia" panose="02040502050405020303" pitchFamily="18" charset="0"/>
              <a:ea typeface="微軟正黑體" panose="020B0604030504040204" pitchFamily="34" charset="-12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a:latin typeface="Georgia" panose="02040502050405020303" pitchFamily="18" charset="0"/>
                <a:ea typeface="微軟正黑體" panose="020B0604030504040204" pitchFamily="34" charset="-120"/>
                <a:cs typeface="Times New Roman" panose="02020603050405020304" pitchFamily="18" charset="0"/>
              </a:rPr>
              <a:t>Cell</a:t>
            </a:r>
            <a:r>
              <a:rPr lang="zh-TW" altLang="en-US" dirty="0">
                <a:latin typeface="Georgia" panose="02040502050405020303" pitchFamily="18" charset="0"/>
                <a:ea typeface="微軟正黑體" panose="020B0604030504040204" pitchFamily="34" charset="-120"/>
                <a:cs typeface="Times New Roman" panose="02020603050405020304" pitchFamily="18" charset="0"/>
              </a:rPr>
              <a:t> 間距離壓縮過短會有嚴重的 </a:t>
            </a:r>
            <a:r>
              <a:rPr lang="en-US" altLang="zh-TW" dirty="0">
                <a:solidFill>
                  <a:srgbClr val="FF0000"/>
                </a:solidFill>
                <a:latin typeface="Georgia" panose="02040502050405020303" pitchFamily="18" charset="0"/>
                <a:ea typeface="微軟正黑體" panose="020B0604030504040204" pitchFamily="34" charset="-120"/>
                <a:cs typeface="Times New Roman" panose="02020603050405020304" pitchFamily="18" charset="0"/>
              </a:rPr>
              <a:t>Cell coupling</a:t>
            </a:r>
            <a:r>
              <a:rPr lang="zh-TW" altLang="en-US" dirty="0">
                <a:solidFill>
                  <a:srgbClr val="FF0000"/>
                </a:solidFill>
                <a:latin typeface="Georgia" panose="02040502050405020303" pitchFamily="18" charset="0"/>
                <a:ea typeface="微軟正黑體" panose="020B0604030504040204" pitchFamily="34" charset="-120"/>
                <a:cs typeface="Times New Roman" panose="02020603050405020304" pitchFamily="18" charset="0"/>
              </a:rPr>
              <a:t> </a:t>
            </a:r>
            <a:r>
              <a:rPr lang="zh-TW" altLang="en-US" dirty="0">
                <a:latin typeface="Georgia" panose="02040502050405020303" pitchFamily="18" charset="0"/>
                <a:ea typeface="微軟正黑體" panose="020B0604030504040204" pitchFamily="34" charset="-120"/>
              </a:rPr>
              <a:t>問題</a:t>
            </a:r>
            <a:endParaRPr lang="en-US" altLang="zh-TW" dirty="0">
              <a:latin typeface="Georgia" panose="02040502050405020303" pitchFamily="18" charset="0"/>
              <a:ea typeface="微軟正黑體" panose="020B0604030504040204" pitchFamily="34" charset="-120"/>
              <a:cs typeface="Times New Roman" panose="02020603050405020304" pitchFamily="18" charset="0"/>
            </a:endParaRPr>
          </a:p>
        </p:txBody>
      </p:sp>
      <p:pic>
        <p:nvPicPr>
          <p:cNvPr id="6" name="Picture 2" descr="NAND-flash基础 - 知乎">
            <a:extLst>
              <a:ext uri="{FF2B5EF4-FFF2-40B4-BE49-F238E27FC236}">
                <a16:creationId xmlns:a16="http://schemas.microsoft.com/office/drawing/2014/main" id="{299E09D7-F2F0-2038-6AC4-D89993588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065" y="2393042"/>
            <a:ext cx="5666816" cy="3391993"/>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7D3DB9F7-979F-036B-E9EB-C606EA31B7D5}"/>
              </a:ext>
            </a:extLst>
          </p:cNvPr>
          <p:cNvSpPr txBox="1"/>
          <p:nvPr/>
        </p:nvSpPr>
        <p:spPr>
          <a:xfrm>
            <a:off x="3430695" y="5888560"/>
            <a:ext cx="3816926" cy="276999"/>
          </a:xfrm>
          <a:prstGeom prst="rect">
            <a:avLst/>
          </a:prstGeom>
          <a:noFill/>
        </p:spPr>
        <p:txBody>
          <a:bodyPr wrap="square" rtlCol="0">
            <a:spAutoFit/>
          </a:bodyPr>
          <a:lstStyle/>
          <a:p>
            <a:r>
              <a:rPr lang="en-US" altLang="zh-TW" sz="1200" dirty="0">
                <a:solidFill>
                  <a:schemeClr val="bg2">
                    <a:lumMod val="90000"/>
                  </a:schemeClr>
                </a:solidFill>
              </a:rPr>
              <a:t>Source</a:t>
            </a:r>
            <a:r>
              <a:rPr lang="zh-TW" altLang="en-US" sz="1200" dirty="0">
                <a:solidFill>
                  <a:schemeClr val="bg2">
                    <a:lumMod val="90000"/>
                  </a:schemeClr>
                </a:solidFill>
              </a:rPr>
              <a:t> </a:t>
            </a:r>
            <a:r>
              <a:rPr lang="en-US" altLang="zh-TW" sz="1200" dirty="0">
                <a:solidFill>
                  <a:schemeClr val="bg2">
                    <a:lumMod val="90000"/>
                  </a:schemeClr>
                </a:solidFill>
              </a:rPr>
              <a:t>:</a:t>
            </a:r>
            <a:r>
              <a:rPr lang="zh-TW" altLang="en-US" sz="1200" dirty="0">
                <a:solidFill>
                  <a:schemeClr val="bg2">
                    <a:lumMod val="90000"/>
                  </a:schemeClr>
                </a:solidFill>
              </a:rPr>
              <a:t> </a:t>
            </a:r>
            <a:r>
              <a:rPr lang="en-US" altLang="zh-TW" sz="1200" dirty="0">
                <a:solidFill>
                  <a:schemeClr val="bg2">
                    <a:lumMod val="90000"/>
                  </a:schemeClr>
                </a:solidFill>
              </a:rPr>
              <a:t>http://www.yingtexin.net/news-2/54719.shtml</a:t>
            </a:r>
            <a:endParaRPr lang="zh-TW" altLang="en-US" sz="1200" dirty="0">
              <a:solidFill>
                <a:schemeClr val="bg2">
                  <a:lumMod val="90000"/>
                </a:schemeClr>
              </a:solidFill>
            </a:endParaRPr>
          </a:p>
        </p:txBody>
      </p:sp>
    </p:spTree>
    <p:extLst>
      <p:ext uri="{BB962C8B-B14F-4D97-AF65-F5344CB8AC3E}">
        <p14:creationId xmlns:p14="http://schemas.microsoft.com/office/powerpoint/2010/main" val="3917423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圖片 66">
            <a:extLst>
              <a:ext uri="{FF2B5EF4-FFF2-40B4-BE49-F238E27FC236}">
                <a16:creationId xmlns:a16="http://schemas.microsoft.com/office/drawing/2014/main" id="{E47D7611-F0B5-A203-4036-DCC9E3AA7113}"/>
              </a:ext>
            </a:extLst>
          </p:cNvPr>
          <p:cNvPicPr>
            <a:picLocks noChangeAspect="1"/>
          </p:cNvPicPr>
          <p:nvPr/>
        </p:nvPicPr>
        <p:blipFill>
          <a:blip r:embed="rId3"/>
          <a:stretch>
            <a:fillRect/>
          </a:stretch>
        </p:blipFill>
        <p:spPr>
          <a:xfrm>
            <a:off x="2786286" y="3514995"/>
            <a:ext cx="3912152" cy="1991767"/>
          </a:xfrm>
          <a:prstGeom prst="rect">
            <a:avLst/>
          </a:prstGeom>
        </p:spPr>
      </p:pic>
      <p:pic>
        <p:nvPicPr>
          <p:cNvPr id="34" name="圖片 33">
            <a:extLst>
              <a:ext uri="{FF2B5EF4-FFF2-40B4-BE49-F238E27FC236}">
                <a16:creationId xmlns:a16="http://schemas.microsoft.com/office/drawing/2014/main" id="{791B0732-ABEB-192F-4241-D715B6107420}"/>
              </a:ext>
            </a:extLst>
          </p:cNvPr>
          <p:cNvPicPr>
            <a:picLocks noChangeAspect="1"/>
          </p:cNvPicPr>
          <p:nvPr/>
        </p:nvPicPr>
        <p:blipFill>
          <a:blip r:embed="rId3"/>
          <a:srcRect l="10669" t="8469" r="62688" b="17646"/>
          <a:stretch/>
        </p:blipFill>
        <p:spPr>
          <a:xfrm>
            <a:off x="1351685" y="3036216"/>
            <a:ext cx="1370472" cy="1934892"/>
          </a:xfrm>
          <a:custGeom>
            <a:avLst/>
            <a:gdLst>
              <a:gd name="connsiteX0" fmla="*/ 0 w 1370472"/>
              <a:gd name="connsiteY0" fmla="*/ 0 h 1934892"/>
              <a:gd name="connsiteX1" fmla="*/ 152592 w 1370472"/>
              <a:gd name="connsiteY1" fmla="*/ 0 h 1934892"/>
              <a:gd name="connsiteX2" fmla="*/ 133700 w 1370472"/>
              <a:gd name="connsiteY2" fmla="*/ 62588 h 1934892"/>
              <a:gd name="connsiteX3" fmla="*/ 1370472 w 1370472"/>
              <a:gd name="connsiteY3" fmla="*/ 435894 h 1934892"/>
              <a:gd name="connsiteX4" fmla="*/ 1370472 w 1370472"/>
              <a:gd name="connsiteY4" fmla="*/ 1934892 h 1934892"/>
              <a:gd name="connsiteX5" fmla="*/ 0 w 1370472"/>
              <a:gd name="connsiteY5" fmla="*/ 1934892 h 1934892"/>
              <a:gd name="connsiteX6" fmla="*/ 0 w 1370472"/>
              <a:gd name="connsiteY6" fmla="*/ 0 h 193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0472" h="1934892">
                <a:moveTo>
                  <a:pt x="0" y="0"/>
                </a:moveTo>
                <a:lnTo>
                  <a:pt x="152592" y="0"/>
                </a:lnTo>
                <a:lnTo>
                  <a:pt x="133700" y="62588"/>
                </a:lnTo>
                <a:lnTo>
                  <a:pt x="1370472" y="435894"/>
                </a:lnTo>
                <a:lnTo>
                  <a:pt x="1370472" y="1934892"/>
                </a:lnTo>
                <a:lnTo>
                  <a:pt x="0" y="1934892"/>
                </a:lnTo>
                <a:lnTo>
                  <a:pt x="0" y="0"/>
                </a:lnTo>
                <a:close/>
              </a:path>
            </a:pathLst>
          </a:custGeom>
        </p:spPr>
      </p:pic>
      <p:pic>
        <p:nvPicPr>
          <p:cNvPr id="33" name="圖片 32">
            <a:extLst>
              <a:ext uri="{FF2B5EF4-FFF2-40B4-BE49-F238E27FC236}">
                <a16:creationId xmlns:a16="http://schemas.microsoft.com/office/drawing/2014/main" id="{6112CC10-8D94-86F8-2FCE-7D20F2EB9DAB}"/>
              </a:ext>
            </a:extLst>
          </p:cNvPr>
          <p:cNvPicPr>
            <a:picLocks noChangeAspect="1"/>
          </p:cNvPicPr>
          <p:nvPr/>
        </p:nvPicPr>
        <p:blipFill>
          <a:blip r:embed="rId3"/>
          <a:srcRect l="10669" t="8469" r="62688" b="17646"/>
          <a:stretch/>
        </p:blipFill>
        <p:spPr>
          <a:xfrm>
            <a:off x="1220858" y="3217460"/>
            <a:ext cx="1370472" cy="1934892"/>
          </a:xfrm>
          <a:custGeom>
            <a:avLst/>
            <a:gdLst>
              <a:gd name="connsiteX0" fmla="*/ 0 w 1370472"/>
              <a:gd name="connsiteY0" fmla="*/ 0 h 1934892"/>
              <a:gd name="connsiteX1" fmla="*/ 152592 w 1370472"/>
              <a:gd name="connsiteY1" fmla="*/ 0 h 1934892"/>
              <a:gd name="connsiteX2" fmla="*/ 133700 w 1370472"/>
              <a:gd name="connsiteY2" fmla="*/ 62588 h 1934892"/>
              <a:gd name="connsiteX3" fmla="*/ 1370472 w 1370472"/>
              <a:gd name="connsiteY3" fmla="*/ 435894 h 1934892"/>
              <a:gd name="connsiteX4" fmla="*/ 1370472 w 1370472"/>
              <a:gd name="connsiteY4" fmla="*/ 1934892 h 1934892"/>
              <a:gd name="connsiteX5" fmla="*/ 0 w 1370472"/>
              <a:gd name="connsiteY5" fmla="*/ 1934892 h 1934892"/>
              <a:gd name="connsiteX6" fmla="*/ 0 w 1370472"/>
              <a:gd name="connsiteY6" fmla="*/ 0 h 193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0472" h="1934892">
                <a:moveTo>
                  <a:pt x="0" y="0"/>
                </a:moveTo>
                <a:lnTo>
                  <a:pt x="152592" y="0"/>
                </a:lnTo>
                <a:lnTo>
                  <a:pt x="133700" y="62588"/>
                </a:lnTo>
                <a:lnTo>
                  <a:pt x="1370472" y="435894"/>
                </a:lnTo>
                <a:lnTo>
                  <a:pt x="1370472" y="1934892"/>
                </a:lnTo>
                <a:lnTo>
                  <a:pt x="0" y="1934892"/>
                </a:lnTo>
                <a:lnTo>
                  <a:pt x="0" y="0"/>
                </a:lnTo>
                <a:close/>
              </a:path>
            </a:pathLst>
          </a:custGeom>
        </p:spPr>
      </p:pic>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2D vs 3D structure</a:t>
            </a:r>
            <a:endParaRPr lang="zh-TW" altLang="en-US" sz="280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055A33C0-BAAE-C837-3EBB-21792541B633}"/>
              </a:ext>
            </a:extLst>
          </p:cNvPr>
          <p:cNvSpPr txBox="1"/>
          <p:nvPr/>
        </p:nvSpPr>
        <p:spPr>
          <a:xfrm>
            <a:off x="393549" y="830940"/>
            <a:ext cx="5997155" cy="211929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2D NAND :</a:t>
            </a:r>
          </a:p>
          <a:p>
            <a:pPr marL="742950" lvl="1" indent="-285750">
              <a:lnSpc>
                <a:spcPct val="150000"/>
              </a:lnSpc>
              <a:buFont typeface="Arial" panose="020B0604020202020204" pitchFamily="34" charset="0"/>
              <a:buChar char="•"/>
            </a:pPr>
            <a:r>
              <a:rPr lang="en-US" altLang="zh-TW" dirty="0">
                <a:latin typeface="Georgia" panose="02040502050405020303" pitchFamily="18" charset="0"/>
                <a:ea typeface="微軟正黑體" panose="020B0604030504040204" pitchFamily="34" charset="-120"/>
                <a:cs typeface="Times New Roman" panose="02020603050405020304" pitchFamily="18" charset="0"/>
              </a:rPr>
              <a:t>Wafer</a:t>
            </a:r>
            <a:r>
              <a:rPr lang="zh-TW" altLang="en-US" dirty="0">
                <a:latin typeface="Georgia" panose="02040502050405020303" pitchFamily="18" charset="0"/>
                <a:ea typeface="微軟正黑體" panose="020B0604030504040204" pitchFamily="34" charset="-120"/>
                <a:cs typeface="Times New Roman" panose="02020603050405020304" pitchFamily="18" charset="0"/>
              </a:rPr>
              <a:t> </a:t>
            </a:r>
            <a:r>
              <a:rPr lang="zh-TW" altLang="en-US" dirty="0">
                <a:latin typeface="Georgia" panose="02040502050405020303" pitchFamily="18" charset="0"/>
                <a:ea typeface="微軟正黑體" panose="020B0604030504040204" pitchFamily="34" charset="-120"/>
              </a:rPr>
              <a:t>橫向</a:t>
            </a:r>
            <a:r>
              <a:rPr lang="zh-TW" altLang="en-US" dirty="0">
                <a:solidFill>
                  <a:srgbClr val="FF0000"/>
                </a:solidFill>
                <a:latin typeface="Georgia" panose="02040502050405020303" pitchFamily="18" charset="0"/>
                <a:ea typeface="微軟正黑體" panose="020B0604030504040204" pitchFamily="34" charset="-120"/>
              </a:rPr>
              <a:t>面積有限</a:t>
            </a:r>
            <a:r>
              <a:rPr lang="zh-TW" altLang="en-US" dirty="0">
                <a:latin typeface="Georgia" panose="02040502050405020303" pitchFamily="18" charset="0"/>
                <a:ea typeface="微軟正黑體" panose="020B0604030504040204" pitchFamily="34" charset="-120"/>
              </a:rPr>
              <a:t>，限制容量。</a:t>
            </a:r>
            <a:endParaRPr lang="en-US" altLang="zh-TW" dirty="0">
              <a:latin typeface="Georgia" panose="02040502050405020303" pitchFamily="18" charset="0"/>
              <a:ea typeface="微軟正黑體" panose="020B0604030504040204" pitchFamily="34" charset="-120"/>
            </a:endParaRPr>
          </a:p>
          <a:p>
            <a:pPr marL="742950" lvl="1" indent="-285750">
              <a:lnSpc>
                <a:spcPct val="150000"/>
              </a:lnSpc>
              <a:buFont typeface="Arial" panose="020B0604020202020204" pitchFamily="34" charset="0"/>
              <a:buChar char="•"/>
            </a:pPr>
            <a:r>
              <a:rPr lang="en-US" altLang="zh-TW" dirty="0">
                <a:latin typeface="Georgia" panose="02040502050405020303" pitchFamily="18" charset="0"/>
                <a:ea typeface="微軟正黑體" panose="020B0604030504040204" pitchFamily="34" charset="-120"/>
                <a:cs typeface="Times New Roman" panose="02020603050405020304" pitchFamily="18" charset="0"/>
              </a:rPr>
              <a:t>Cell</a:t>
            </a:r>
            <a:r>
              <a:rPr lang="zh-TW" altLang="en-US" dirty="0">
                <a:latin typeface="Georgia" panose="02040502050405020303" pitchFamily="18" charset="0"/>
                <a:ea typeface="微軟正黑體" panose="020B0604030504040204" pitchFamily="34" charset="-120"/>
                <a:cs typeface="Times New Roman" panose="02020603050405020304" pitchFamily="18" charset="0"/>
              </a:rPr>
              <a:t> </a:t>
            </a:r>
            <a:r>
              <a:rPr lang="zh-TW" altLang="en-US" dirty="0">
                <a:latin typeface="Georgia" panose="02040502050405020303" pitchFamily="18" charset="0"/>
                <a:ea typeface="微軟正黑體" panose="020B0604030504040204" pitchFamily="34" charset="-120"/>
              </a:rPr>
              <a:t>間距離壓縮過短會有嚴重的 </a:t>
            </a:r>
            <a:r>
              <a:rPr lang="en-US" altLang="zh-TW" dirty="0">
                <a:solidFill>
                  <a:srgbClr val="FF0000"/>
                </a:solidFill>
                <a:latin typeface="Georgia" panose="02040502050405020303" pitchFamily="18" charset="0"/>
                <a:ea typeface="微軟正黑體" panose="020B0604030504040204" pitchFamily="34" charset="-120"/>
                <a:cs typeface="Times New Roman" panose="02020603050405020304" pitchFamily="18" charset="0"/>
              </a:rPr>
              <a:t>Cell coupling</a:t>
            </a:r>
            <a:r>
              <a:rPr lang="zh-TW" altLang="en-US" dirty="0">
                <a:solidFill>
                  <a:srgbClr val="FF0000"/>
                </a:solidFill>
                <a:latin typeface="Georgia" panose="02040502050405020303" pitchFamily="18" charset="0"/>
                <a:ea typeface="微軟正黑體" panose="020B0604030504040204" pitchFamily="34" charset="-120"/>
                <a:cs typeface="Times New Roman" panose="02020603050405020304" pitchFamily="18" charset="0"/>
              </a:rPr>
              <a:t> </a:t>
            </a:r>
            <a:r>
              <a:rPr lang="zh-TW" altLang="en-US" dirty="0">
                <a:latin typeface="Georgia" panose="02040502050405020303" pitchFamily="18" charset="0"/>
                <a:ea typeface="微軟正黑體" panose="020B0604030504040204" pitchFamily="34" charset="-120"/>
              </a:rPr>
              <a:t>問題</a:t>
            </a:r>
            <a:endParaRPr lang="en-US" altLang="zh-TW" dirty="0">
              <a:latin typeface="Georgia" panose="02040502050405020303" pitchFamily="18" charset="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3D NAND :</a:t>
            </a:r>
          </a:p>
          <a:p>
            <a:pPr marL="742950" lvl="1" indent="-285750">
              <a:lnSpc>
                <a:spcPct val="150000"/>
              </a:lnSpc>
              <a:buFont typeface="Arial" panose="020B0604020202020204" pitchFamily="34" charset="0"/>
              <a:buChar char="•"/>
            </a:pPr>
            <a:r>
              <a:rPr lang="zh-TW" altLang="en-US" dirty="0">
                <a:latin typeface="Georgia" panose="02040502050405020303" pitchFamily="18" charset="0"/>
                <a:ea typeface="微軟正黑體" panose="020B0604030504040204" pitchFamily="34" charset="-120"/>
              </a:rPr>
              <a:t>藉由</a:t>
            </a:r>
            <a:r>
              <a:rPr lang="zh-TW" altLang="en-US" dirty="0">
                <a:solidFill>
                  <a:srgbClr val="FF0000"/>
                </a:solidFill>
                <a:latin typeface="Georgia" panose="02040502050405020303" pitchFamily="18" charset="0"/>
                <a:ea typeface="微軟正黑體" panose="020B0604030504040204" pitchFamily="34" charset="-120"/>
              </a:rPr>
              <a:t>往上堆疊</a:t>
            </a:r>
            <a:r>
              <a:rPr lang="zh-TW" altLang="en-US" dirty="0">
                <a:latin typeface="Georgia" panose="02040502050405020303" pitchFamily="18" charset="0"/>
                <a:ea typeface="微軟正黑體" panose="020B0604030504040204" pitchFamily="34" charset="-120"/>
              </a:rPr>
              <a:t>在同一面積下</a:t>
            </a:r>
            <a:r>
              <a:rPr lang="zh-TW" altLang="en-US" dirty="0">
                <a:solidFill>
                  <a:srgbClr val="FF0000"/>
                </a:solidFill>
                <a:latin typeface="Georgia" panose="02040502050405020303" pitchFamily="18" charset="0"/>
                <a:ea typeface="微軟正黑體" panose="020B0604030504040204" pitchFamily="34" charset="-120"/>
              </a:rPr>
              <a:t>提升容量，降低成本</a:t>
            </a:r>
            <a:endParaRPr lang="en-US" altLang="zh-TW" dirty="0">
              <a:latin typeface="Georgia" panose="02040502050405020303" pitchFamily="18" charset="0"/>
              <a:ea typeface="微軟正黑體" panose="020B0604030504040204" pitchFamily="34" charset="-120"/>
            </a:endParaRPr>
          </a:p>
        </p:txBody>
      </p:sp>
      <p:pic>
        <p:nvPicPr>
          <p:cNvPr id="28" name="圖片 27">
            <a:extLst>
              <a:ext uri="{FF2B5EF4-FFF2-40B4-BE49-F238E27FC236}">
                <a16:creationId xmlns:a16="http://schemas.microsoft.com/office/drawing/2014/main" id="{6490EDBE-BF18-B16C-8E22-6C3F0E219DD3}"/>
              </a:ext>
            </a:extLst>
          </p:cNvPr>
          <p:cNvPicPr>
            <a:picLocks noChangeAspect="1"/>
          </p:cNvPicPr>
          <p:nvPr/>
        </p:nvPicPr>
        <p:blipFill>
          <a:blip r:embed="rId3"/>
          <a:srcRect l="10669" t="8469" r="62688" b="17646"/>
          <a:stretch/>
        </p:blipFill>
        <p:spPr>
          <a:xfrm>
            <a:off x="1055693" y="3398704"/>
            <a:ext cx="1370472" cy="1934892"/>
          </a:xfrm>
          <a:custGeom>
            <a:avLst/>
            <a:gdLst>
              <a:gd name="connsiteX0" fmla="*/ 0 w 1370472"/>
              <a:gd name="connsiteY0" fmla="*/ 0 h 1934892"/>
              <a:gd name="connsiteX1" fmla="*/ 152592 w 1370472"/>
              <a:gd name="connsiteY1" fmla="*/ 0 h 1934892"/>
              <a:gd name="connsiteX2" fmla="*/ 133700 w 1370472"/>
              <a:gd name="connsiteY2" fmla="*/ 62588 h 1934892"/>
              <a:gd name="connsiteX3" fmla="*/ 1370472 w 1370472"/>
              <a:gd name="connsiteY3" fmla="*/ 435894 h 1934892"/>
              <a:gd name="connsiteX4" fmla="*/ 1370472 w 1370472"/>
              <a:gd name="connsiteY4" fmla="*/ 1934892 h 1934892"/>
              <a:gd name="connsiteX5" fmla="*/ 0 w 1370472"/>
              <a:gd name="connsiteY5" fmla="*/ 1934892 h 1934892"/>
              <a:gd name="connsiteX6" fmla="*/ 0 w 1370472"/>
              <a:gd name="connsiteY6" fmla="*/ 0 h 193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0472" h="1934892">
                <a:moveTo>
                  <a:pt x="0" y="0"/>
                </a:moveTo>
                <a:lnTo>
                  <a:pt x="152592" y="0"/>
                </a:lnTo>
                <a:lnTo>
                  <a:pt x="133700" y="62588"/>
                </a:lnTo>
                <a:lnTo>
                  <a:pt x="1370472" y="435894"/>
                </a:lnTo>
                <a:lnTo>
                  <a:pt x="1370472" y="1934892"/>
                </a:lnTo>
                <a:lnTo>
                  <a:pt x="0" y="1934892"/>
                </a:lnTo>
                <a:lnTo>
                  <a:pt x="0" y="0"/>
                </a:lnTo>
                <a:close/>
              </a:path>
            </a:pathLst>
          </a:custGeom>
        </p:spPr>
      </p:pic>
      <p:sp>
        <p:nvSpPr>
          <p:cNvPr id="31" name="矩形 30">
            <a:extLst>
              <a:ext uri="{FF2B5EF4-FFF2-40B4-BE49-F238E27FC236}">
                <a16:creationId xmlns:a16="http://schemas.microsoft.com/office/drawing/2014/main" id="{BA689A21-52D7-83B6-2162-3332DC253E41}"/>
              </a:ext>
            </a:extLst>
          </p:cNvPr>
          <p:cNvSpPr/>
          <p:nvPr/>
        </p:nvSpPr>
        <p:spPr>
          <a:xfrm rot="1137964">
            <a:off x="918549" y="4414221"/>
            <a:ext cx="1695690" cy="193316"/>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4323EDDE-B306-C840-8A62-658FBAE68C48}"/>
              </a:ext>
            </a:extLst>
          </p:cNvPr>
          <p:cNvSpPr txBox="1"/>
          <p:nvPr/>
        </p:nvSpPr>
        <p:spPr>
          <a:xfrm>
            <a:off x="539" y="3982987"/>
            <a:ext cx="906066" cy="307777"/>
          </a:xfrm>
          <a:prstGeom prst="rect">
            <a:avLst/>
          </a:prstGeom>
          <a:noFill/>
        </p:spPr>
        <p:txBody>
          <a:bodyPr wrap="square" rtlCol="0">
            <a:spAutoFit/>
          </a:bodyPr>
          <a:lstStyle/>
          <a:p>
            <a:r>
              <a:rPr lang="en-US" altLang="zh-TW" sz="1400" dirty="0">
                <a:solidFill>
                  <a:srgbClr val="00CC00"/>
                </a:solidFill>
              </a:rPr>
              <a:t>Wordline</a:t>
            </a:r>
            <a:endParaRPr lang="zh-TW" altLang="en-US" sz="1400" dirty="0">
              <a:solidFill>
                <a:srgbClr val="00CC00"/>
              </a:solidFill>
            </a:endParaRPr>
          </a:p>
        </p:txBody>
      </p:sp>
      <p:sp>
        <p:nvSpPr>
          <p:cNvPr id="35" name="矩形 34">
            <a:extLst>
              <a:ext uri="{FF2B5EF4-FFF2-40B4-BE49-F238E27FC236}">
                <a16:creationId xmlns:a16="http://schemas.microsoft.com/office/drawing/2014/main" id="{1D5CDEA7-6948-F06F-2C1B-55CCCEA828B4}"/>
              </a:ext>
            </a:extLst>
          </p:cNvPr>
          <p:cNvSpPr/>
          <p:nvPr/>
        </p:nvSpPr>
        <p:spPr>
          <a:xfrm rot="5400000">
            <a:off x="340725" y="4130352"/>
            <a:ext cx="1690502" cy="2272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FA43C4B5-A802-1ECE-88E9-6564F456B578}"/>
              </a:ext>
            </a:extLst>
          </p:cNvPr>
          <p:cNvSpPr txBox="1"/>
          <p:nvPr/>
        </p:nvSpPr>
        <p:spPr>
          <a:xfrm>
            <a:off x="785598" y="5175307"/>
            <a:ext cx="906066" cy="307777"/>
          </a:xfrm>
          <a:prstGeom prst="rect">
            <a:avLst/>
          </a:prstGeom>
          <a:noFill/>
        </p:spPr>
        <p:txBody>
          <a:bodyPr wrap="square" rtlCol="0">
            <a:spAutoFit/>
          </a:bodyPr>
          <a:lstStyle/>
          <a:p>
            <a:r>
              <a:rPr lang="en-US" altLang="zh-TW" sz="1400" dirty="0">
                <a:solidFill>
                  <a:srgbClr val="FF0000"/>
                </a:solidFill>
              </a:rPr>
              <a:t>Bitline</a:t>
            </a:r>
            <a:endParaRPr lang="zh-TW" altLang="en-US" sz="1400" dirty="0">
              <a:solidFill>
                <a:srgbClr val="FF0000"/>
              </a:solidFill>
            </a:endParaRPr>
          </a:p>
        </p:txBody>
      </p:sp>
      <p:pic>
        <p:nvPicPr>
          <p:cNvPr id="58" name="圖片 57">
            <a:extLst>
              <a:ext uri="{FF2B5EF4-FFF2-40B4-BE49-F238E27FC236}">
                <a16:creationId xmlns:a16="http://schemas.microsoft.com/office/drawing/2014/main" id="{CD924755-B7D6-E2F5-34A6-4577EC9D7780}"/>
              </a:ext>
            </a:extLst>
          </p:cNvPr>
          <p:cNvPicPr>
            <a:picLocks noChangeAspect="1"/>
          </p:cNvPicPr>
          <p:nvPr/>
        </p:nvPicPr>
        <p:blipFill>
          <a:blip r:embed="rId4"/>
          <a:stretch>
            <a:fillRect/>
          </a:stretch>
        </p:blipFill>
        <p:spPr>
          <a:xfrm>
            <a:off x="7318478" y="912240"/>
            <a:ext cx="4626262" cy="2792646"/>
          </a:xfrm>
          <a:prstGeom prst="rect">
            <a:avLst/>
          </a:prstGeom>
        </p:spPr>
      </p:pic>
      <p:sp>
        <p:nvSpPr>
          <p:cNvPr id="60" name="文字方塊 59">
            <a:extLst>
              <a:ext uri="{FF2B5EF4-FFF2-40B4-BE49-F238E27FC236}">
                <a16:creationId xmlns:a16="http://schemas.microsoft.com/office/drawing/2014/main" id="{772AF571-7E20-A956-54D7-B74AC8B5DD37}"/>
              </a:ext>
            </a:extLst>
          </p:cNvPr>
          <p:cNvSpPr txBox="1"/>
          <p:nvPr/>
        </p:nvSpPr>
        <p:spPr>
          <a:xfrm>
            <a:off x="6563793" y="2163119"/>
            <a:ext cx="1416143" cy="307777"/>
          </a:xfrm>
          <a:prstGeom prst="rect">
            <a:avLst/>
          </a:prstGeom>
          <a:noFill/>
        </p:spPr>
        <p:txBody>
          <a:bodyPr wrap="square" rtlCol="0">
            <a:spAutoFit/>
          </a:bodyPr>
          <a:lstStyle/>
          <a:p>
            <a:r>
              <a:rPr lang="en-US" altLang="zh-TW" sz="1400" dirty="0">
                <a:solidFill>
                  <a:srgbClr val="00B0F0"/>
                </a:solidFill>
              </a:rPr>
              <a:t>Layer = 4</a:t>
            </a:r>
            <a:endParaRPr lang="zh-TW" altLang="en-US" sz="1400" dirty="0">
              <a:solidFill>
                <a:srgbClr val="00B0F0"/>
              </a:solidFill>
            </a:endParaRPr>
          </a:p>
        </p:txBody>
      </p:sp>
      <p:grpSp>
        <p:nvGrpSpPr>
          <p:cNvPr id="61" name="群組 60">
            <a:extLst>
              <a:ext uri="{FF2B5EF4-FFF2-40B4-BE49-F238E27FC236}">
                <a16:creationId xmlns:a16="http://schemas.microsoft.com/office/drawing/2014/main" id="{31F90D0A-6013-5460-0C52-2308F157FADD}"/>
              </a:ext>
            </a:extLst>
          </p:cNvPr>
          <p:cNvGrpSpPr/>
          <p:nvPr/>
        </p:nvGrpSpPr>
        <p:grpSpPr>
          <a:xfrm>
            <a:off x="8051956" y="1902179"/>
            <a:ext cx="1341225" cy="791187"/>
            <a:chOff x="4166879" y="3145356"/>
            <a:chExt cx="1654745" cy="976132"/>
          </a:xfrm>
        </p:grpSpPr>
        <p:sp>
          <p:nvSpPr>
            <p:cNvPr id="62" name="矩形 61">
              <a:extLst>
                <a:ext uri="{FF2B5EF4-FFF2-40B4-BE49-F238E27FC236}">
                  <a16:creationId xmlns:a16="http://schemas.microsoft.com/office/drawing/2014/main" id="{89D8171A-66E3-C123-8FBC-09B3E2B3C86D}"/>
                </a:ext>
              </a:extLst>
            </p:cNvPr>
            <p:cNvSpPr/>
            <p:nvPr/>
          </p:nvSpPr>
          <p:spPr>
            <a:xfrm>
              <a:off x="4167922" y="3145356"/>
              <a:ext cx="1653702" cy="2440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3E02AF51-A24A-CD93-5545-490B057DC4E2}"/>
                </a:ext>
              </a:extLst>
            </p:cNvPr>
            <p:cNvSpPr/>
            <p:nvPr/>
          </p:nvSpPr>
          <p:spPr>
            <a:xfrm>
              <a:off x="4166879" y="3389389"/>
              <a:ext cx="1653702" cy="2440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01778A36-595E-A0F6-B4F5-B554B1A52435}"/>
                </a:ext>
              </a:extLst>
            </p:cNvPr>
            <p:cNvSpPr/>
            <p:nvPr/>
          </p:nvSpPr>
          <p:spPr>
            <a:xfrm>
              <a:off x="4166879" y="3633422"/>
              <a:ext cx="1653702" cy="2440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F98AF1E8-7297-8132-57A3-DFA618D86390}"/>
                </a:ext>
              </a:extLst>
            </p:cNvPr>
            <p:cNvSpPr/>
            <p:nvPr/>
          </p:nvSpPr>
          <p:spPr>
            <a:xfrm>
              <a:off x="4166879" y="3877455"/>
              <a:ext cx="1653702" cy="2440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6" name="直線接點 65">
            <a:extLst>
              <a:ext uri="{FF2B5EF4-FFF2-40B4-BE49-F238E27FC236}">
                <a16:creationId xmlns:a16="http://schemas.microsoft.com/office/drawing/2014/main" id="{3582FD90-4473-B196-F6D2-E63A9D3CE19C}"/>
              </a:ext>
            </a:extLst>
          </p:cNvPr>
          <p:cNvCxnSpPr>
            <a:cxnSpLocks/>
          </p:cNvCxnSpPr>
          <p:nvPr/>
        </p:nvCxnSpPr>
        <p:spPr>
          <a:xfrm>
            <a:off x="7187237" y="2163119"/>
            <a:ext cx="689214" cy="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9" name="圖片 68">
            <a:extLst>
              <a:ext uri="{FF2B5EF4-FFF2-40B4-BE49-F238E27FC236}">
                <a16:creationId xmlns:a16="http://schemas.microsoft.com/office/drawing/2014/main" id="{6EA4A55A-B5E9-7BFC-F5F6-EAA31A9751C8}"/>
              </a:ext>
            </a:extLst>
          </p:cNvPr>
          <p:cNvPicPr>
            <a:picLocks noChangeAspect="1"/>
          </p:cNvPicPr>
          <p:nvPr/>
        </p:nvPicPr>
        <p:blipFill>
          <a:blip r:embed="rId4"/>
          <a:stretch>
            <a:fillRect/>
          </a:stretch>
        </p:blipFill>
        <p:spPr>
          <a:xfrm>
            <a:off x="7322560" y="3726598"/>
            <a:ext cx="4165621" cy="2514580"/>
          </a:xfrm>
          <a:prstGeom prst="rect">
            <a:avLst/>
          </a:prstGeom>
        </p:spPr>
      </p:pic>
      <p:sp>
        <p:nvSpPr>
          <p:cNvPr id="70" name="文字方塊 69">
            <a:extLst>
              <a:ext uri="{FF2B5EF4-FFF2-40B4-BE49-F238E27FC236}">
                <a16:creationId xmlns:a16="http://schemas.microsoft.com/office/drawing/2014/main" id="{824B78E1-7C5B-B24C-F88A-D4D646E86F27}"/>
              </a:ext>
            </a:extLst>
          </p:cNvPr>
          <p:cNvSpPr txBox="1"/>
          <p:nvPr/>
        </p:nvSpPr>
        <p:spPr>
          <a:xfrm>
            <a:off x="9372694" y="7012670"/>
            <a:ext cx="1579608" cy="461665"/>
          </a:xfrm>
          <a:prstGeom prst="rect">
            <a:avLst/>
          </a:prstGeom>
          <a:noFill/>
        </p:spPr>
        <p:txBody>
          <a:bodyPr wrap="square" rtlCol="0">
            <a:spAutoFit/>
          </a:bodyPr>
          <a:lstStyle/>
          <a:p>
            <a:r>
              <a:rPr lang="en-US" altLang="zh-TW" sz="1200" dirty="0">
                <a:solidFill>
                  <a:schemeClr val="bg2">
                    <a:lumMod val="90000"/>
                  </a:schemeClr>
                </a:solidFill>
              </a:rPr>
              <a:t>Source</a:t>
            </a:r>
            <a:r>
              <a:rPr lang="zh-TW" altLang="en-US" sz="1200" dirty="0">
                <a:solidFill>
                  <a:schemeClr val="bg2">
                    <a:lumMod val="90000"/>
                  </a:schemeClr>
                </a:solidFill>
              </a:rPr>
              <a:t> </a:t>
            </a:r>
            <a:r>
              <a:rPr lang="en-US" altLang="zh-TW" sz="1200" dirty="0">
                <a:solidFill>
                  <a:schemeClr val="bg2">
                    <a:lumMod val="90000"/>
                  </a:schemeClr>
                </a:solidFill>
              </a:rPr>
              <a:t>:</a:t>
            </a:r>
            <a:r>
              <a:rPr lang="zh-TW" altLang="en-US" sz="1200" dirty="0">
                <a:solidFill>
                  <a:schemeClr val="bg2">
                    <a:lumMod val="90000"/>
                  </a:schemeClr>
                </a:solidFill>
              </a:rPr>
              <a:t> </a:t>
            </a:r>
            <a:r>
              <a:rPr lang="en-US" altLang="zh-TW" sz="1200" dirty="0">
                <a:solidFill>
                  <a:schemeClr val="bg2">
                    <a:lumMod val="90000"/>
                  </a:schemeClr>
                </a:solidFill>
              </a:rPr>
              <a:t>3D Flash Memories</a:t>
            </a:r>
            <a:endParaRPr lang="zh-TW" altLang="en-US" sz="1200" dirty="0">
              <a:solidFill>
                <a:schemeClr val="bg2">
                  <a:lumMod val="90000"/>
                </a:schemeClr>
              </a:solidFill>
            </a:endParaRPr>
          </a:p>
        </p:txBody>
      </p:sp>
      <p:sp>
        <p:nvSpPr>
          <p:cNvPr id="71" name="文字方塊 70">
            <a:extLst>
              <a:ext uri="{FF2B5EF4-FFF2-40B4-BE49-F238E27FC236}">
                <a16:creationId xmlns:a16="http://schemas.microsoft.com/office/drawing/2014/main" id="{5938B78C-A7A7-6BAC-139E-86EE638153AA}"/>
              </a:ext>
            </a:extLst>
          </p:cNvPr>
          <p:cNvSpPr txBox="1"/>
          <p:nvPr/>
        </p:nvSpPr>
        <p:spPr>
          <a:xfrm>
            <a:off x="6795605" y="5449152"/>
            <a:ext cx="1357795" cy="307777"/>
          </a:xfrm>
          <a:prstGeom prst="rect">
            <a:avLst/>
          </a:prstGeom>
          <a:noFill/>
        </p:spPr>
        <p:txBody>
          <a:bodyPr wrap="square" rtlCol="0">
            <a:spAutoFit/>
          </a:bodyPr>
          <a:lstStyle/>
          <a:p>
            <a:r>
              <a:rPr lang="en-US" altLang="zh-TW" sz="1400" dirty="0">
                <a:solidFill>
                  <a:srgbClr val="FF0000"/>
                </a:solidFill>
              </a:rPr>
              <a:t>Finger = 4</a:t>
            </a:r>
            <a:endParaRPr lang="zh-TW" altLang="en-US" sz="1400" dirty="0">
              <a:solidFill>
                <a:srgbClr val="FF0000"/>
              </a:solidFill>
            </a:endParaRPr>
          </a:p>
        </p:txBody>
      </p:sp>
      <p:grpSp>
        <p:nvGrpSpPr>
          <p:cNvPr id="72" name="群組 71">
            <a:extLst>
              <a:ext uri="{FF2B5EF4-FFF2-40B4-BE49-F238E27FC236}">
                <a16:creationId xmlns:a16="http://schemas.microsoft.com/office/drawing/2014/main" id="{C53DA263-227D-3842-2483-401664FD3219}"/>
              </a:ext>
            </a:extLst>
          </p:cNvPr>
          <p:cNvGrpSpPr/>
          <p:nvPr/>
        </p:nvGrpSpPr>
        <p:grpSpPr>
          <a:xfrm>
            <a:off x="7956482" y="4183904"/>
            <a:ext cx="1206917" cy="1574407"/>
            <a:chOff x="3774871" y="3489978"/>
            <a:chExt cx="1653702" cy="396222"/>
          </a:xfrm>
        </p:grpSpPr>
        <p:sp>
          <p:nvSpPr>
            <p:cNvPr id="73" name="矩形 72">
              <a:extLst>
                <a:ext uri="{FF2B5EF4-FFF2-40B4-BE49-F238E27FC236}">
                  <a16:creationId xmlns:a16="http://schemas.microsoft.com/office/drawing/2014/main" id="{E3F36504-9E5D-0CCE-F757-536071412F53}"/>
                </a:ext>
              </a:extLst>
            </p:cNvPr>
            <p:cNvSpPr/>
            <p:nvPr/>
          </p:nvSpPr>
          <p:spPr>
            <a:xfrm>
              <a:off x="3774871" y="3489978"/>
              <a:ext cx="413256" cy="396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6418CBE4-EF8F-718E-8227-3D3A44B6749E}"/>
                </a:ext>
              </a:extLst>
            </p:cNvPr>
            <p:cNvSpPr/>
            <p:nvPr/>
          </p:nvSpPr>
          <p:spPr>
            <a:xfrm>
              <a:off x="4190165" y="3489978"/>
              <a:ext cx="413256" cy="396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10AA2651-B668-F588-C0A8-EE2886E10BB5}"/>
                </a:ext>
              </a:extLst>
            </p:cNvPr>
            <p:cNvSpPr/>
            <p:nvPr/>
          </p:nvSpPr>
          <p:spPr>
            <a:xfrm>
              <a:off x="4602741" y="3489978"/>
              <a:ext cx="413256" cy="396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75991740-1ED6-F401-597D-D78AA4A63324}"/>
                </a:ext>
              </a:extLst>
            </p:cNvPr>
            <p:cNvSpPr/>
            <p:nvPr/>
          </p:nvSpPr>
          <p:spPr>
            <a:xfrm>
              <a:off x="5015317" y="3489978"/>
              <a:ext cx="413256" cy="396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77" name="直線接點 76">
            <a:extLst>
              <a:ext uri="{FF2B5EF4-FFF2-40B4-BE49-F238E27FC236}">
                <a16:creationId xmlns:a16="http://schemas.microsoft.com/office/drawing/2014/main" id="{51C5FE58-D256-2946-C809-D58D3F60564B}"/>
              </a:ext>
            </a:extLst>
          </p:cNvPr>
          <p:cNvCxnSpPr>
            <a:cxnSpLocks/>
          </p:cNvCxnSpPr>
          <p:nvPr/>
        </p:nvCxnSpPr>
        <p:spPr>
          <a:xfrm>
            <a:off x="7311870" y="5465291"/>
            <a:ext cx="655302"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文字方塊 79">
            <a:extLst>
              <a:ext uri="{FF2B5EF4-FFF2-40B4-BE49-F238E27FC236}">
                <a16:creationId xmlns:a16="http://schemas.microsoft.com/office/drawing/2014/main" id="{FD2C8FC5-1C40-8504-2C49-3B534BCECF2C}"/>
              </a:ext>
            </a:extLst>
          </p:cNvPr>
          <p:cNvSpPr txBox="1"/>
          <p:nvPr/>
        </p:nvSpPr>
        <p:spPr>
          <a:xfrm>
            <a:off x="1718744" y="5330174"/>
            <a:ext cx="521297" cy="369332"/>
          </a:xfrm>
          <a:prstGeom prst="rect">
            <a:avLst/>
          </a:prstGeom>
          <a:noFill/>
        </p:spPr>
        <p:txBody>
          <a:bodyPr wrap="none" rtlCol="0">
            <a:spAutoFit/>
          </a:bodyPr>
          <a:lstStyle/>
          <a:p>
            <a:r>
              <a:rPr lang="en-US" altLang="zh-TW" b="1" dirty="0">
                <a:latin typeface="Georgia" panose="02040502050405020303" pitchFamily="18" charset="0"/>
              </a:rPr>
              <a:t>2D</a:t>
            </a:r>
            <a:endParaRPr lang="zh-TW" altLang="en-US" b="1" dirty="0">
              <a:latin typeface="Georgia" panose="02040502050405020303" pitchFamily="18" charset="0"/>
            </a:endParaRPr>
          </a:p>
        </p:txBody>
      </p:sp>
      <p:sp>
        <p:nvSpPr>
          <p:cNvPr id="81" name="文字方塊 80">
            <a:extLst>
              <a:ext uri="{FF2B5EF4-FFF2-40B4-BE49-F238E27FC236}">
                <a16:creationId xmlns:a16="http://schemas.microsoft.com/office/drawing/2014/main" id="{C35FDA99-5FEB-E96C-FD48-9E689C5594F7}"/>
              </a:ext>
            </a:extLst>
          </p:cNvPr>
          <p:cNvSpPr txBox="1"/>
          <p:nvPr/>
        </p:nvSpPr>
        <p:spPr>
          <a:xfrm>
            <a:off x="4464506" y="5387597"/>
            <a:ext cx="521297" cy="369332"/>
          </a:xfrm>
          <a:prstGeom prst="rect">
            <a:avLst/>
          </a:prstGeom>
          <a:noFill/>
        </p:spPr>
        <p:txBody>
          <a:bodyPr wrap="none" rtlCol="0">
            <a:spAutoFit/>
          </a:bodyPr>
          <a:lstStyle/>
          <a:p>
            <a:r>
              <a:rPr lang="en-US" altLang="zh-TW" b="1" dirty="0">
                <a:latin typeface="Georgia" panose="02040502050405020303" pitchFamily="18" charset="0"/>
              </a:rPr>
              <a:t>3D</a:t>
            </a:r>
            <a:endParaRPr lang="zh-TW" altLang="en-US" b="1" dirty="0">
              <a:latin typeface="Georgia" panose="02040502050405020303" pitchFamily="18" charset="0"/>
            </a:endParaRPr>
          </a:p>
        </p:txBody>
      </p:sp>
      <p:cxnSp>
        <p:nvCxnSpPr>
          <p:cNvPr id="6" name="直線單箭頭接點 5">
            <a:extLst>
              <a:ext uri="{FF2B5EF4-FFF2-40B4-BE49-F238E27FC236}">
                <a16:creationId xmlns:a16="http://schemas.microsoft.com/office/drawing/2014/main" id="{AFE94954-F0C3-FB25-88FE-30A491D3AA2C}"/>
              </a:ext>
            </a:extLst>
          </p:cNvPr>
          <p:cNvCxnSpPr>
            <a:cxnSpLocks/>
          </p:cNvCxnSpPr>
          <p:nvPr/>
        </p:nvCxnSpPr>
        <p:spPr>
          <a:xfrm flipH="1" flipV="1">
            <a:off x="2240041" y="3044317"/>
            <a:ext cx="2125408" cy="904216"/>
          </a:xfrm>
          <a:prstGeom prst="straightConnector1">
            <a:avLst/>
          </a:prstGeom>
          <a:ln w="5715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487632B2-FD0B-83D1-C038-B80BEFF1609C}"/>
              </a:ext>
            </a:extLst>
          </p:cNvPr>
          <p:cNvSpPr txBox="1"/>
          <p:nvPr/>
        </p:nvSpPr>
        <p:spPr>
          <a:xfrm>
            <a:off x="2980267" y="3036216"/>
            <a:ext cx="1484239" cy="369332"/>
          </a:xfrm>
          <a:prstGeom prst="rect">
            <a:avLst/>
          </a:prstGeom>
          <a:noFill/>
        </p:spPr>
        <p:txBody>
          <a:bodyPr wrap="square" rtlCol="0">
            <a:spAutoFit/>
          </a:bodyPr>
          <a:lstStyle/>
          <a:p>
            <a:r>
              <a:rPr lang="en-US" altLang="zh-TW" dirty="0">
                <a:highlight>
                  <a:srgbClr val="FFFF00"/>
                </a:highlight>
              </a:rPr>
              <a:t>18336*8 BL</a:t>
            </a:r>
            <a:endParaRPr lang="zh-TW" altLang="en-US" dirty="0">
              <a:highlight>
                <a:srgbClr val="FFFF00"/>
              </a:highlight>
            </a:endParaRPr>
          </a:p>
        </p:txBody>
      </p:sp>
    </p:spTree>
    <p:extLst>
      <p:ext uri="{BB962C8B-B14F-4D97-AF65-F5344CB8AC3E}">
        <p14:creationId xmlns:p14="http://schemas.microsoft.com/office/powerpoint/2010/main" val="10035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26B0D-26C4-F723-D9F2-4D7FEB8E2C12}"/>
              </a:ext>
            </a:extLst>
          </p:cNvPr>
          <p:cNvSpPr>
            <a:spLocks noGrp="1"/>
          </p:cNvSpPr>
          <p:nvPr>
            <p:ph type="title"/>
          </p:nvPr>
        </p:nvSpPr>
        <p:spPr/>
        <p:txBody>
          <a:bodyPr/>
          <a:lstStyle/>
          <a:p>
            <a:r>
              <a:rPr lang="en-US" altLang="zh-TW" dirty="0"/>
              <a:t>Outline</a:t>
            </a:r>
            <a:endParaRPr lang="zh-TW" altLang="en-US" dirty="0"/>
          </a:p>
        </p:txBody>
      </p:sp>
      <p:sp>
        <p:nvSpPr>
          <p:cNvPr id="3" name="フッター プレースホルダー 1">
            <a:extLst>
              <a:ext uri="{FF2B5EF4-FFF2-40B4-BE49-F238E27FC236}">
                <a16:creationId xmlns:a16="http://schemas.microsoft.com/office/drawing/2014/main" id="{BA2F5BC9-44D5-0A1C-D5C8-A39295458D58}"/>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8ADE487A-B0F1-C3E1-D496-451395178043}"/>
              </a:ext>
            </a:extLst>
          </p:cNvPr>
          <p:cNvSpPr txBox="1"/>
          <p:nvPr/>
        </p:nvSpPr>
        <p:spPr>
          <a:xfrm>
            <a:off x="493426" y="807536"/>
            <a:ext cx="4444334" cy="4401205"/>
          </a:xfrm>
          <a:prstGeom prst="rect">
            <a:avLst/>
          </a:prstGeom>
          <a:noFill/>
        </p:spPr>
        <p:txBody>
          <a:bodyPr wrap="square" rtlCol="0">
            <a:spAutoFit/>
          </a:bodyPr>
          <a:lstStyle/>
          <a:p>
            <a:pPr marL="28575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NAND</a:t>
            </a:r>
            <a:r>
              <a:rPr lang="zh-TW" altLang="en-US" sz="2000" b="1" dirty="0">
                <a:solidFill>
                  <a:schemeClr val="bg1">
                    <a:lumMod val="85000"/>
                  </a:schemeClr>
                </a:solidFill>
                <a:latin typeface="Times New Roman" panose="02020603050405020304" pitchFamily="18" charset="0"/>
                <a:cs typeface="Times New Roman" panose="02020603050405020304" pitchFamily="18" charset="0"/>
              </a:rPr>
              <a:t> </a:t>
            </a: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Process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NAND Technology Development</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3D NAND process</a:t>
            </a:r>
          </a:p>
          <a:p>
            <a:pPr lvl="1"/>
            <a:endParaRPr lang="en-US" altLang="zh-TW" sz="2000" b="1"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NAND basic theory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MOSFET vs NAND cell</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Storage method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Floating gate vs Charge trap</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NAND Structure</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Cell level</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2D vs 3D structure</a:t>
            </a:r>
          </a:p>
          <a:p>
            <a:pPr marL="742950" lvl="1" indent="-285750">
              <a:buFont typeface="Arial" panose="020B0604020202020204" pitchFamily="34" charset="0"/>
              <a:buChar char="•"/>
            </a:pPr>
            <a:endParaRPr lang="en-US" altLang="zh-TW" sz="2000" dirty="0">
              <a:solidFill>
                <a:srgbClr val="0070C0"/>
              </a:solidFill>
              <a:latin typeface="Times New Roman" panose="02020603050405020304" pitchFamily="18" charset="0"/>
              <a:cs typeface="Times New Roman" panose="02020603050405020304" pitchFamily="18" charset="0"/>
            </a:endParaRPr>
          </a:p>
          <a:p>
            <a:pPr lvl="1"/>
            <a:endParaRPr lang="en-US" altLang="zh-TW" sz="2000" b="1" dirty="0">
              <a:solidFill>
                <a:srgbClr val="0070C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sz="2000" dirty="0">
              <a:solidFill>
                <a:srgbClr val="0070C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77A84A32-E60A-080F-03A7-AE5077DE9C2A}"/>
              </a:ext>
            </a:extLst>
          </p:cNvPr>
          <p:cNvSpPr txBox="1"/>
          <p:nvPr/>
        </p:nvSpPr>
        <p:spPr>
          <a:xfrm>
            <a:off x="5118511" y="807536"/>
            <a:ext cx="6164169" cy="5016758"/>
          </a:xfrm>
          <a:prstGeom prst="rect">
            <a:avLst/>
          </a:prstGeom>
          <a:noFill/>
        </p:spPr>
        <p:txBody>
          <a:bodyPr wrap="square">
            <a:spAutoFit/>
          </a:bodyPr>
          <a:lstStyle/>
          <a:p>
            <a:pPr marL="285750" indent="-285750">
              <a:buFont typeface="Arial" panose="020B0604020202020204" pitchFamily="34" charset="0"/>
              <a:buChar char="•"/>
            </a:pPr>
            <a:r>
              <a:rPr lang="en-US" altLang="zh-TW" sz="2000" b="1" dirty="0">
                <a:solidFill>
                  <a:srgbClr val="0070C0"/>
                </a:solidFill>
                <a:latin typeface="Times New Roman" panose="02020603050405020304" pitchFamily="18" charset="0"/>
                <a:cs typeface="Times New Roman" panose="02020603050405020304" pitchFamily="18" charset="0"/>
              </a:rPr>
              <a:t>NAND</a:t>
            </a:r>
            <a:r>
              <a:rPr lang="zh-TW" altLang="en-US" sz="2000" b="1" dirty="0">
                <a:solidFill>
                  <a:srgbClr val="0070C0"/>
                </a:solidFill>
                <a:latin typeface="Times New Roman" panose="02020603050405020304" pitchFamily="18" charset="0"/>
                <a:cs typeface="Times New Roman" panose="02020603050405020304" pitchFamily="18" charset="0"/>
              </a:rPr>
              <a:t> </a:t>
            </a:r>
            <a:r>
              <a:rPr lang="en-US" altLang="zh-TW" sz="2000" b="1" dirty="0">
                <a:solidFill>
                  <a:srgbClr val="0070C0"/>
                </a:solidFill>
                <a:latin typeface="Times New Roman" panose="02020603050405020304" pitchFamily="18" charset="0"/>
                <a:cs typeface="Times New Roman" panose="02020603050405020304" pitchFamily="18" charset="0"/>
              </a:rPr>
              <a:t>Operation :</a:t>
            </a:r>
          </a:p>
          <a:p>
            <a:pPr marL="74295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Read</a:t>
            </a:r>
          </a:p>
          <a:p>
            <a:pPr marL="74295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Program</a:t>
            </a:r>
          </a:p>
          <a:p>
            <a:pPr marL="74295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Program verify</a:t>
            </a:r>
          </a:p>
          <a:p>
            <a:pPr marL="74295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Program method</a:t>
            </a:r>
          </a:p>
          <a:p>
            <a:pPr marL="74295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Erase (2D NAND)</a:t>
            </a:r>
          </a:p>
          <a:p>
            <a:pPr marL="74295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Erase (3D NAND)</a:t>
            </a:r>
          </a:p>
          <a:p>
            <a:pPr marL="74295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Erase verify</a:t>
            </a:r>
          </a:p>
          <a:p>
            <a:pPr marL="742950" lvl="1" indent="-285750">
              <a:buFont typeface="Arial" panose="020B0604020202020204" pitchFamily="34" charset="0"/>
              <a:buChar char="•"/>
            </a:pPr>
            <a:endParaRPr lang="en-US" altLang="zh-TW" sz="2000" b="1" dirty="0">
              <a:solidFill>
                <a:srgbClr val="0070C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Challenge of disturbance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Cell interference</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Over erase/program</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Read disturb</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 disturb</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Data retention</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P/E cycle</a:t>
            </a:r>
          </a:p>
        </p:txBody>
      </p:sp>
    </p:spTree>
    <p:extLst>
      <p:ext uri="{BB962C8B-B14F-4D97-AF65-F5344CB8AC3E}">
        <p14:creationId xmlns:p14="http://schemas.microsoft.com/office/powerpoint/2010/main" val="2834377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Read(1/2)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316862EB-673E-B5E6-30CB-E4C1F746D5E1}"/>
                  </a:ext>
                </a:extLst>
              </p:cNvPr>
              <p:cNvSpPr txBox="1"/>
              <p:nvPr/>
            </p:nvSpPr>
            <p:spPr>
              <a:xfrm>
                <a:off x="838200" y="856229"/>
                <a:ext cx="6106886" cy="2156873"/>
              </a:xfrm>
              <a:prstGeom prst="rect">
                <a:avLst/>
              </a:prstGeom>
              <a:noFill/>
            </p:spPr>
            <p:txBody>
              <a:bodyPr wrap="square" rtlCol="0">
                <a:spAutoFit/>
              </a:bodyPr>
              <a:lstStyle/>
              <a:p>
                <a:pPr marL="285750" indent="-324000">
                  <a:lnSpc>
                    <a:spcPct val="150000"/>
                  </a:lnSpc>
                  <a:buFont typeface="Arial" panose="020B0604020202020204" pitchFamily="34" charset="0"/>
                  <a:buChar char="•"/>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DSL</a:t>
                </a:r>
                <a:r>
                  <a:rPr lang="zh-TW" altLang="en-US" dirty="0">
                    <a:latin typeface="微軟正黑體" panose="020B0604030504040204" pitchFamily="34" charset="-120"/>
                    <a:ea typeface="微軟正黑體" panose="020B0604030504040204" pitchFamily="34" charset="-120"/>
                  </a:rPr>
                  <a:t> 與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SSL</a:t>
                </a:r>
                <a:r>
                  <a:rPr lang="zh-TW" altLang="en-US" dirty="0">
                    <a:latin typeface="微軟正黑體" panose="020B0604030504040204" pitchFamily="34" charset="-120"/>
                    <a:ea typeface="微軟正黑體" panose="020B0604030504040204" pitchFamily="34" charset="-120"/>
                  </a:rPr>
                  <a:t> 為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MOSFET</a:t>
                </a:r>
                <a:r>
                  <a:rPr lang="zh-TW" altLang="en-US" dirty="0">
                    <a:latin typeface="微軟正黑體" panose="020B0604030504040204" pitchFamily="34" charset="-120"/>
                    <a:ea typeface="微軟正黑體" panose="020B0604030504040204" pitchFamily="34" charset="-120"/>
                  </a:rPr>
                  <a:t>，施加 </a:t>
                </a:r>
                <a14:m>
                  <m:oMath xmlns:m="http://schemas.openxmlformats.org/officeDocument/2006/math">
                    <m:sSub>
                      <m:sSubPr>
                        <m:ctrlPr>
                          <a:rPr lang="en-US" altLang="zh-TW" b="0" i="1" smtClean="0">
                            <a:solidFill>
                              <a:srgbClr val="FF0000"/>
                            </a:solidFill>
                            <a:latin typeface="Cambria Math" panose="02040503050406030204" pitchFamily="18" charset="0"/>
                            <a:ea typeface="微軟正黑體" panose="020B0604030504040204" pitchFamily="34" charset="-120"/>
                          </a:rPr>
                        </m:ctrlPr>
                      </m:sSubPr>
                      <m:e>
                        <m:r>
                          <m:rPr>
                            <m:sty m:val="p"/>
                          </m:rPr>
                          <a:rPr lang="en-US" altLang="zh-TW" b="0" i="0" smtClean="0">
                            <a:solidFill>
                              <a:srgbClr val="FF0000"/>
                            </a:solidFill>
                            <a:latin typeface="Cambria Math" panose="02040503050406030204" pitchFamily="18" charset="0"/>
                            <a:ea typeface="微軟正黑體" panose="020B0604030504040204" pitchFamily="34" charset="-120"/>
                          </a:rPr>
                          <m:t>V</m:t>
                        </m:r>
                      </m:e>
                      <m:sub>
                        <m:r>
                          <m:rPr>
                            <m:sty m:val="p"/>
                          </m:rPr>
                          <a:rPr lang="en-US" altLang="zh-TW" b="0" i="0" smtClean="0">
                            <a:solidFill>
                              <a:srgbClr val="FF0000"/>
                            </a:solidFill>
                            <a:latin typeface="Cambria Math" panose="02040503050406030204" pitchFamily="18" charset="0"/>
                            <a:ea typeface="微軟正黑體" panose="020B0604030504040204" pitchFamily="34" charset="-120"/>
                          </a:rPr>
                          <m:t>cc</m:t>
                        </m:r>
                      </m:sub>
                    </m:sSub>
                  </m:oMath>
                </a14:m>
                <a:r>
                  <a:rPr lang="zh-TW" altLang="en-US" dirty="0">
                    <a:latin typeface="微軟正黑體" panose="020B0604030504040204" pitchFamily="34" charset="-120"/>
                    <a:ea typeface="微軟正黑體" panose="020B0604030504040204" pitchFamily="34" charset="-120"/>
                  </a:rPr>
                  <a:t> 使上下電路導通</a:t>
                </a:r>
                <a:endParaRPr lang="en-US" altLang="zh-TW" dirty="0">
                  <a:latin typeface="微軟正黑體" panose="020B0604030504040204" pitchFamily="34" charset="-120"/>
                  <a:ea typeface="微軟正黑體" panose="020B0604030504040204" pitchFamily="34" charset="-120"/>
                </a:endParaRPr>
              </a:p>
              <a:p>
                <a:pPr marL="285750" indent="-32400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對於非要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Read</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WL</a:t>
                </a:r>
                <a:r>
                  <a:rPr lang="zh-TW" altLang="en-US" dirty="0">
                    <a:latin typeface="微軟正黑體" panose="020B0604030504040204" pitchFamily="34" charset="-120"/>
                    <a:ea typeface="微軟正黑體" panose="020B0604030504040204" pitchFamily="34" charset="-120"/>
                  </a:rPr>
                  <a:t>，施加 </a:t>
                </a:r>
                <a14:m>
                  <m:oMath xmlns:m="http://schemas.openxmlformats.org/officeDocument/2006/math">
                    <m:sSub>
                      <m:sSubPr>
                        <m:ctrlPr>
                          <a:rPr lang="en-US" altLang="zh-TW" b="0" i="1" smtClean="0">
                            <a:solidFill>
                              <a:srgbClr val="FF0000"/>
                            </a:solidFill>
                            <a:latin typeface="Cambria Math" panose="02040503050406030204" pitchFamily="18" charset="0"/>
                            <a:ea typeface="微軟正黑體" panose="020B0604030504040204" pitchFamily="34" charset="-120"/>
                          </a:rPr>
                        </m:ctrlPr>
                      </m:sSubPr>
                      <m:e>
                        <m:r>
                          <m:rPr>
                            <m:sty m:val="p"/>
                          </m:rPr>
                          <a:rPr lang="en-US" altLang="zh-TW" b="0" i="0" smtClean="0">
                            <a:solidFill>
                              <a:srgbClr val="FF0000"/>
                            </a:solidFill>
                            <a:latin typeface="Cambria Math" panose="02040503050406030204" pitchFamily="18" charset="0"/>
                            <a:ea typeface="微軟正黑體" panose="020B0604030504040204" pitchFamily="34" charset="-120"/>
                          </a:rPr>
                          <m:t>V</m:t>
                        </m:r>
                      </m:e>
                      <m:sub>
                        <m:r>
                          <m:rPr>
                            <m:sty m:val="p"/>
                          </m:rPr>
                          <a:rPr lang="en-US" altLang="zh-TW" b="0" i="0" smtClean="0">
                            <a:solidFill>
                              <a:srgbClr val="FF0000"/>
                            </a:solidFill>
                            <a:latin typeface="Cambria Math" panose="02040503050406030204" pitchFamily="18" charset="0"/>
                            <a:ea typeface="微軟正黑體" panose="020B0604030504040204" pitchFamily="34" charset="-120"/>
                          </a:rPr>
                          <m:t>pass</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以確保</a:t>
                </a:r>
                <a:r>
                  <a:rPr lang="zh-TW" altLang="en-US" dirty="0">
                    <a:solidFill>
                      <a:srgbClr val="FF0000"/>
                    </a:solidFill>
                    <a:latin typeface="微軟正黑體" panose="020B0604030504040204" pitchFamily="34" charset="-120"/>
                    <a:ea typeface="微軟正黑體" panose="020B0604030504040204" pitchFamily="34" charset="-120"/>
                  </a:rPr>
                  <a:t>線路</a:t>
                </a:r>
                <a:r>
                  <a:rPr lang="zh-TW" altLang="en-US" dirty="0">
                    <a:latin typeface="微軟正黑體" panose="020B0604030504040204" pitchFamily="34" charset="-120"/>
                    <a:ea typeface="微軟正黑體" panose="020B0604030504040204" pitchFamily="34" charset="-120"/>
                  </a:rPr>
                  <a:t>是</a:t>
                </a:r>
                <a:r>
                  <a:rPr lang="zh-TW" altLang="en-US" dirty="0">
                    <a:solidFill>
                      <a:srgbClr val="FF0000"/>
                    </a:solidFill>
                    <a:latin typeface="微軟正黑體" panose="020B0604030504040204" pitchFamily="34" charset="-120"/>
                    <a:ea typeface="微軟正黑體" panose="020B0604030504040204" pitchFamily="34" charset="-120"/>
                  </a:rPr>
                  <a:t>導通</a:t>
                </a:r>
                <a:r>
                  <a:rPr lang="zh-TW" altLang="en-US" dirty="0">
                    <a:latin typeface="微軟正黑體" panose="020B0604030504040204" pitchFamily="34" charset="-120"/>
                    <a:ea typeface="微軟正黑體" panose="020B0604030504040204" pitchFamily="34" charset="-120"/>
                  </a:rPr>
                  <a:t>的</a:t>
                </a:r>
                <a:endParaRPr lang="en-US" altLang="zh-TW" dirty="0">
                  <a:latin typeface="微軟正黑體" panose="020B0604030504040204" pitchFamily="34" charset="-120"/>
                  <a:ea typeface="微軟正黑體" panose="020B0604030504040204" pitchFamily="34" charset="-120"/>
                </a:endParaRPr>
              </a:p>
              <a:p>
                <a:pPr marL="285750" indent="-32400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透過</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14:m>
                  <m:oMath xmlns:m="http://schemas.openxmlformats.org/officeDocument/2006/math">
                    <m:sSub>
                      <m:sSubPr>
                        <m:ctrlPr>
                          <a:rPr lang="en-US" altLang="zh-TW" i="1"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b="0" i="1"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𝑖</m:t>
                        </m:r>
                      </m:e>
                      <m:sub>
                        <m:r>
                          <a:rPr lang="en-US" altLang="zh-TW" b="0" i="1"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𝑟𝑒𝑎𝑑</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的</a:t>
                </a:r>
                <a:r>
                  <a:rPr lang="zh-TW" altLang="en-US" dirty="0">
                    <a:solidFill>
                      <a:srgbClr val="FF0000"/>
                    </a:solidFill>
                    <a:latin typeface="微軟正黑體" panose="020B0604030504040204" pitchFamily="34" charset="-120"/>
                    <a:ea typeface="微軟正黑體" panose="020B0604030504040204" pitchFamily="34" charset="-120"/>
                  </a:rPr>
                  <a:t>導通狀態</a:t>
                </a:r>
                <a:r>
                  <a:rPr lang="zh-TW" altLang="en-US" dirty="0">
                    <a:latin typeface="微軟正黑體" panose="020B0604030504040204" pitchFamily="34" charset="-120"/>
                    <a:ea typeface="微軟正黑體" panose="020B0604030504040204" pitchFamily="34" charset="-120"/>
                  </a:rPr>
                  <a:t>來</a:t>
                </a:r>
                <a:r>
                  <a:rPr lang="zh-TW" altLang="en-US" dirty="0">
                    <a:solidFill>
                      <a:srgbClr val="FF0000"/>
                    </a:solidFill>
                    <a:latin typeface="微軟正黑體" panose="020B0604030504040204" pitchFamily="34" charset="-120"/>
                    <a:ea typeface="微軟正黑體" panose="020B0604030504040204" pitchFamily="34" charset="-120"/>
                  </a:rPr>
                  <a:t>判斷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Cell</a:t>
                </a:r>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狀態</a:t>
                </a:r>
                <a:endParaRPr lang="en-US" altLang="zh-TW" dirty="0">
                  <a:latin typeface="微軟正黑體" panose="020B0604030504040204" pitchFamily="34" charset="-120"/>
                  <a:ea typeface="微軟正黑體" panose="020B0604030504040204" pitchFamily="34" charset="-120"/>
                </a:endParaRPr>
              </a:p>
              <a:p>
                <a:pPr marL="285750" indent="-32400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對於要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Read</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WL</a:t>
                </a:r>
                <a:r>
                  <a:rPr lang="zh-TW" altLang="en-US" dirty="0">
                    <a:latin typeface="微軟正黑體" panose="020B0604030504040204" pitchFamily="34" charset="-120"/>
                    <a:ea typeface="微軟正黑體" panose="020B0604030504040204" pitchFamily="34" charset="-120"/>
                  </a:rPr>
                  <a:t> 施加 </a:t>
                </a:r>
                <a14:m>
                  <m:oMath xmlns:m="http://schemas.openxmlformats.org/officeDocument/2006/math">
                    <m:sSub>
                      <m:sSubPr>
                        <m:ctrlPr>
                          <a:rPr lang="en-US" altLang="zh-TW" b="0" i="1" smtClean="0">
                            <a:solidFill>
                              <a:srgbClr val="FF0000"/>
                            </a:solidFill>
                            <a:latin typeface="Cambria Math" panose="02040503050406030204" pitchFamily="18" charset="0"/>
                            <a:ea typeface="微軟正黑體" panose="020B0604030504040204" pitchFamily="34" charset="-120"/>
                          </a:rPr>
                        </m:ctrlPr>
                      </m:sSubPr>
                      <m:e>
                        <m:r>
                          <m:rPr>
                            <m:sty m:val="p"/>
                          </m:rPr>
                          <a:rPr lang="en-US" altLang="zh-TW" b="0" i="0" smtClean="0">
                            <a:solidFill>
                              <a:srgbClr val="FF0000"/>
                            </a:solidFill>
                            <a:latin typeface="Cambria Math" panose="02040503050406030204" pitchFamily="18" charset="0"/>
                            <a:ea typeface="微軟正黑體" panose="020B0604030504040204" pitchFamily="34" charset="-120"/>
                          </a:rPr>
                          <m:t>V</m:t>
                        </m:r>
                      </m:e>
                      <m:sub>
                        <m:r>
                          <m:rPr>
                            <m:sty m:val="p"/>
                          </m:rPr>
                          <a:rPr lang="en-US" altLang="zh-TW" b="0" i="0" smtClean="0">
                            <a:solidFill>
                              <a:srgbClr val="FF0000"/>
                            </a:solidFill>
                            <a:latin typeface="Cambria Math" panose="02040503050406030204" pitchFamily="18" charset="0"/>
                            <a:ea typeface="微軟正黑體" panose="020B0604030504040204" pitchFamily="34" charset="-120"/>
                          </a:rPr>
                          <m:t>read</m:t>
                        </m:r>
                      </m:sub>
                    </m:sSub>
                  </m:oMath>
                </a14:m>
                <a:r>
                  <a:rPr lang="zh-TW" altLang="en-US" dirty="0">
                    <a:latin typeface="微軟正黑體" panose="020B0604030504040204" pitchFamily="34" charset="-120"/>
                    <a:ea typeface="微軟正黑體" panose="020B0604030504040204" pitchFamily="34" charset="-120"/>
                  </a:rPr>
                  <a:t> ，透過 </a:t>
                </a:r>
                <a14:m>
                  <m:oMath xmlns:m="http://schemas.openxmlformats.org/officeDocument/2006/math">
                    <m:sSub>
                      <m:sSubPr>
                        <m:ctrlPr>
                          <a:rPr lang="en-US" altLang="zh-TW" i="1">
                            <a:solidFill>
                              <a:srgbClr val="FF0000"/>
                            </a:solidFill>
                            <a:latin typeface="Cambria Math" panose="02040503050406030204" pitchFamily="18" charset="0"/>
                            <a:ea typeface="微軟正黑體" panose="020B0604030504040204" pitchFamily="34" charset="-120"/>
                          </a:rPr>
                        </m:ctrlPr>
                      </m:sSubPr>
                      <m:e>
                        <m:r>
                          <m:rPr>
                            <m:sty m:val="p"/>
                          </m:rPr>
                          <a:rPr lang="en-US" altLang="zh-TW">
                            <a:solidFill>
                              <a:srgbClr val="FF0000"/>
                            </a:solidFill>
                            <a:latin typeface="Cambria Math" panose="02040503050406030204" pitchFamily="18" charset="0"/>
                            <a:ea typeface="微軟正黑體" panose="020B0604030504040204" pitchFamily="34" charset="-120"/>
                          </a:rPr>
                          <m:t>V</m:t>
                        </m:r>
                      </m:e>
                      <m:sub>
                        <m:r>
                          <m:rPr>
                            <m:sty m:val="p"/>
                          </m:rPr>
                          <a:rPr lang="en-US" altLang="zh-TW" b="0" i="0" smtClean="0">
                            <a:solidFill>
                              <a:srgbClr val="FF0000"/>
                            </a:solidFill>
                            <a:latin typeface="Cambria Math" panose="02040503050406030204" pitchFamily="18" charset="0"/>
                            <a:ea typeface="微軟正黑體" panose="020B0604030504040204" pitchFamily="34" charset="-120"/>
                          </a:rPr>
                          <m:t>read</m:t>
                        </m:r>
                      </m:sub>
                    </m:sSub>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的導通電壓大小，判斷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 </a:t>
                </a:r>
                <a:r>
                  <a:rPr lang="zh-TW" altLang="en-US" dirty="0">
                    <a:latin typeface="微軟正黑體" panose="020B0604030504040204" pitchFamily="34" charset="-120"/>
                    <a:ea typeface="微軟正黑體" panose="020B0604030504040204" pitchFamily="34" charset="-120"/>
                  </a:rPr>
                  <a:t>資料</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5" name="文字方塊 4">
                <a:extLst>
                  <a:ext uri="{FF2B5EF4-FFF2-40B4-BE49-F238E27FC236}">
                    <a16:creationId xmlns:a16="http://schemas.microsoft.com/office/drawing/2014/main" id="{316862EB-673E-B5E6-30CB-E4C1F746D5E1}"/>
                  </a:ext>
                </a:extLst>
              </p:cNvPr>
              <p:cNvSpPr txBox="1">
                <a:spLocks noRot="1" noChangeAspect="1" noMove="1" noResize="1" noEditPoints="1" noAdjustHandles="1" noChangeArrowheads="1" noChangeShapeType="1" noTextEdit="1"/>
              </p:cNvSpPr>
              <p:nvPr/>
            </p:nvSpPr>
            <p:spPr>
              <a:xfrm>
                <a:off x="838200" y="856229"/>
                <a:ext cx="6106886" cy="2156873"/>
              </a:xfrm>
              <a:prstGeom prst="rect">
                <a:avLst/>
              </a:prstGeom>
              <a:blipFill>
                <a:blip r:embed="rId3"/>
                <a:stretch>
                  <a:fillRect l="-699" b="-3672"/>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42C3421B-38AB-45D0-8DE1-C555ACDE9A09}"/>
              </a:ext>
            </a:extLst>
          </p:cNvPr>
          <p:cNvPicPr>
            <a:picLocks noChangeAspect="1"/>
          </p:cNvPicPr>
          <p:nvPr/>
        </p:nvPicPr>
        <p:blipFill>
          <a:blip r:embed="rId4"/>
          <a:stretch>
            <a:fillRect/>
          </a:stretch>
        </p:blipFill>
        <p:spPr>
          <a:xfrm>
            <a:off x="5329582" y="3951032"/>
            <a:ext cx="4729021" cy="2416323"/>
          </a:xfrm>
          <a:prstGeom prst="rect">
            <a:avLst/>
          </a:prstGeom>
        </p:spPr>
      </p:pic>
      <p:sp>
        <p:nvSpPr>
          <p:cNvPr id="21" name="文字方塊 20">
            <a:extLst>
              <a:ext uri="{FF2B5EF4-FFF2-40B4-BE49-F238E27FC236}">
                <a16:creationId xmlns:a16="http://schemas.microsoft.com/office/drawing/2014/main" id="{9FB674A0-384D-4C46-9324-5108A4C04266}"/>
              </a:ext>
            </a:extLst>
          </p:cNvPr>
          <p:cNvSpPr txBox="1"/>
          <p:nvPr/>
        </p:nvSpPr>
        <p:spPr>
          <a:xfrm>
            <a:off x="9205186" y="5025919"/>
            <a:ext cx="1415837" cy="369332"/>
          </a:xfrm>
          <a:prstGeom prst="rect">
            <a:avLst/>
          </a:prstGeom>
          <a:noFill/>
        </p:spPr>
        <p:txBody>
          <a:bodyPr wrap="none" rtlCol="0">
            <a:spAutoFit/>
          </a:bodyPr>
          <a:lstStyle/>
          <a:p>
            <a:r>
              <a:rPr lang="en-US" altLang="zh-TW" b="1" dirty="0">
                <a:solidFill>
                  <a:srgbClr val="FF0000"/>
                </a:solidFill>
                <a:latin typeface="Arial" panose="020B0604020202020204" pitchFamily="34" charset="0"/>
                <a:cs typeface="Arial" panose="020B0604020202020204" pitchFamily="34" charset="0"/>
              </a:rPr>
              <a:t>V</a:t>
            </a:r>
            <a:r>
              <a:rPr lang="en-US" altLang="zh-TW" b="1" baseline="-25000" dirty="0">
                <a:solidFill>
                  <a:srgbClr val="FF0000"/>
                </a:solidFill>
                <a:latin typeface="Arial" panose="020B0604020202020204" pitchFamily="34" charset="0"/>
                <a:cs typeface="Arial" panose="020B0604020202020204" pitchFamily="34" charset="0"/>
              </a:rPr>
              <a:t>pass</a:t>
            </a:r>
            <a:r>
              <a:rPr lang="en-US" altLang="zh-TW" b="1" dirty="0">
                <a:solidFill>
                  <a:srgbClr val="FF0000"/>
                </a:solidFill>
                <a:latin typeface="Arial" panose="020B0604020202020204" pitchFamily="34" charset="0"/>
                <a:cs typeface="Arial" panose="020B0604020202020204" pitchFamily="34" charset="0"/>
              </a:rPr>
              <a:t> &gt; V</a:t>
            </a:r>
            <a:r>
              <a:rPr lang="en-US" altLang="zh-TW" b="1" baseline="-25000" dirty="0">
                <a:solidFill>
                  <a:srgbClr val="FF0000"/>
                </a:solidFill>
                <a:latin typeface="Arial" panose="020B0604020202020204" pitchFamily="34" charset="0"/>
                <a:cs typeface="Arial" panose="020B0604020202020204" pitchFamily="34" charset="0"/>
              </a:rPr>
              <a:t>read</a:t>
            </a:r>
            <a:endParaRPr lang="zh-TW" altLang="en-US" b="1" baseline="-25000" dirty="0">
              <a:solidFill>
                <a:srgbClr val="FF0000"/>
              </a:solidFill>
              <a:latin typeface="Arial" panose="020B0604020202020204" pitchFamily="34" charset="0"/>
              <a:cs typeface="Arial" panose="020B0604020202020204" pitchFamily="34" charset="0"/>
            </a:endParaRPr>
          </a:p>
        </p:txBody>
      </p:sp>
      <p:grpSp>
        <p:nvGrpSpPr>
          <p:cNvPr id="25" name="群組 24">
            <a:extLst>
              <a:ext uri="{FF2B5EF4-FFF2-40B4-BE49-F238E27FC236}">
                <a16:creationId xmlns:a16="http://schemas.microsoft.com/office/drawing/2014/main" id="{9BD7DDCB-28EE-484B-8C18-2E9388E24B74}"/>
              </a:ext>
            </a:extLst>
          </p:cNvPr>
          <p:cNvGrpSpPr/>
          <p:nvPr/>
        </p:nvGrpSpPr>
        <p:grpSpPr>
          <a:xfrm>
            <a:off x="1371650" y="3063187"/>
            <a:ext cx="3495783" cy="3252121"/>
            <a:chOff x="6161703" y="2749650"/>
            <a:chExt cx="3495783" cy="3252121"/>
          </a:xfrm>
        </p:grpSpPr>
        <p:grpSp>
          <p:nvGrpSpPr>
            <p:cNvPr id="23" name="群組 22">
              <a:extLst>
                <a:ext uri="{FF2B5EF4-FFF2-40B4-BE49-F238E27FC236}">
                  <a16:creationId xmlns:a16="http://schemas.microsoft.com/office/drawing/2014/main" id="{6C7E02F9-A55F-42F9-9644-25E38C71BA5A}"/>
                </a:ext>
              </a:extLst>
            </p:cNvPr>
            <p:cNvGrpSpPr/>
            <p:nvPr/>
          </p:nvGrpSpPr>
          <p:grpSpPr>
            <a:xfrm>
              <a:off x="6161703" y="2749650"/>
              <a:ext cx="3495783" cy="3252121"/>
              <a:chOff x="985306" y="3111098"/>
              <a:chExt cx="3495783" cy="3252121"/>
            </a:xfrm>
          </p:grpSpPr>
          <p:pic>
            <p:nvPicPr>
              <p:cNvPr id="10" name="內容版面配置區 6">
                <a:extLst>
                  <a:ext uri="{FF2B5EF4-FFF2-40B4-BE49-F238E27FC236}">
                    <a16:creationId xmlns:a16="http://schemas.microsoft.com/office/drawing/2014/main" id="{913DEEA2-B319-455D-8CB9-A58F8FB65EF4}"/>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985306" y="3111098"/>
                <a:ext cx="2907912" cy="3207992"/>
              </a:xfrm>
              <a:prstGeom prst="rect">
                <a:avLst/>
              </a:prstGeom>
              <a:noFill/>
              <a:ln>
                <a:noFill/>
              </a:ln>
            </p:spPr>
          </p:pic>
          <p:sp>
            <p:nvSpPr>
              <p:cNvPr id="11" name="橢圓 10">
                <a:extLst>
                  <a:ext uri="{FF2B5EF4-FFF2-40B4-BE49-F238E27FC236}">
                    <a16:creationId xmlns:a16="http://schemas.microsoft.com/office/drawing/2014/main" id="{353910C0-03FD-46F6-9B39-3381E698DF7F}"/>
                  </a:ext>
                </a:extLst>
              </p:cNvPr>
              <p:cNvSpPr/>
              <p:nvPr/>
            </p:nvSpPr>
            <p:spPr>
              <a:xfrm>
                <a:off x="2439262" y="4563508"/>
                <a:ext cx="675250" cy="643597"/>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2" name="文字方塊 11">
                <a:extLst>
                  <a:ext uri="{FF2B5EF4-FFF2-40B4-BE49-F238E27FC236}">
                    <a16:creationId xmlns:a16="http://schemas.microsoft.com/office/drawing/2014/main" id="{685795F8-2695-46FA-9A38-9393422885E8}"/>
                  </a:ext>
                </a:extLst>
              </p:cNvPr>
              <p:cNvSpPr txBox="1"/>
              <p:nvPr/>
            </p:nvSpPr>
            <p:spPr>
              <a:xfrm>
                <a:off x="3283325" y="4735265"/>
                <a:ext cx="1197764" cy="369332"/>
              </a:xfrm>
              <a:prstGeom prst="rect">
                <a:avLst/>
              </a:prstGeom>
              <a:noFill/>
            </p:spPr>
            <p:txBody>
              <a:bodyPr wrap="none" rtlCol="0">
                <a:spAutoFit/>
              </a:bodyPr>
              <a:lstStyle/>
              <a:p>
                <a:r>
                  <a:rPr lang="en-US" altLang="zh-TW" b="1" dirty="0">
                    <a:solidFill>
                      <a:srgbClr val="0070C0"/>
                    </a:solidFill>
                    <a:latin typeface="Arial" panose="020B0604020202020204" pitchFamily="34" charset="0"/>
                    <a:cs typeface="Arial" panose="020B0604020202020204" pitchFamily="34" charset="0"/>
                  </a:rPr>
                  <a:t>Read cell</a:t>
                </a:r>
                <a:endParaRPr lang="zh-TW" altLang="en-US" b="1" dirty="0">
                  <a:solidFill>
                    <a:srgbClr val="0070C0"/>
                  </a:solidFill>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22007AF7-6DE5-4ABE-BAEC-BCA1CEB491E7}"/>
                  </a:ext>
                </a:extLst>
              </p:cNvPr>
              <p:cNvSpPr/>
              <p:nvPr/>
            </p:nvSpPr>
            <p:spPr>
              <a:xfrm>
                <a:off x="2887669" y="3241438"/>
                <a:ext cx="738554" cy="189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D4801814-B907-4BA7-AC7F-0C4EFC3D23CC}"/>
                  </a:ext>
                </a:extLst>
              </p:cNvPr>
              <p:cNvSpPr/>
              <p:nvPr/>
            </p:nvSpPr>
            <p:spPr>
              <a:xfrm>
                <a:off x="2038333" y="3241438"/>
                <a:ext cx="738554" cy="189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FFCDBA64-E20E-4132-9953-56451E4187AB}"/>
                  </a:ext>
                </a:extLst>
              </p:cNvPr>
              <p:cNvSpPr/>
              <p:nvPr/>
            </p:nvSpPr>
            <p:spPr>
              <a:xfrm>
                <a:off x="2996384" y="3282488"/>
                <a:ext cx="629839"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cxnSp>
            <p:nvCxnSpPr>
              <p:cNvPr id="16" name="直線單箭頭接點 15">
                <a:extLst>
                  <a:ext uri="{FF2B5EF4-FFF2-40B4-BE49-F238E27FC236}">
                    <a16:creationId xmlns:a16="http://schemas.microsoft.com/office/drawing/2014/main" id="{2AE46401-6FF9-438F-ACA1-95565BF170FD}"/>
                  </a:ext>
                </a:extLst>
              </p:cNvPr>
              <p:cNvCxnSpPr/>
              <p:nvPr/>
            </p:nvCxnSpPr>
            <p:spPr>
              <a:xfrm>
                <a:off x="3087140" y="3821747"/>
                <a:ext cx="0" cy="714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9DD8112D-6738-49B4-B830-7C8FE22BF9F3}"/>
                      </a:ext>
                    </a:extLst>
                  </p:cNvPr>
                  <p:cNvSpPr txBox="1"/>
                  <p:nvPr/>
                </p:nvSpPr>
                <p:spPr>
                  <a:xfrm>
                    <a:off x="3315633" y="3992529"/>
                    <a:ext cx="7392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solidFill>
                                    <a:srgbClr val="00B0F0"/>
                                  </a:solidFill>
                                  <a:latin typeface="Cambria Math" panose="02040503050406030204" pitchFamily="18" charset="0"/>
                                  <a:cs typeface="Arial" panose="020B0604020202020204" pitchFamily="34" charset="0"/>
                                </a:rPr>
                              </m:ctrlPr>
                            </m:sSubPr>
                            <m:e>
                              <m:r>
                                <a:rPr lang="en-US" altLang="zh-TW" b="1" i="1" dirty="0" smtClean="0">
                                  <a:solidFill>
                                    <a:srgbClr val="00B0F0"/>
                                  </a:solidFill>
                                  <a:latin typeface="Cambria Math" panose="02040503050406030204" pitchFamily="18" charset="0"/>
                                  <a:cs typeface="Arial" panose="020B0604020202020204" pitchFamily="34" charset="0"/>
                                </a:rPr>
                                <m:t>𝒊</m:t>
                              </m:r>
                            </m:e>
                            <m:sub>
                              <m:r>
                                <a:rPr lang="en-US" altLang="zh-TW" b="1" i="1" dirty="0" smtClean="0">
                                  <a:solidFill>
                                    <a:srgbClr val="00B0F0"/>
                                  </a:solidFill>
                                  <a:latin typeface="Cambria Math" panose="02040503050406030204" pitchFamily="18" charset="0"/>
                                  <a:cs typeface="Arial" panose="020B0604020202020204" pitchFamily="34" charset="0"/>
                                </a:rPr>
                                <m:t>𝒓𝒆𝒂𝒅</m:t>
                              </m:r>
                            </m:sub>
                          </m:sSub>
                        </m:oMath>
                      </m:oMathPara>
                    </a14:m>
                    <a:endParaRPr lang="zh-TW" altLang="en-US" b="1" dirty="0">
                      <a:solidFill>
                        <a:srgbClr val="00B0F0"/>
                      </a:solidFill>
                      <a:latin typeface="Arial" panose="020B0604020202020204" pitchFamily="34" charset="0"/>
                      <a:cs typeface="Arial" panose="020B0604020202020204" pitchFamily="34" charset="0"/>
                    </a:endParaRPr>
                  </a:p>
                </p:txBody>
              </p:sp>
            </mc:Choice>
            <mc:Fallback xmlns="">
              <p:sp>
                <p:nvSpPr>
                  <p:cNvPr id="17" name="文字方塊 16">
                    <a:extLst>
                      <a:ext uri="{FF2B5EF4-FFF2-40B4-BE49-F238E27FC236}">
                        <a16:creationId xmlns:a16="http://schemas.microsoft.com/office/drawing/2014/main" id="{9DD8112D-6738-49B4-B830-7C8FE22BF9F3}"/>
                      </a:ext>
                    </a:extLst>
                  </p:cNvPr>
                  <p:cNvSpPr txBox="1">
                    <a:spLocks noRot="1" noChangeAspect="1" noMove="1" noResize="1" noEditPoints="1" noAdjustHandles="1" noChangeArrowheads="1" noChangeShapeType="1" noTextEdit="1"/>
                  </p:cNvSpPr>
                  <p:nvPr/>
                </p:nvSpPr>
                <p:spPr>
                  <a:xfrm>
                    <a:off x="3315633" y="3992529"/>
                    <a:ext cx="739241" cy="369332"/>
                  </a:xfrm>
                  <a:prstGeom prst="rect">
                    <a:avLst/>
                  </a:prstGeom>
                  <a:blipFill>
                    <a:blip r:embed="rId6"/>
                    <a:stretch>
                      <a:fillRect b="-3333"/>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9FA7A7D9-DFC3-4F93-BDD4-DC085F6577CD}"/>
                  </a:ext>
                </a:extLst>
              </p:cNvPr>
              <p:cNvSpPr/>
              <p:nvPr/>
            </p:nvSpPr>
            <p:spPr>
              <a:xfrm>
                <a:off x="1650375" y="3790907"/>
                <a:ext cx="1856098"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0809CF4A-9E7F-46A9-BB16-B074099DBC5C}"/>
                  </a:ext>
                </a:extLst>
              </p:cNvPr>
              <p:cNvSpPr/>
              <p:nvPr/>
            </p:nvSpPr>
            <p:spPr>
              <a:xfrm>
                <a:off x="1650375" y="5771930"/>
                <a:ext cx="1856098"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A58A1AD1-AEE5-4297-AFE3-4C726475D4BB}"/>
                  </a:ext>
                </a:extLst>
              </p:cNvPr>
              <p:cNvSpPr/>
              <p:nvPr/>
            </p:nvSpPr>
            <p:spPr>
              <a:xfrm>
                <a:off x="1650375" y="6061275"/>
                <a:ext cx="1856098" cy="301944"/>
              </a:xfrm>
              <a:prstGeom prst="rect">
                <a:avLst/>
              </a:prstGeom>
              <a:solidFill>
                <a:srgbClr val="1CEE12">
                  <a:alpha val="73000"/>
                </a:srgbClr>
              </a:solidFill>
              <a:ln>
                <a:solidFill>
                  <a:srgbClr val="1CEE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0V</a:t>
                </a:r>
                <a:endParaRPr lang="zh-TW" altLang="en-US" b="1" dirty="0">
                  <a:latin typeface="Arial" panose="020B0604020202020204" pitchFamily="34" charset="0"/>
                  <a:cs typeface="Arial" panose="020B0604020202020204" pitchFamily="34" charset="0"/>
                </a:endParaRPr>
              </a:p>
            </p:txBody>
          </p:sp>
        </p:grpSp>
        <p:sp>
          <p:nvSpPr>
            <p:cNvPr id="24" name="矩形 23">
              <a:extLst>
                <a:ext uri="{FF2B5EF4-FFF2-40B4-BE49-F238E27FC236}">
                  <a16:creationId xmlns:a16="http://schemas.microsoft.com/office/drawing/2014/main" id="{0019780E-F546-4C48-A1AB-28D56E09C927}"/>
                </a:ext>
              </a:extLst>
            </p:cNvPr>
            <p:cNvSpPr/>
            <p:nvPr/>
          </p:nvSpPr>
          <p:spPr>
            <a:xfrm>
              <a:off x="7248524" y="2916144"/>
              <a:ext cx="629839"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grpSp>
      <p:pic>
        <p:nvPicPr>
          <p:cNvPr id="6" name="圖片 5">
            <a:extLst>
              <a:ext uri="{FF2B5EF4-FFF2-40B4-BE49-F238E27FC236}">
                <a16:creationId xmlns:a16="http://schemas.microsoft.com/office/drawing/2014/main" id="{D0801EFF-0C96-DBC2-826F-938CA0F9D940}"/>
              </a:ext>
            </a:extLst>
          </p:cNvPr>
          <p:cNvPicPr>
            <a:picLocks noChangeAspect="1"/>
          </p:cNvPicPr>
          <p:nvPr/>
        </p:nvPicPr>
        <p:blipFill>
          <a:blip r:embed="rId7"/>
          <a:stretch>
            <a:fillRect/>
          </a:stretch>
        </p:blipFill>
        <p:spPr>
          <a:xfrm>
            <a:off x="6830316" y="770081"/>
            <a:ext cx="5285484" cy="2594615"/>
          </a:xfrm>
          <a:prstGeom prst="rect">
            <a:avLst/>
          </a:prstGeom>
        </p:spPr>
      </p:pic>
    </p:spTree>
    <p:extLst>
      <p:ext uri="{BB962C8B-B14F-4D97-AF65-F5344CB8AC3E}">
        <p14:creationId xmlns:p14="http://schemas.microsoft.com/office/powerpoint/2010/main" val="359243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Read(2/2)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文字方塊 4">
            <a:extLst>
              <a:ext uri="{FF2B5EF4-FFF2-40B4-BE49-F238E27FC236}">
                <a16:creationId xmlns:a16="http://schemas.microsoft.com/office/drawing/2014/main" id="{C26ACFA6-772B-8D96-AA83-FD55F7808471}"/>
              </a:ext>
            </a:extLst>
          </p:cNvPr>
          <p:cNvSpPr txBox="1"/>
          <p:nvPr/>
        </p:nvSpPr>
        <p:spPr>
          <a:xfrm>
            <a:off x="529349" y="840384"/>
            <a:ext cx="9287314" cy="21198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分區方式使用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Gray Code </a:t>
            </a:r>
            <a:r>
              <a:rPr lang="zh-TW" altLang="en-US" dirty="0">
                <a:latin typeface="微軟正黑體" panose="020B0604030504040204" pitchFamily="34" charset="-120"/>
                <a:ea typeface="微軟正黑體" panose="020B0604030504040204" pitchFamily="34" charset="-120"/>
              </a:rPr>
              <a:t>進行設計，每一區都跟旁邊差一個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bit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可以降低錯誤率</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EX</a:t>
            </a:r>
            <a:r>
              <a:rPr lang="en-US" altLang="zh-TW" dirty="0">
                <a:latin typeface="微軟正黑體" panose="020B0604030504040204" pitchFamily="34" charset="-120"/>
                <a:ea typeface="微軟正黑體" panose="020B0604030504040204" pitchFamily="34" charset="-120"/>
              </a:rPr>
              <a:t> : </a:t>
            </a:r>
            <a:r>
              <a:rPr lang="zh-TW" altLang="en-US" dirty="0">
                <a:latin typeface="微軟正黑體" panose="020B0604030504040204" pitchFamily="34" charset="-120"/>
                <a:ea typeface="微軟正黑體" panose="020B0604030504040204" pitchFamily="34" charset="-120"/>
              </a:rPr>
              <a:t>以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TLC</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為例</a:t>
            </a:r>
            <a:endParaRPr lang="en-US" altLang="zh-TW" dirty="0">
              <a:latin typeface="微軟正黑體" panose="020B0604030504040204" pitchFamily="34" charset="-120"/>
              <a:ea typeface="微軟正黑體" panose="020B0604030504040204" pitchFamily="34" charset="-120"/>
            </a:endParaRPr>
          </a:p>
          <a:p>
            <a:pPr marL="1200150" lvl="2" indent="-285750">
              <a:lnSpc>
                <a:spcPct val="150000"/>
              </a:lnSpc>
              <a:buFont typeface="Arial" panose="020B0604020202020204" pitchFamily="34" charset="0"/>
              <a:buChar char="•"/>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Lower page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最多需要進行 </a:t>
            </a:r>
            <a:r>
              <a:rPr lang="en-US" altLang="zh-TW" dirty="0">
                <a:solidFill>
                  <a:srgbClr val="FF0000"/>
                </a:solidFill>
                <a:latin typeface="微軟正黑體" panose="020B0604030504040204" pitchFamily="34" charset="-120"/>
                <a:ea typeface="微軟正黑體" panose="020B0604030504040204" pitchFamily="34" charset="-120"/>
              </a:rPr>
              <a:t>2 </a:t>
            </a:r>
            <a:r>
              <a:rPr lang="zh-TW" altLang="en-US" dirty="0">
                <a:solidFill>
                  <a:srgbClr val="FF0000"/>
                </a:solidFill>
                <a:latin typeface="微軟正黑體" panose="020B0604030504040204" pitchFamily="34" charset="-120"/>
                <a:ea typeface="微軟正黑體" panose="020B0604030504040204" pitchFamily="34" charset="-120"/>
              </a:rPr>
              <a:t>次</a:t>
            </a:r>
            <a:r>
              <a:rPr lang="zh-TW" altLang="en-US" dirty="0">
                <a:latin typeface="微軟正黑體" panose="020B0604030504040204" pitchFamily="34" charset="-120"/>
                <a:ea typeface="微軟正黑體" panose="020B0604030504040204" pitchFamily="34" charset="-120"/>
              </a:rPr>
              <a:t>讀取，可知道其值</a:t>
            </a:r>
            <a:endParaRPr lang="en-US" altLang="zh-TW" dirty="0">
              <a:latin typeface="微軟正黑體" panose="020B0604030504040204" pitchFamily="34" charset="-120"/>
              <a:ea typeface="微軟正黑體" panose="020B0604030504040204" pitchFamily="34" charset="-120"/>
            </a:endParaRPr>
          </a:p>
          <a:p>
            <a:pPr marL="1200150" lvl="2" indent="-285750">
              <a:lnSpc>
                <a:spcPct val="150000"/>
              </a:lnSpc>
              <a:buFont typeface="Arial" panose="020B0604020202020204" pitchFamily="34" charset="0"/>
              <a:buChar char="•"/>
            </a:pPr>
            <a:r>
              <a:rPr lang="en-US" altLang="zh-TW" dirty="0">
                <a:solidFill>
                  <a:srgbClr val="00B050"/>
                </a:solidFill>
                <a:latin typeface="Times New Roman" panose="02020603050405020304" pitchFamily="18" charset="0"/>
                <a:ea typeface="微軟正黑體" panose="020B0604030504040204" pitchFamily="34" charset="-120"/>
                <a:cs typeface="Times New Roman" panose="02020603050405020304" pitchFamily="18" charset="0"/>
              </a:rPr>
              <a:t>Middle page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最多需要進行 </a:t>
            </a:r>
            <a:r>
              <a:rPr lang="en-US" altLang="zh-TW" dirty="0">
                <a:solidFill>
                  <a:srgbClr val="00B050"/>
                </a:solidFill>
                <a:latin typeface="微軟正黑體" panose="020B0604030504040204" pitchFamily="34" charset="-120"/>
                <a:ea typeface="微軟正黑體" panose="020B0604030504040204" pitchFamily="34" charset="-120"/>
              </a:rPr>
              <a:t>3 </a:t>
            </a:r>
            <a:r>
              <a:rPr lang="zh-TW" altLang="en-US" dirty="0">
                <a:solidFill>
                  <a:srgbClr val="00B050"/>
                </a:solidFill>
                <a:latin typeface="微軟正黑體" panose="020B0604030504040204" pitchFamily="34" charset="-120"/>
                <a:ea typeface="微軟正黑體" panose="020B0604030504040204" pitchFamily="34" charset="-120"/>
              </a:rPr>
              <a:t>次</a:t>
            </a:r>
            <a:r>
              <a:rPr lang="zh-TW" altLang="en-US" dirty="0">
                <a:latin typeface="微軟正黑體" panose="020B0604030504040204" pitchFamily="34" charset="-120"/>
                <a:ea typeface="微軟正黑體" panose="020B0604030504040204" pitchFamily="34" charset="-120"/>
              </a:rPr>
              <a:t>讀取，可知道其值</a:t>
            </a:r>
            <a:endParaRPr lang="en-US" altLang="zh-TW" dirty="0">
              <a:latin typeface="微軟正黑體" panose="020B0604030504040204" pitchFamily="34" charset="-120"/>
              <a:ea typeface="微軟正黑體" panose="020B0604030504040204" pitchFamily="34" charset="-120"/>
            </a:endParaRPr>
          </a:p>
          <a:p>
            <a:pPr marL="1200150" lvl="2" indent="-285750">
              <a:lnSpc>
                <a:spcPct val="150000"/>
              </a:lnSpc>
              <a:buFont typeface="Arial" panose="020B0604020202020204" pitchFamily="34" charset="0"/>
              <a:buChar char="•"/>
            </a:pPr>
            <a:r>
              <a:rPr lang="en-US" altLang="zh-TW" dirty="0">
                <a:solidFill>
                  <a:srgbClr val="0171C1"/>
                </a:solidFill>
                <a:latin typeface="Times New Roman" panose="02020603050405020304" pitchFamily="18" charset="0"/>
                <a:ea typeface="微軟正黑體" panose="020B0604030504040204" pitchFamily="34" charset="-120"/>
                <a:cs typeface="Times New Roman" panose="02020603050405020304" pitchFamily="18" charset="0"/>
              </a:rPr>
              <a:t>Upper page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最多需要進行 </a:t>
            </a:r>
            <a:r>
              <a:rPr lang="en-US" altLang="zh-TW" dirty="0">
                <a:solidFill>
                  <a:srgbClr val="0171C1"/>
                </a:solidFill>
                <a:latin typeface="微軟正黑體" panose="020B0604030504040204" pitchFamily="34" charset="-120"/>
                <a:ea typeface="微軟正黑體" panose="020B0604030504040204" pitchFamily="34" charset="-120"/>
              </a:rPr>
              <a:t>2 </a:t>
            </a:r>
            <a:r>
              <a:rPr lang="zh-TW" altLang="en-US" dirty="0">
                <a:solidFill>
                  <a:srgbClr val="0171C1"/>
                </a:solidFill>
                <a:latin typeface="微軟正黑體" panose="020B0604030504040204" pitchFamily="34" charset="-120"/>
                <a:ea typeface="微軟正黑體" panose="020B0604030504040204" pitchFamily="34" charset="-120"/>
              </a:rPr>
              <a:t>次</a:t>
            </a:r>
            <a:r>
              <a:rPr lang="zh-TW" altLang="en-US" dirty="0">
                <a:latin typeface="微軟正黑體" panose="020B0604030504040204" pitchFamily="34" charset="-120"/>
                <a:ea typeface="微軟正黑體" panose="020B0604030504040204" pitchFamily="34" charset="-120"/>
              </a:rPr>
              <a:t>讀取，可知道其值</a:t>
            </a:r>
            <a:endParaRPr lang="en-US" altLang="zh-TW" dirty="0">
              <a:latin typeface="微軟正黑體" panose="020B0604030504040204" pitchFamily="34" charset="-120"/>
              <a:ea typeface="微軟正黑體" panose="020B0604030504040204" pitchFamily="34" charset="-120"/>
            </a:endParaRPr>
          </a:p>
        </p:txBody>
      </p:sp>
      <p:grpSp>
        <p:nvGrpSpPr>
          <p:cNvPr id="17" name="群組 16">
            <a:extLst>
              <a:ext uri="{FF2B5EF4-FFF2-40B4-BE49-F238E27FC236}">
                <a16:creationId xmlns:a16="http://schemas.microsoft.com/office/drawing/2014/main" id="{F7188084-15CC-792E-9CBF-BF67BC7A0EC9}"/>
              </a:ext>
            </a:extLst>
          </p:cNvPr>
          <p:cNvGrpSpPr/>
          <p:nvPr/>
        </p:nvGrpSpPr>
        <p:grpSpPr>
          <a:xfrm>
            <a:off x="2757732" y="3124200"/>
            <a:ext cx="6676536" cy="3175438"/>
            <a:chOff x="2757732" y="3124200"/>
            <a:chExt cx="6676536" cy="3175438"/>
          </a:xfrm>
        </p:grpSpPr>
        <p:pic>
          <p:nvPicPr>
            <p:cNvPr id="18" name="圖片 17">
              <a:extLst>
                <a:ext uri="{FF2B5EF4-FFF2-40B4-BE49-F238E27FC236}">
                  <a16:creationId xmlns:a16="http://schemas.microsoft.com/office/drawing/2014/main" id="{D0B40677-AF43-9B69-CA39-34C5B4DA079A}"/>
                </a:ext>
              </a:extLst>
            </p:cNvPr>
            <p:cNvPicPr>
              <a:picLocks noChangeAspect="1"/>
            </p:cNvPicPr>
            <p:nvPr/>
          </p:nvPicPr>
          <p:blipFill>
            <a:blip r:embed="rId3"/>
            <a:stretch>
              <a:fillRect/>
            </a:stretch>
          </p:blipFill>
          <p:spPr>
            <a:xfrm>
              <a:off x="2757732" y="3124200"/>
              <a:ext cx="6676536" cy="3117478"/>
            </a:xfrm>
            <a:prstGeom prst="rect">
              <a:avLst/>
            </a:prstGeom>
          </p:spPr>
        </p:pic>
        <p:cxnSp>
          <p:nvCxnSpPr>
            <p:cNvPr id="19" name="直線接點 18">
              <a:extLst>
                <a:ext uri="{FF2B5EF4-FFF2-40B4-BE49-F238E27FC236}">
                  <a16:creationId xmlns:a16="http://schemas.microsoft.com/office/drawing/2014/main" id="{E98AE6A5-64FF-D517-3CA9-72B9D6689A5C}"/>
                </a:ext>
              </a:extLst>
            </p:cNvPr>
            <p:cNvCxnSpPr/>
            <p:nvPr/>
          </p:nvCxnSpPr>
          <p:spPr>
            <a:xfrm>
              <a:off x="3693160" y="3124200"/>
              <a:ext cx="0" cy="28549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649C53C-C7FE-7096-A835-35853AF4EA17}"/>
                </a:ext>
              </a:extLst>
            </p:cNvPr>
            <p:cNvCxnSpPr/>
            <p:nvPr/>
          </p:nvCxnSpPr>
          <p:spPr>
            <a:xfrm>
              <a:off x="6680200" y="3124200"/>
              <a:ext cx="0" cy="28549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F2668127-467C-45BB-086C-D4444B21F0E8}"/>
                </a:ext>
              </a:extLst>
            </p:cNvPr>
            <p:cNvSpPr/>
            <p:nvPr/>
          </p:nvSpPr>
          <p:spPr>
            <a:xfrm>
              <a:off x="3391536" y="6007538"/>
              <a:ext cx="603248" cy="2921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100" b="1" dirty="0">
                  <a:solidFill>
                    <a:srgbClr val="FF0000"/>
                  </a:solidFill>
                </a:rPr>
                <a:t>Lower</a:t>
              </a:r>
              <a:endParaRPr lang="zh-TW" altLang="en-US" sz="1100" b="1" dirty="0">
                <a:solidFill>
                  <a:srgbClr val="FF0000"/>
                </a:solidFill>
              </a:endParaRPr>
            </a:p>
          </p:txBody>
        </p:sp>
        <p:sp>
          <p:nvSpPr>
            <p:cNvPr id="22" name="矩形 21">
              <a:extLst>
                <a:ext uri="{FF2B5EF4-FFF2-40B4-BE49-F238E27FC236}">
                  <a16:creationId xmlns:a16="http://schemas.microsoft.com/office/drawing/2014/main" id="{A68EE219-3431-B0E8-05B7-926F7357DCCB}"/>
                </a:ext>
              </a:extLst>
            </p:cNvPr>
            <p:cNvSpPr/>
            <p:nvPr/>
          </p:nvSpPr>
          <p:spPr>
            <a:xfrm>
              <a:off x="6395084" y="5988488"/>
              <a:ext cx="603248" cy="2921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100" b="1" dirty="0">
                  <a:solidFill>
                    <a:srgbClr val="FF0000"/>
                  </a:solidFill>
                </a:rPr>
                <a:t>Lower</a:t>
              </a:r>
              <a:endParaRPr lang="zh-TW" altLang="en-US" sz="1100" b="1" dirty="0">
                <a:solidFill>
                  <a:srgbClr val="FF0000"/>
                </a:solidFill>
              </a:endParaRPr>
            </a:p>
          </p:txBody>
        </p:sp>
      </p:grpSp>
      <p:cxnSp>
        <p:nvCxnSpPr>
          <p:cNvPr id="23" name="直線接點 22">
            <a:extLst>
              <a:ext uri="{FF2B5EF4-FFF2-40B4-BE49-F238E27FC236}">
                <a16:creationId xmlns:a16="http://schemas.microsoft.com/office/drawing/2014/main" id="{A9972B51-12BD-8F01-7A37-1DD8941C2666}"/>
              </a:ext>
            </a:extLst>
          </p:cNvPr>
          <p:cNvCxnSpPr/>
          <p:nvPr/>
        </p:nvCxnSpPr>
        <p:spPr>
          <a:xfrm>
            <a:off x="5200639" y="3114675"/>
            <a:ext cx="0" cy="2019300"/>
          </a:xfrm>
          <a:prstGeom prst="line">
            <a:avLst/>
          </a:prstGeom>
          <a:ln w="38100">
            <a:solidFill>
              <a:srgbClr val="0171C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8CF22851-2B8F-0679-B05A-27F91657269D}"/>
              </a:ext>
            </a:extLst>
          </p:cNvPr>
          <p:cNvCxnSpPr/>
          <p:nvPr/>
        </p:nvCxnSpPr>
        <p:spPr>
          <a:xfrm>
            <a:off x="8162914" y="3152775"/>
            <a:ext cx="0" cy="2019300"/>
          </a:xfrm>
          <a:prstGeom prst="line">
            <a:avLst/>
          </a:prstGeom>
          <a:ln w="38100">
            <a:solidFill>
              <a:srgbClr val="0171C1"/>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E25EA12-C2DC-812A-2C8D-881D76CD1BAA}"/>
              </a:ext>
            </a:extLst>
          </p:cNvPr>
          <p:cNvCxnSpPr>
            <a:cxnSpLocks/>
          </p:cNvCxnSpPr>
          <p:nvPr/>
        </p:nvCxnSpPr>
        <p:spPr>
          <a:xfrm>
            <a:off x="4456117" y="3145478"/>
            <a:ext cx="0" cy="23992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091ABC46-4D21-0055-84C7-E61397520EFF}"/>
              </a:ext>
            </a:extLst>
          </p:cNvPr>
          <p:cNvCxnSpPr>
            <a:cxnSpLocks/>
          </p:cNvCxnSpPr>
          <p:nvPr/>
        </p:nvCxnSpPr>
        <p:spPr>
          <a:xfrm>
            <a:off x="5952523" y="3108457"/>
            <a:ext cx="0" cy="23992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15474560-F316-6915-6AFA-65730A34099C}"/>
              </a:ext>
            </a:extLst>
          </p:cNvPr>
          <p:cNvCxnSpPr>
            <a:cxnSpLocks/>
          </p:cNvCxnSpPr>
          <p:nvPr/>
        </p:nvCxnSpPr>
        <p:spPr>
          <a:xfrm>
            <a:off x="7447342" y="3163578"/>
            <a:ext cx="0" cy="23992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F3C8A195-0C95-04D3-3A81-B35C7839A14A}"/>
              </a:ext>
            </a:extLst>
          </p:cNvPr>
          <p:cNvCxnSpPr>
            <a:cxnSpLocks/>
          </p:cNvCxnSpPr>
          <p:nvPr/>
        </p:nvCxnSpPr>
        <p:spPr>
          <a:xfrm>
            <a:off x="3693160" y="3108457"/>
            <a:ext cx="0" cy="28990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5C5A1D1A-C1A6-59AE-1072-3F2DFB441EC2}"/>
              </a:ext>
            </a:extLst>
          </p:cNvPr>
          <p:cNvCxnSpPr>
            <a:cxnSpLocks/>
          </p:cNvCxnSpPr>
          <p:nvPr/>
        </p:nvCxnSpPr>
        <p:spPr>
          <a:xfrm>
            <a:off x="6673607" y="3089407"/>
            <a:ext cx="0" cy="28990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84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Program</a:t>
            </a:r>
            <a:endParaRPr lang="zh-TW" altLang="en-US" sz="280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grpSp>
        <p:nvGrpSpPr>
          <p:cNvPr id="4" name="群組 3">
            <a:extLst>
              <a:ext uri="{FF2B5EF4-FFF2-40B4-BE49-F238E27FC236}">
                <a16:creationId xmlns:a16="http://schemas.microsoft.com/office/drawing/2014/main" id="{9B81DF9D-0601-0D90-A9CF-CF24A75B25B1}"/>
              </a:ext>
            </a:extLst>
          </p:cNvPr>
          <p:cNvGrpSpPr/>
          <p:nvPr/>
        </p:nvGrpSpPr>
        <p:grpSpPr>
          <a:xfrm>
            <a:off x="1062627" y="3208061"/>
            <a:ext cx="3574405" cy="3207992"/>
            <a:chOff x="1164989" y="1612571"/>
            <a:chExt cx="3574405" cy="3207992"/>
          </a:xfrm>
        </p:grpSpPr>
        <p:grpSp>
          <p:nvGrpSpPr>
            <p:cNvPr id="5" name="群組 4">
              <a:extLst>
                <a:ext uri="{FF2B5EF4-FFF2-40B4-BE49-F238E27FC236}">
                  <a16:creationId xmlns:a16="http://schemas.microsoft.com/office/drawing/2014/main" id="{77B1694A-D73B-CB9E-8ED7-C714FDD9536C}"/>
                </a:ext>
              </a:extLst>
            </p:cNvPr>
            <p:cNvGrpSpPr/>
            <p:nvPr/>
          </p:nvGrpSpPr>
          <p:grpSpPr>
            <a:xfrm>
              <a:off x="1164989" y="1612571"/>
              <a:ext cx="2907912" cy="3207992"/>
              <a:chOff x="481034" y="1871685"/>
              <a:chExt cx="3877216" cy="4277322"/>
            </a:xfrm>
          </p:grpSpPr>
          <p:pic>
            <p:nvPicPr>
              <p:cNvPr id="14" name="內容版面配置區 6">
                <a:extLst>
                  <a:ext uri="{FF2B5EF4-FFF2-40B4-BE49-F238E27FC236}">
                    <a16:creationId xmlns:a16="http://schemas.microsoft.com/office/drawing/2014/main" id="{7C4C7DDF-CD22-05BE-7B36-8A8F1F06CA8A}"/>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81034" y="1871685"/>
                <a:ext cx="3877216" cy="4277322"/>
              </a:xfrm>
              <a:prstGeom prst="rect">
                <a:avLst/>
              </a:prstGeom>
              <a:noFill/>
              <a:ln>
                <a:noFill/>
              </a:ln>
            </p:spPr>
          </p:pic>
          <p:pic>
            <p:nvPicPr>
              <p:cNvPr id="15" name="圖片 14">
                <a:extLst>
                  <a:ext uri="{FF2B5EF4-FFF2-40B4-BE49-F238E27FC236}">
                    <a16:creationId xmlns:a16="http://schemas.microsoft.com/office/drawing/2014/main" id="{285710B2-CD24-935B-7A10-D6AE53192466}"/>
                  </a:ext>
                </a:extLst>
              </p:cNvPr>
              <p:cNvPicPr/>
              <p:nvPr/>
            </p:nvPicPr>
            <p:blipFill rotWithShape="1">
              <a:blip r:embed="rId4">
                <a:extLst>
                  <a:ext uri="{28A0092B-C50C-407E-A947-70E740481C1C}">
                    <a14:useLocalDpi xmlns:a14="http://schemas.microsoft.com/office/drawing/2010/main" val="0"/>
                  </a:ext>
                </a:extLst>
              </a:blip>
              <a:srcRect l="16772" t="51052" r="68243" b="44417"/>
              <a:stretch/>
            </p:blipFill>
            <p:spPr bwMode="auto">
              <a:xfrm>
                <a:off x="838200" y="4079630"/>
                <a:ext cx="603270" cy="196949"/>
              </a:xfrm>
              <a:prstGeom prst="rect">
                <a:avLst/>
              </a:prstGeom>
              <a:noFill/>
              <a:ln>
                <a:noFill/>
              </a:ln>
            </p:spPr>
          </p:pic>
          <p:sp>
            <p:nvSpPr>
              <p:cNvPr id="16" name="矩形 15">
                <a:extLst>
                  <a:ext uri="{FF2B5EF4-FFF2-40B4-BE49-F238E27FC236}">
                    <a16:creationId xmlns:a16="http://schemas.microsoft.com/office/drawing/2014/main" id="{B7FC0D05-088F-D2C5-C546-1D2B0D832C7A}"/>
                  </a:ext>
                </a:extLst>
              </p:cNvPr>
              <p:cNvSpPr/>
              <p:nvPr/>
            </p:nvSpPr>
            <p:spPr>
              <a:xfrm>
                <a:off x="3218767" y="2025747"/>
                <a:ext cx="520504"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C7A4FC81-192C-2417-C9AB-C9EE8DFB9F88}"/>
                  </a:ext>
                </a:extLst>
              </p:cNvPr>
              <p:cNvSpPr/>
              <p:nvPr/>
            </p:nvSpPr>
            <p:spPr>
              <a:xfrm>
                <a:off x="2159390" y="2025747"/>
                <a:ext cx="520504"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grpSp>
        <p:sp>
          <p:nvSpPr>
            <p:cNvPr id="6" name="矩形 5">
              <a:extLst>
                <a:ext uri="{FF2B5EF4-FFF2-40B4-BE49-F238E27FC236}">
                  <a16:creationId xmlns:a16="http://schemas.microsoft.com/office/drawing/2014/main" id="{56FDA1D6-D643-5995-B635-A10CF86A69D2}"/>
                </a:ext>
              </a:extLst>
            </p:cNvPr>
            <p:cNvSpPr/>
            <p:nvPr/>
          </p:nvSpPr>
          <p:spPr>
            <a:xfrm>
              <a:off x="3154984" y="1863865"/>
              <a:ext cx="390378" cy="147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13EA053-F797-B8C5-E572-65AFA5B7D64E}"/>
                </a:ext>
              </a:extLst>
            </p:cNvPr>
            <p:cNvSpPr/>
            <p:nvPr/>
          </p:nvSpPr>
          <p:spPr>
            <a:xfrm>
              <a:off x="2279519" y="1771732"/>
              <a:ext cx="597288"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CF94F791-486C-5E25-AD96-5D38DA27D16D}"/>
                </a:ext>
              </a:extLst>
            </p:cNvPr>
            <p:cNvSpPr/>
            <p:nvPr/>
          </p:nvSpPr>
          <p:spPr>
            <a:xfrm>
              <a:off x="3206821" y="1771732"/>
              <a:ext cx="597288" cy="270030"/>
            </a:xfrm>
            <a:prstGeom prst="rect">
              <a:avLst/>
            </a:prstGeom>
            <a:solidFill>
              <a:srgbClr val="1CEE12">
                <a:alpha val="73000"/>
              </a:srgbClr>
            </a:solidFill>
            <a:ln>
              <a:solidFill>
                <a:srgbClr val="1CEE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0V</a:t>
              </a:r>
              <a:endParaRPr lang="zh-TW" altLang="en-US" b="1" dirty="0">
                <a:latin typeface="Arial" panose="020B0604020202020204" pitchFamily="34" charset="0"/>
                <a:cs typeface="Arial" panose="020B0604020202020204" pitchFamily="34" charset="0"/>
              </a:endParaRPr>
            </a:p>
          </p:txBody>
        </p:sp>
        <p:sp>
          <p:nvSpPr>
            <p:cNvPr id="9" name="橢圓 8">
              <a:extLst>
                <a:ext uri="{FF2B5EF4-FFF2-40B4-BE49-F238E27FC236}">
                  <a16:creationId xmlns:a16="http://schemas.microsoft.com/office/drawing/2014/main" id="{D9A80B3F-78C0-1DE8-C6B1-FA5C4AC2EF4E}"/>
                </a:ext>
              </a:extLst>
            </p:cNvPr>
            <p:cNvSpPr/>
            <p:nvPr/>
          </p:nvSpPr>
          <p:spPr>
            <a:xfrm>
              <a:off x="2641484" y="2974349"/>
              <a:ext cx="675250" cy="643597"/>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0" name="文字方塊 9">
              <a:extLst>
                <a:ext uri="{FF2B5EF4-FFF2-40B4-BE49-F238E27FC236}">
                  <a16:creationId xmlns:a16="http://schemas.microsoft.com/office/drawing/2014/main" id="{CA65AC5A-72D5-F497-79B6-1B8F35CB97F4}"/>
                </a:ext>
              </a:extLst>
            </p:cNvPr>
            <p:cNvSpPr txBox="1"/>
            <p:nvPr/>
          </p:nvSpPr>
          <p:spPr>
            <a:xfrm>
              <a:off x="3169734" y="2788982"/>
              <a:ext cx="1569660" cy="369332"/>
            </a:xfrm>
            <a:prstGeom prst="rect">
              <a:avLst/>
            </a:prstGeom>
            <a:noFill/>
          </p:spPr>
          <p:txBody>
            <a:bodyPr wrap="none" rtlCol="0">
              <a:spAutoFit/>
            </a:bodyPr>
            <a:lstStyle/>
            <a:p>
              <a:r>
                <a:rPr lang="en-US" altLang="zh-TW" b="1" dirty="0">
                  <a:solidFill>
                    <a:srgbClr val="0070C0"/>
                  </a:solidFill>
                  <a:latin typeface="Arial" panose="020B0604020202020204" pitchFamily="34" charset="0"/>
                  <a:cs typeface="Arial" panose="020B0604020202020204" pitchFamily="34" charset="0"/>
                </a:rPr>
                <a:t>program cell</a:t>
              </a:r>
              <a:endParaRPr lang="zh-TW" altLang="en-US" b="1" dirty="0">
                <a:solidFill>
                  <a:srgbClr val="0070C0"/>
                </a:solidFill>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612AF0-6EAE-C3A4-9256-590136831078}"/>
                </a:ext>
              </a:extLst>
            </p:cNvPr>
            <p:cNvSpPr/>
            <p:nvPr/>
          </p:nvSpPr>
          <p:spPr>
            <a:xfrm>
              <a:off x="1432864" y="2219656"/>
              <a:ext cx="2371245"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5049CA86-1627-ACAF-B3B5-70C9E22CAECC}"/>
                </a:ext>
              </a:extLst>
            </p:cNvPr>
            <p:cNvSpPr/>
            <p:nvPr/>
          </p:nvSpPr>
          <p:spPr>
            <a:xfrm>
              <a:off x="1432864" y="4188945"/>
              <a:ext cx="2371245" cy="301944"/>
            </a:xfrm>
            <a:prstGeom prst="rect">
              <a:avLst/>
            </a:prstGeom>
            <a:solidFill>
              <a:srgbClr val="1CEE12">
                <a:alpha val="73000"/>
              </a:srgbClr>
            </a:solidFill>
            <a:ln>
              <a:solidFill>
                <a:srgbClr val="1CEE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0V</a:t>
              </a:r>
              <a:endParaRPr lang="zh-TW" altLang="en-US" b="1"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4A36561E-A6FB-E425-97C3-BD1688950437}"/>
                </a:ext>
              </a:extLst>
            </p:cNvPr>
            <p:cNvSpPr/>
            <p:nvPr/>
          </p:nvSpPr>
          <p:spPr>
            <a:xfrm>
              <a:off x="1367744" y="4507993"/>
              <a:ext cx="2436363"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16B97BD5-EB18-F29D-BBD8-805D98DD812D}"/>
                  </a:ext>
                </a:extLst>
              </p:cNvPr>
              <p:cNvSpPr txBox="1"/>
              <p:nvPr/>
            </p:nvSpPr>
            <p:spPr>
              <a:xfrm>
                <a:off x="649903" y="758576"/>
                <a:ext cx="11023600" cy="2245487"/>
              </a:xfrm>
              <a:prstGeom prst="rect">
                <a:avLst/>
              </a:prstGeom>
              <a:noFill/>
            </p:spPr>
            <p:txBody>
              <a:bodyPr wrap="square" rtlCol="0">
                <a:spAutoFit/>
              </a:bodyPr>
              <a:lstStyle>
                <a:defPPr>
                  <a:defRPr lang="zh-TW"/>
                </a:defPPr>
                <a:lvl1pPr marL="285750" indent="-324000">
                  <a:lnSpc>
                    <a:spcPts val="2400"/>
                  </a:lnSpc>
                  <a:buFont typeface="Arial" panose="020B0604020202020204" pitchFamily="34" charset="0"/>
                  <a:buChar char="•"/>
                  <a:defRPr>
                    <a:latin typeface="微軟正黑體" panose="020B0604030504040204" pitchFamily="34" charset="-120"/>
                    <a:ea typeface="微軟正黑體" panose="020B0604030504040204" pitchFamily="34" charset="-120"/>
                  </a:defRPr>
                </a:lvl1pPr>
              </a:lstStyle>
              <a:p>
                <a:pPr>
                  <a:lnSpc>
                    <a:spcPct val="150000"/>
                  </a:lnSpc>
                </a:pPr>
                <a:r>
                  <a:rPr lang="en-US" altLang="zh-TW" dirty="0">
                    <a:latin typeface="Times New Roman" panose="02020603050405020304" pitchFamily="18" charset="0"/>
                    <a:cs typeface="Times New Roman" panose="02020603050405020304" pitchFamily="18" charset="0"/>
                  </a:rPr>
                  <a:t>DSL</a:t>
                </a:r>
                <a:r>
                  <a:rPr lang="zh-TW" altLang="en-US" dirty="0"/>
                  <a:t> 施加 </a:t>
                </a:r>
                <a14:m>
                  <m:oMath xmlns:m="http://schemas.openxmlformats.org/officeDocument/2006/math">
                    <m:sSub>
                      <m:sSubPr>
                        <m:ctrlPr>
                          <a:rPr lang="en-US" altLang="zh-TW" b="0" i="1" smtClean="0">
                            <a:solidFill>
                              <a:srgbClr val="FF0000"/>
                            </a:solidFill>
                            <a:latin typeface="Cambria Math" panose="02040503050406030204" pitchFamily="18" charset="0"/>
                          </a:rPr>
                        </m:ctrlPr>
                      </m:sSubPr>
                      <m:e>
                        <m:r>
                          <m:rPr>
                            <m:sty m:val="p"/>
                          </m:rPr>
                          <a:rPr lang="en-US" altLang="zh-TW" b="0" i="0" smtClean="0">
                            <a:solidFill>
                              <a:srgbClr val="FF0000"/>
                            </a:solidFill>
                            <a:latin typeface="Cambria Math" panose="02040503050406030204" pitchFamily="18" charset="0"/>
                          </a:rPr>
                          <m:t>V</m:t>
                        </m:r>
                      </m:e>
                      <m:sub>
                        <m:r>
                          <m:rPr>
                            <m:sty m:val="p"/>
                          </m:rPr>
                          <a:rPr lang="en-US" altLang="zh-TW" b="0" i="0" smtClean="0">
                            <a:solidFill>
                              <a:srgbClr val="FF0000"/>
                            </a:solidFill>
                            <a:latin typeface="Cambria Math" panose="02040503050406030204" pitchFamily="18" charset="0"/>
                          </a:rPr>
                          <m:t>cc</m:t>
                        </m:r>
                      </m:sub>
                    </m:sSub>
                  </m:oMath>
                </a14:m>
                <a:r>
                  <a:rPr lang="zh-TW" altLang="en-US" dirty="0"/>
                  <a:t>，對於要寫入的 </a:t>
                </a:r>
                <a:r>
                  <a:rPr lang="en-US" altLang="zh-TW" dirty="0">
                    <a:latin typeface="Times New Roman" panose="02020603050405020304" pitchFamily="18" charset="0"/>
                    <a:cs typeface="Times New Roman" panose="02020603050405020304" pitchFamily="18" charset="0"/>
                  </a:rPr>
                  <a:t>Cell</a:t>
                </a:r>
                <a:r>
                  <a:rPr lang="zh-TW" altLang="en-US" dirty="0"/>
                  <a:t> 的 </a:t>
                </a:r>
                <a:r>
                  <a:rPr lang="en-US" altLang="zh-TW" dirty="0">
                    <a:latin typeface="Times New Roman" panose="02020603050405020304" pitchFamily="18" charset="0"/>
                    <a:cs typeface="Times New Roman" panose="02020603050405020304" pitchFamily="18" charset="0"/>
                  </a:rPr>
                  <a:t>Bitline</a:t>
                </a:r>
                <a:r>
                  <a:rPr lang="en-US" altLang="zh-TW" dirty="0"/>
                  <a:t> </a:t>
                </a:r>
                <a:r>
                  <a:rPr lang="zh-TW" altLang="en-US" dirty="0"/>
                  <a:t>要導通，不寫入</a:t>
                </a:r>
                <a:r>
                  <a:rPr lang="en-US" altLang="zh-TW" dirty="0"/>
                  <a:t> ( </a:t>
                </a:r>
                <a:r>
                  <a:rPr lang="zh-TW" altLang="en-US" dirty="0"/>
                  <a:t>不需改變狀態</a:t>
                </a:r>
                <a:r>
                  <a:rPr lang="en-US" altLang="zh-TW" dirty="0"/>
                  <a:t> ) </a:t>
                </a:r>
                <a:r>
                  <a:rPr lang="zh-TW" altLang="en-US" dirty="0"/>
                  <a:t>的 </a:t>
                </a:r>
                <a:r>
                  <a:rPr lang="en-US" altLang="zh-TW" dirty="0">
                    <a:latin typeface="Times New Roman" panose="02020603050405020304" pitchFamily="18" charset="0"/>
                    <a:cs typeface="Times New Roman" panose="02020603050405020304" pitchFamily="18" charset="0"/>
                  </a:rPr>
                  <a:t>Cell</a:t>
                </a:r>
                <a:r>
                  <a:rPr lang="zh-TW" altLang="en-US" dirty="0">
                    <a:latin typeface="Times New Roman" panose="02020603050405020304" pitchFamily="18" charset="0"/>
                    <a:cs typeface="Times New Roman" panose="02020603050405020304" pitchFamily="18" charset="0"/>
                  </a:rPr>
                  <a:t> </a:t>
                </a:r>
                <a:r>
                  <a:rPr lang="zh-TW" altLang="en-US" dirty="0"/>
                  <a:t>的 </a:t>
                </a:r>
                <a:r>
                  <a:rPr lang="en-US" altLang="zh-TW" dirty="0">
                    <a:latin typeface="Times New Roman" panose="02020603050405020304" pitchFamily="18" charset="0"/>
                    <a:cs typeface="Times New Roman" panose="02020603050405020304" pitchFamily="18" charset="0"/>
                  </a:rPr>
                  <a:t>Bitline</a:t>
                </a:r>
                <a:r>
                  <a:rPr lang="en-US" altLang="zh-TW" dirty="0"/>
                  <a:t> </a:t>
                </a:r>
                <a:r>
                  <a:rPr lang="zh-TW" altLang="en-US" dirty="0"/>
                  <a:t>不導通。</a:t>
                </a:r>
                <a:endParaRPr lang="en-US" altLang="zh-TW" dirty="0"/>
              </a:p>
              <a:p>
                <a:pPr>
                  <a:lnSpc>
                    <a:spcPct val="150000"/>
                  </a:lnSpc>
                </a:pPr>
                <a:r>
                  <a:rPr lang="zh-TW" altLang="en-US" dirty="0"/>
                  <a:t>對於要寫入的 </a:t>
                </a:r>
                <a:r>
                  <a:rPr lang="en-US" altLang="zh-TW" dirty="0">
                    <a:latin typeface="Times New Roman" panose="02020603050405020304" pitchFamily="18" charset="0"/>
                    <a:cs typeface="Times New Roman" panose="02020603050405020304" pitchFamily="18" charset="0"/>
                  </a:rPr>
                  <a:t>WL</a:t>
                </a:r>
                <a:r>
                  <a:rPr lang="zh-TW" altLang="en-US" dirty="0">
                    <a:latin typeface="Times New Roman" panose="02020603050405020304" pitchFamily="18" charset="0"/>
                    <a:cs typeface="Times New Roman" panose="02020603050405020304" pitchFamily="18" charset="0"/>
                  </a:rPr>
                  <a:t> </a:t>
                </a:r>
                <a:r>
                  <a:rPr lang="zh-TW" altLang="en-US" dirty="0"/>
                  <a:t>會施加 </a:t>
                </a:r>
                <a14:m>
                  <m:oMath xmlns:m="http://schemas.openxmlformats.org/officeDocument/2006/math">
                    <m:sSub>
                      <m:sSubPr>
                        <m:ctrlPr>
                          <a:rPr lang="en-US" altLang="zh-TW" b="0" i="1" smtClean="0">
                            <a:solidFill>
                              <a:srgbClr val="FF0000"/>
                            </a:solidFill>
                            <a:latin typeface="Cambria Math" panose="02040503050406030204" pitchFamily="18" charset="0"/>
                          </a:rPr>
                        </m:ctrlPr>
                      </m:sSubPr>
                      <m:e>
                        <m:r>
                          <m:rPr>
                            <m:sty m:val="p"/>
                          </m:rPr>
                          <a:rPr lang="en-US" altLang="zh-TW" b="0" i="0" smtClean="0">
                            <a:solidFill>
                              <a:srgbClr val="FF0000"/>
                            </a:solidFill>
                            <a:latin typeface="Cambria Math" panose="02040503050406030204" pitchFamily="18" charset="0"/>
                          </a:rPr>
                          <m:t>V</m:t>
                        </m:r>
                      </m:e>
                      <m:sub>
                        <m:r>
                          <m:rPr>
                            <m:sty m:val="p"/>
                          </m:rPr>
                          <a:rPr lang="en-US" altLang="zh-TW" b="0" i="0" smtClean="0">
                            <a:solidFill>
                              <a:srgbClr val="FF0000"/>
                            </a:solidFill>
                            <a:latin typeface="Cambria Math" panose="02040503050406030204" pitchFamily="18" charset="0"/>
                          </a:rPr>
                          <m:t>pgm</m:t>
                        </m:r>
                      </m:sub>
                    </m:sSub>
                  </m:oMath>
                </a14:m>
                <a:r>
                  <a:rPr lang="zh-TW" altLang="en-US" dirty="0"/>
                  <a:t> </a:t>
                </a:r>
                <a:r>
                  <a:rPr lang="en-US" altLang="zh-TW" dirty="0"/>
                  <a:t>:</a:t>
                </a: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對於需寫入的</a:t>
                </a:r>
                <a:r>
                  <a:rPr lang="en-US" altLang="zh-TW" dirty="0">
                    <a:latin typeface="微軟正黑體" panose="020B0604030504040204" pitchFamily="34" charset="-120"/>
                    <a:ea typeface="微軟正黑體" panose="020B0604030504040204" pitchFamily="34" charset="-12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Cell</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，其線路上為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0V</a:t>
                </a:r>
                <a:r>
                  <a:rPr lang="zh-TW" altLang="en-US" dirty="0">
                    <a:latin typeface="微軟正黑體" panose="020B0604030504040204" pitchFamily="34" charset="-120"/>
                    <a:ea typeface="微軟正黑體" panose="020B0604030504040204" pitchFamily="34" charset="-120"/>
                  </a:rPr>
                  <a:t>，基於</a:t>
                </a:r>
                <a:r>
                  <a:rPr lang="en-US" altLang="zh-TW" dirty="0">
                    <a:solidFill>
                      <a:srgbClr val="FF0000"/>
                    </a:solidFill>
                    <a:latin typeface="微軟正黑體" panose="020B0604030504040204" pitchFamily="34" charset="-120"/>
                    <a:ea typeface="微軟正黑體" panose="020B0604030504040204" pitchFamily="34" charset="-120"/>
                  </a:rPr>
                  <a:t>F-N tunneling</a:t>
                </a:r>
                <a:r>
                  <a:rPr lang="zh-TW" altLang="en-US" dirty="0">
                    <a:latin typeface="微軟正黑體" panose="020B0604030504040204" pitchFamily="34" charset="-120"/>
                    <a:ea typeface="微軟正黑體" panose="020B0604030504040204" pitchFamily="34" charset="-120"/>
                  </a:rPr>
                  <a:t>，因此電子會穿越絕緣層並儲存。</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對於不需寫入的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Cell</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Inhibit</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微軟正黑體" panose="020B0604030504040204" pitchFamily="34" charset="-120"/>
                    <a:ea typeface="微軟正黑體" panose="020B0604030504040204" pitchFamily="34" charset="-120"/>
                  </a:rPr>
                  <a:t>， 其線路上因為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Boosting</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的關係，會產生趨近於 </a:t>
                </a:r>
                <a14:m>
                  <m:oMath xmlns:m="http://schemas.openxmlformats.org/officeDocument/2006/math">
                    <m:sSub>
                      <m:sSubPr>
                        <m:ctrlPr>
                          <a:rPr lang="en-US" altLang="zh-TW" b="0" i="1" smtClean="0">
                            <a:latin typeface="Cambria Math" panose="02040503050406030204" pitchFamily="18" charset="0"/>
                            <a:ea typeface="微軟正黑體" panose="020B0604030504040204" pitchFamily="34" charset="-120"/>
                          </a:rPr>
                        </m:ctrlPr>
                      </m:sSubPr>
                      <m:e>
                        <m:r>
                          <m:rPr>
                            <m:sty m:val="p"/>
                          </m:rPr>
                          <a:rPr lang="en-US" altLang="zh-TW" b="0" i="0" smtClean="0">
                            <a:latin typeface="Cambria Math" panose="02040503050406030204" pitchFamily="18" charset="0"/>
                            <a:ea typeface="微軟正黑體" panose="020B0604030504040204" pitchFamily="34" charset="-120"/>
                          </a:rPr>
                          <m:t>V</m:t>
                        </m:r>
                      </m:e>
                      <m:sub>
                        <m:r>
                          <m:rPr>
                            <m:sty m:val="p"/>
                          </m:rPr>
                          <a:rPr lang="en-US" altLang="zh-TW" b="0" i="0" smtClean="0">
                            <a:latin typeface="Cambria Math" panose="02040503050406030204" pitchFamily="18" charset="0"/>
                            <a:ea typeface="微軟正黑體" panose="020B0604030504040204" pitchFamily="34" charset="-120"/>
                          </a:rPr>
                          <m:t>pass</m:t>
                        </m:r>
                      </m:sub>
                    </m:sSub>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 </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m:rPr>
                            <m:sty m:val="p"/>
                          </m:rPr>
                          <a:rPr lang="en-US" altLang="zh-TW" i="0">
                            <a:latin typeface="Cambria Math" panose="02040503050406030204" pitchFamily="18" charset="0"/>
                            <a:ea typeface="微軟正黑體" panose="020B0604030504040204" pitchFamily="34" charset="-120"/>
                          </a:rPr>
                          <m:t>V</m:t>
                        </m:r>
                      </m:e>
                      <m:sub>
                        <m:r>
                          <m:rPr>
                            <m:sty m:val="p"/>
                          </m:rPr>
                          <a:rPr lang="en-US" altLang="zh-TW" b="0" i="0" smtClean="0">
                            <a:latin typeface="Cambria Math" panose="02040503050406030204" pitchFamily="18" charset="0"/>
                            <a:ea typeface="微軟正黑體" panose="020B0604030504040204" pitchFamily="34" charset="-120"/>
                          </a:rPr>
                          <m:t>boost</m:t>
                        </m:r>
                      </m:sub>
                    </m:sSub>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電壓，因此 </a:t>
                </a:r>
                <a:r>
                  <a:rPr lang="en-US" altLang="zh-TW" dirty="0">
                    <a:solidFill>
                      <a:srgbClr val="FF0000"/>
                    </a:solidFill>
                    <a:latin typeface="微軟正黑體" panose="020B0604030504040204" pitchFamily="34" charset="-120"/>
                    <a:ea typeface="微軟正黑體" panose="020B0604030504040204" pitchFamily="34" charset="-120"/>
                  </a:rPr>
                  <a:t>control</a:t>
                </a:r>
                <a:r>
                  <a:rPr lang="zh-TW" altLang="en-US" dirty="0">
                    <a:solidFill>
                      <a:srgbClr val="FF0000"/>
                    </a:solidFill>
                    <a:latin typeface="微軟正黑體" panose="020B0604030504040204" pitchFamily="34" charset="-120"/>
                    <a:ea typeface="微軟正黑體" panose="020B0604030504040204" pitchFamily="34" charset="-120"/>
                  </a:rPr>
                  <a:t> </a:t>
                </a:r>
                <a:r>
                  <a:rPr lang="en-US" altLang="zh-TW" dirty="0">
                    <a:solidFill>
                      <a:srgbClr val="FF0000"/>
                    </a:solidFill>
                    <a:latin typeface="微軟正黑體" panose="020B0604030504040204" pitchFamily="34" charset="-120"/>
                    <a:ea typeface="微軟正黑體" panose="020B0604030504040204" pitchFamily="34" charset="-120"/>
                  </a:rPr>
                  <a:t>gate </a:t>
                </a:r>
                <a:r>
                  <a:rPr lang="en-US" altLang="zh-TW" dirty="0">
                    <a:latin typeface="微軟正黑體" panose="020B0604030504040204" pitchFamily="34" charset="-120"/>
                    <a:ea typeface="微軟正黑體" panose="020B0604030504040204" pitchFamily="34" charset="-120"/>
                  </a:rPr>
                  <a:t>&amp;</a:t>
                </a:r>
                <a:r>
                  <a:rPr lang="zh-TW" altLang="en-US" dirty="0">
                    <a:latin typeface="微軟正黑體" panose="020B0604030504040204" pitchFamily="34" charset="-120"/>
                    <a:ea typeface="微軟正黑體" panose="020B0604030504040204" pitchFamily="34" charset="-120"/>
                  </a:rPr>
                  <a:t> </a:t>
                </a:r>
                <a:r>
                  <a:rPr lang="en-US" altLang="zh-TW" dirty="0">
                    <a:solidFill>
                      <a:srgbClr val="FF0000"/>
                    </a:solidFill>
                    <a:latin typeface="微軟正黑體" panose="020B0604030504040204" pitchFamily="34" charset="-120"/>
                    <a:ea typeface="微軟正黑體" panose="020B0604030504040204" pitchFamily="34" charset="-120"/>
                  </a:rPr>
                  <a:t>Substrate</a:t>
                </a:r>
                <a:r>
                  <a:rPr lang="zh-TW" altLang="en-US" dirty="0">
                    <a:latin typeface="微軟正黑體" panose="020B0604030504040204" pitchFamily="34" charset="-120"/>
                    <a:ea typeface="微軟正黑體" panose="020B0604030504040204" pitchFamily="34" charset="-120"/>
                  </a:rPr>
                  <a:t>之間的壓差為 </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m:rPr>
                            <m:sty m:val="p"/>
                          </m:rPr>
                          <a:rPr lang="en-US" altLang="zh-TW">
                            <a:latin typeface="Cambria Math" panose="02040503050406030204" pitchFamily="18" charset="0"/>
                            <a:ea typeface="微軟正黑體" panose="020B0604030504040204" pitchFamily="34" charset="-120"/>
                          </a:rPr>
                          <m:t>V</m:t>
                        </m:r>
                      </m:e>
                      <m:sub>
                        <m:r>
                          <m:rPr>
                            <m:sty m:val="p"/>
                          </m:rPr>
                          <a:rPr lang="en-US" altLang="zh-TW" b="0" i="0" smtClean="0">
                            <a:latin typeface="Cambria Math" panose="02040503050406030204" pitchFamily="18" charset="0"/>
                            <a:ea typeface="微軟正黑體" panose="020B0604030504040204" pitchFamily="34" charset="-120"/>
                          </a:rPr>
                          <m:t>pgm</m:t>
                        </m:r>
                      </m:sub>
                    </m:sSub>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m:rPr>
                            <m:sty m:val="p"/>
                          </m:rPr>
                          <a:rPr lang="en-US" altLang="zh-TW">
                            <a:latin typeface="Cambria Math" panose="02040503050406030204" pitchFamily="18" charset="0"/>
                            <a:ea typeface="微軟正黑體" panose="020B0604030504040204" pitchFamily="34" charset="-120"/>
                          </a:rPr>
                          <m:t>V</m:t>
                        </m:r>
                      </m:e>
                      <m:sub>
                        <m:r>
                          <m:rPr>
                            <m:sty m:val="p"/>
                          </m:rPr>
                          <a:rPr lang="en-US" altLang="zh-TW">
                            <a:latin typeface="Cambria Math" panose="02040503050406030204" pitchFamily="18" charset="0"/>
                            <a:ea typeface="微軟正黑體" panose="020B0604030504040204" pitchFamily="34" charset="-120"/>
                          </a:rPr>
                          <m:t>boost</m:t>
                        </m:r>
                      </m:sub>
                    </m:sSub>
                    <m:r>
                      <a:rPr lang="en-US" altLang="zh-TW" i="1">
                        <a:latin typeface="Cambria Math" panose="02040503050406030204" pitchFamily="18" charset="0"/>
                        <a:ea typeface="微軟正黑體" panose="020B0604030504040204" pitchFamily="34" charset="-120"/>
                      </a:rPr>
                      <m:t> </m:t>
                    </m:r>
                  </m:oMath>
                </a14:m>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mc:Choice>
        <mc:Fallback xmlns="">
          <p:sp>
            <p:nvSpPr>
              <p:cNvPr id="18" name="文字方塊 17">
                <a:extLst>
                  <a:ext uri="{FF2B5EF4-FFF2-40B4-BE49-F238E27FC236}">
                    <a16:creationId xmlns:a16="http://schemas.microsoft.com/office/drawing/2014/main" id="{16B97BD5-EB18-F29D-BBD8-805D98DD812D}"/>
                  </a:ext>
                </a:extLst>
              </p:cNvPr>
              <p:cNvSpPr txBox="1">
                <a:spLocks noRot="1" noChangeAspect="1" noMove="1" noResize="1" noEditPoints="1" noAdjustHandles="1" noChangeArrowheads="1" noChangeShapeType="1" noTextEdit="1"/>
              </p:cNvSpPr>
              <p:nvPr/>
            </p:nvSpPr>
            <p:spPr>
              <a:xfrm>
                <a:off x="649903" y="758576"/>
                <a:ext cx="11023600" cy="2245487"/>
              </a:xfrm>
              <a:prstGeom prst="rect">
                <a:avLst/>
              </a:prstGeom>
              <a:blipFill>
                <a:blip r:embed="rId5"/>
                <a:stretch>
                  <a:fillRect l="-387" r="-2212" b="-2168"/>
                </a:stretch>
              </a:blipFill>
            </p:spPr>
            <p:txBody>
              <a:bodyPr/>
              <a:lstStyle/>
              <a:p>
                <a:r>
                  <a:rPr lang="zh-TW" altLang="en-US">
                    <a:noFill/>
                  </a:rPr>
                  <a:t> </a:t>
                </a:r>
              </a:p>
            </p:txBody>
          </p:sp>
        </mc:Fallback>
      </mc:AlternateContent>
      <p:pic>
        <p:nvPicPr>
          <p:cNvPr id="19" name="圖片 18">
            <a:extLst>
              <a:ext uri="{FF2B5EF4-FFF2-40B4-BE49-F238E27FC236}">
                <a16:creationId xmlns:a16="http://schemas.microsoft.com/office/drawing/2014/main" id="{25C92C54-9E9F-C09E-3AB2-E7B14B466BFB}"/>
              </a:ext>
            </a:extLst>
          </p:cNvPr>
          <p:cNvPicPr>
            <a:picLocks noChangeAspect="1"/>
          </p:cNvPicPr>
          <p:nvPr/>
        </p:nvPicPr>
        <p:blipFill>
          <a:blip r:embed="rId6"/>
          <a:stretch>
            <a:fillRect/>
          </a:stretch>
        </p:blipFill>
        <p:spPr>
          <a:xfrm>
            <a:off x="5445183" y="4901061"/>
            <a:ext cx="5242322" cy="1491718"/>
          </a:xfrm>
          <a:prstGeom prst="rect">
            <a:avLst/>
          </a:prstGeom>
        </p:spPr>
      </p:pic>
      <p:pic>
        <p:nvPicPr>
          <p:cNvPr id="20" name="圖片 19">
            <a:extLst>
              <a:ext uri="{FF2B5EF4-FFF2-40B4-BE49-F238E27FC236}">
                <a16:creationId xmlns:a16="http://schemas.microsoft.com/office/drawing/2014/main" id="{46FCC09C-A6FC-FCB2-1A53-58609ED66916}"/>
              </a:ext>
            </a:extLst>
          </p:cNvPr>
          <p:cNvPicPr>
            <a:picLocks noChangeAspect="1"/>
          </p:cNvPicPr>
          <p:nvPr/>
        </p:nvPicPr>
        <p:blipFill rotWithShape="1">
          <a:blip r:embed="rId7"/>
          <a:srcRect b="47518"/>
          <a:stretch/>
        </p:blipFill>
        <p:spPr>
          <a:xfrm>
            <a:off x="5445183" y="3120381"/>
            <a:ext cx="5242322" cy="1632968"/>
          </a:xfrm>
          <a:prstGeom prst="rect">
            <a:avLst/>
          </a:prstGeom>
        </p:spPr>
      </p:pic>
      <p:sp>
        <p:nvSpPr>
          <p:cNvPr id="21" name="橢圓 20">
            <a:extLst>
              <a:ext uri="{FF2B5EF4-FFF2-40B4-BE49-F238E27FC236}">
                <a16:creationId xmlns:a16="http://schemas.microsoft.com/office/drawing/2014/main" id="{13F8F4C8-E624-9CAE-DA9A-1EEECF165851}"/>
              </a:ext>
            </a:extLst>
          </p:cNvPr>
          <p:cNvSpPr/>
          <p:nvPr/>
        </p:nvSpPr>
        <p:spPr>
          <a:xfrm>
            <a:off x="1727375" y="4592212"/>
            <a:ext cx="675250" cy="643597"/>
          </a:xfrm>
          <a:prstGeom prst="ellipse">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22" name="文字方塊 21">
            <a:extLst>
              <a:ext uri="{FF2B5EF4-FFF2-40B4-BE49-F238E27FC236}">
                <a16:creationId xmlns:a16="http://schemas.microsoft.com/office/drawing/2014/main" id="{B88441DB-3E92-1436-0069-005B444B4140}"/>
              </a:ext>
            </a:extLst>
          </p:cNvPr>
          <p:cNvSpPr txBox="1"/>
          <p:nvPr/>
        </p:nvSpPr>
        <p:spPr>
          <a:xfrm>
            <a:off x="336331" y="4991166"/>
            <a:ext cx="1326004" cy="369332"/>
          </a:xfrm>
          <a:prstGeom prst="rect">
            <a:avLst/>
          </a:prstGeom>
          <a:noFill/>
        </p:spPr>
        <p:txBody>
          <a:bodyPr wrap="none" rtlCol="0">
            <a:spAutoFit/>
          </a:bodyPr>
          <a:lstStyle/>
          <a:p>
            <a:r>
              <a:rPr lang="en-US" altLang="zh-TW" b="1" dirty="0">
                <a:solidFill>
                  <a:srgbClr val="FFC000"/>
                </a:solidFill>
                <a:latin typeface="Arial" panose="020B0604020202020204" pitchFamily="34" charset="0"/>
                <a:cs typeface="Arial" panose="020B0604020202020204" pitchFamily="34" charset="0"/>
              </a:rPr>
              <a:t>inhibit cell</a:t>
            </a:r>
            <a:endParaRPr lang="zh-TW" altLang="en-US" b="1" dirty="0">
              <a:solidFill>
                <a:srgbClr val="FFC000"/>
              </a:solidFill>
              <a:latin typeface="Arial" panose="020B0604020202020204" pitchFamily="34" charset="0"/>
              <a:cs typeface="Arial" panose="020B0604020202020204" pitchFamily="34" charset="0"/>
            </a:endParaRPr>
          </a:p>
        </p:txBody>
      </p:sp>
      <p:cxnSp>
        <p:nvCxnSpPr>
          <p:cNvPr id="23" name="直線單箭頭接點 22">
            <a:extLst>
              <a:ext uri="{FF2B5EF4-FFF2-40B4-BE49-F238E27FC236}">
                <a16:creationId xmlns:a16="http://schemas.microsoft.com/office/drawing/2014/main" id="{C852F910-4C9A-19C6-79CC-773F86356650}"/>
              </a:ext>
            </a:extLst>
          </p:cNvPr>
          <p:cNvCxnSpPr>
            <a:cxnSpLocks/>
          </p:cNvCxnSpPr>
          <p:nvPr/>
        </p:nvCxnSpPr>
        <p:spPr>
          <a:xfrm flipV="1">
            <a:off x="3115927" y="3962644"/>
            <a:ext cx="2329256" cy="954772"/>
          </a:xfrm>
          <a:prstGeom prst="straightConnector1">
            <a:avLst/>
          </a:prstGeom>
          <a:ln>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4" name="直線單箭頭接點 23">
            <a:extLst>
              <a:ext uri="{FF2B5EF4-FFF2-40B4-BE49-F238E27FC236}">
                <a16:creationId xmlns:a16="http://schemas.microsoft.com/office/drawing/2014/main" id="{4CE9CC5E-BF6F-A481-4043-DFCE7E7D0528}"/>
              </a:ext>
            </a:extLst>
          </p:cNvPr>
          <p:cNvCxnSpPr>
            <a:stCxn id="21" idx="5"/>
            <a:endCxn id="19" idx="1"/>
          </p:cNvCxnSpPr>
          <p:nvPr/>
        </p:nvCxnSpPr>
        <p:spPr>
          <a:xfrm>
            <a:off x="2303737" y="5141556"/>
            <a:ext cx="3141446" cy="505364"/>
          </a:xfrm>
          <a:prstGeom prst="straightConnector1">
            <a:avLst/>
          </a:prstGeom>
          <a:ln>
            <a:solidFill>
              <a:srgbClr val="FFC000"/>
            </a:solidFill>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ED3FF141-CA87-51C9-38BA-7FCE4972998F}"/>
              </a:ext>
            </a:extLst>
          </p:cNvPr>
          <p:cNvSpPr/>
          <p:nvPr/>
        </p:nvSpPr>
        <p:spPr>
          <a:xfrm>
            <a:off x="7147034" y="3471319"/>
            <a:ext cx="473298" cy="2632164"/>
          </a:xfrm>
          <a:prstGeom prst="rect">
            <a:avLst/>
          </a:prstGeom>
          <a:noFill/>
          <a:ln w="38100">
            <a:solidFill>
              <a:srgbClr val="1D0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0736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B01A9-C9F0-4F5E-B10A-79F91400620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C595E89-CE88-B031-AEBC-8FB275AF1EC2}"/>
              </a:ext>
            </a:extLst>
          </p:cNvPr>
          <p:cNvSpPr>
            <a:spLocks noGrp="1"/>
          </p:cNvSpPr>
          <p:nvPr>
            <p:ph type="title"/>
          </p:nvPr>
        </p:nvSpPr>
        <p:spPr/>
        <p:txBody>
          <a:bodyPr/>
          <a:lstStyle/>
          <a:p>
            <a:r>
              <a:rPr lang="en-US" altLang="zh-TW" dirty="0"/>
              <a:t>Outline</a:t>
            </a:r>
            <a:endParaRPr lang="zh-TW" altLang="en-US" dirty="0"/>
          </a:p>
        </p:txBody>
      </p:sp>
      <p:sp>
        <p:nvSpPr>
          <p:cNvPr id="3" name="フッター プレースホルダー 1">
            <a:extLst>
              <a:ext uri="{FF2B5EF4-FFF2-40B4-BE49-F238E27FC236}">
                <a16:creationId xmlns:a16="http://schemas.microsoft.com/office/drawing/2014/main" id="{9A9CD728-5EB2-16D7-1BF4-CFAC58475ECD}"/>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6" name="文字方塊 5">
            <a:extLst>
              <a:ext uri="{FF2B5EF4-FFF2-40B4-BE49-F238E27FC236}">
                <a16:creationId xmlns:a16="http://schemas.microsoft.com/office/drawing/2014/main" id="{FDD14FC0-AA50-9BFF-A870-3FD3A6188F61}"/>
              </a:ext>
            </a:extLst>
          </p:cNvPr>
          <p:cNvSpPr txBox="1"/>
          <p:nvPr/>
        </p:nvSpPr>
        <p:spPr>
          <a:xfrm>
            <a:off x="493426" y="807536"/>
            <a:ext cx="4444334" cy="4401205"/>
          </a:xfrm>
          <a:prstGeom prst="rect">
            <a:avLst/>
          </a:prstGeom>
          <a:noFill/>
        </p:spPr>
        <p:txBody>
          <a:bodyPr wrap="square" rtlCol="0">
            <a:spAutoFit/>
          </a:bodyPr>
          <a:lstStyle>
            <a:defPPr>
              <a:defRPr lang="zh-TW"/>
            </a:defPPr>
            <a:lvl1pPr marL="285750" indent="-285750">
              <a:buFont typeface="Arial" panose="020B0604020202020204" pitchFamily="34" charset="0"/>
              <a:buChar char="•"/>
              <a:defRPr sz="2000" b="1">
                <a:solidFill>
                  <a:schemeClr val="bg1">
                    <a:lumMod val="85000"/>
                  </a:schemeClr>
                </a:solidFill>
                <a:latin typeface="Times New Roman" panose="02020603050405020304" pitchFamily="18" charset="0"/>
                <a:cs typeface="Times New Roman" panose="02020603050405020304" pitchFamily="18" charset="0"/>
              </a:defRPr>
            </a:lvl1pPr>
            <a:lvl2pPr marL="742950" lvl="1" indent="-285750">
              <a:buFont typeface="Arial" panose="020B0604020202020204" pitchFamily="34" charset="0"/>
              <a:buChar char="•"/>
              <a:defRPr sz="2000">
                <a:solidFill>
                  <a:schemeClr val="bg1">
                    <a:lumMod val="85000"/>
                  </a:schemeClr>
                </a:solidFill>
                <a:latin typeface="Times New Roman" panose="02020603050405020304" pitchFamily="18" charset="0"/>
                <a:cs typeface="Times New Roman" panose="02020603050405020304" pitchFamily="18" charset="0"/>
              </a:defRPr>
            </a:lvl2pPr>
          </a:lstStyle>
          <a:p>
            <a:r>
              <a:rPr lang="en-US" altLang="zh-TW" dirty="0">
                <a:solidFill>
                  <a:srgbClr val="0070C0"/>
                </a:solidFill>
              </a:rPr>
              <a:t>NAND</a:t>
            </a:r>
            <a:r>
              <a:rPr lang="zh-TW" altLang="en-US" dirty="0">
                <a:solidFill>
                  <a:srgbClr val="0070C0"/>
                </a:solidFill>
              </a:rPr>
              <a:t> </a:t>
            </a:r>
            <a:r>
              <a:rPr lang="en-US" altLang="zh-TW" dirty="0">
                <a:solidFill>
                  <a:srgbClr val="0070C0"/>
                </a:solidFill>
              </a:rPr>
              <a:t>Process :</a:t>
            </a:r>
          </a:p>
          <a:p>
            <a:pPr lvl="1"/>
            <a:r>
              <a:rPr lang="en-US" altLang="zh-TW" dirty="0">
                <a:solidFill>
                  <a:srgbClr val="0070C0"/>
                </a:solidFill>
              </a:rPr>
              <a:t>NAND Technology Development</a:t>
            </a:r>
          </a:p>
          <a:p>
            <a:pPr lvl="1"/>
            <a:r>
              <a:rPr lang="en-US" altLang="zh-TW" dirty="0">
                <a:solidFill>
                  <a:srgbClr val="0070C0"/>
                </a:solidFill>
              </a:rPr>
              <a:t>3D NAND process</a:t>
            </a:r>
          </a:p>
          <a:p>
            <a:pPr lvl="1"/>
            <a:endParaRPr lang="en-US" altLang="zh-TW" dirty="0"/>
          </a:p>
          <a:p>
            <a:r>
              <a:rPr lang="en-US" altLang="zh-TW" dirty="0"/>
              <a:t>NAND basic theory :</a:t>
            </a:r>
          </a:p>
          <a:p>
            <a:pPr lvl="1"/>
            <a:r>
              <a:rPr lang="en-US" altLang="zh-TW" dirty="0"/>
              <a:t>MOSFET vs NAND cell</a:t>
            </a:r>
          </a:p>
          <a:p>
            <a:pPr lvl="1"/>
            <a:r>
              <a:rPr lang="en-US" altLang="zh-TW" dirty="0"/>
              <a:t>Storage method</a:t>
            </a:r>
          </a:p>
          <a:p>
            <a:pPr lvl="1"/>
            <a:r>
              <a:rPr lang="en-US" altLang="zh-TW" dirty="0"/>
              <a:t>Floating gate vs Charge trap</a:t>
            </a:r>
          </a:p>
          <a:p>
            <a:pPr lvl="1"/>
            <a:r>
              <a:rPr lang="en-US" altLang="zh-TW" dirty="0"/>
              <a:t>NAND Structure</a:t>
            </a:r>
          </a:p>
          <a:p>
            <a:pPr lvl="1"/>
            <a:r>
              <a:rPr lang="en-US" altLang="zh-TW" dirty="0"/>
              <a:t>Cell level</a:t>
            </a:r>
          </a:p>
          <a:p>
            <a:pPr lvl="1"/>
            <a:r>
              <a:rPr lang="en-US" altLang="zh-TW" dirty="0"/>
              <a:t>2D vs 3D structure</a:t>
            </a:r>
          </a:p>
          <a:p>
            <a:pPr lvl="1"/>
            <a:endParaRPr lang="en-US" altLang="zh-TW" dirty="0"/>
          </a:p>
          <a:p>
            <a:pPr lvl="1"/>
            <a:endParaRPr lang="en-US" altLang="zh-TW" dirty="0"/>
          </a:p>
          <a:p>
            <a:endParaRPr lang="en-US" altLang="zh-TW" dirty="0"/>
          </a:p>
        </p:txBody>
      </p:sp>
      <p:sp>
        <p:nvSpPr>
          <p:cNvPr id="7" name="文字方塊 6">
            <a:extLst>
              <a:ext uri="{FF2B5EF4-FFF2-40B4-BE49-F238E27FC236}">
                <a16:creationId xmlns:a16="http://schemas.microsoft.com/office/drawing/2014/main" id="{71832BFA-3BCF-D1F8-1221-1E7BFC945D6F}"/>
              </a:ext>
            </a:extLst>
          </p:cNvPr>
          <p:cNvSpPr txBox="1"/>
          <p:nvPr/>
        </p:nvSpPr>
        <p:spPr>
          <a:xfrm>
            <a:off x="5118511" y="807536"/>
            <a:ext cx="6164169" cy="5016758"/>
          </a:xfrm>
          <a:prstGeom prst="rect">
            <a:avLst/>
          </a:prstGeom>
          <a:noFill/>
        </p:spPr>
        <p:txBody>
          <a:bodyPr wrap="square">
            <a:spAutoFit/>
          </a:bodyPr>
          <a:lstStyle/>
          <a:p>
            <a:pPr marL="34290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NAND</a:t>
            </a:r>
            <a:r>
              <a:rPr lang="zh-TW" altLang="en-US" sz="2000" b="1" dirty="0">
                <a:solidFill>
                  <a:schemeClr val="bg1">
                    <a:lumMod val="85000"/>
                  </a:schemeClr>
                </a:solidFill>
                <a:latin typeface="Times New Roman" panose="02020603050405020304" pitchFamily="18" charset="0"/>
                <a:cs typeface="Times New Roman" panose="02020603050405020304" pitchFamily="18" charset="0"/>
              </a:rPr>
              <a:t> </a:t>
            </a: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Operation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Read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 verify</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 method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Erase (2D NAND)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Erase (3D NAND)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Erase verify</a:t>
            </a:r>
          </a:p>
          <a:p>
            <a:pPr marL="800100" lvl="1" indent="-285750">
              <a:buFont typeface="Arial" panose="020B0604020202020204" pitchFamily="34" charset="0"/>
              <a:buChar char="•"/>
            </a:pPr>
            <a:endParaRPr lang="en-US" altLang="zh-TW" sz="2000" b="1" dirty="0">
              <a:solidFill>
                <a:schemeClr val="bg1">
                  <a:lumMod val="85000"/>
                </a:schemeClr>
              </a:solidFill>
              <a:latin typeface="Times New Roman" panose="02020603050405020304" pitchFamily="18" charset="0"/>
              <a:cs typeface="Times New Roman" panose="02020603050405020304" pitchFamily="18" charset="0"/>
            </a:endParaRPr>
          </a:p>
          <a:p>
            <a:pPr marL="34290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Challenge of disturbance :</a:t>
            </a:r>
          </a:p>
          <a:p>
            <a:pPr marL="80010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Cell interference</a:t>
            </a:r>
          </a:p>
          <a:p>
            <a:pPr marL="80010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Over erase/program</a:t>
            </a:r>
          </a:p>
          <a:p>
            <a:pPr marL="80010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Read disturb</a:t>
            </a:r>
          </a:p>
          <a:p>
            <a:pPr marL="80010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 disturb</a:t>
            </a:r>
          </a:p>
          <a:p>
            <a:pPr marL="80010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Data retention</a:t>
            </a:r>
          </a:p>
          <a:p>
            <a:pPr marL="80010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P/E cycle</a:t>
            </a:r>
          </a:p>
        </p:txBody>
      </p:sp>
    </p:spTree>
    <p:extLst>
      <p:ext uri="{BB962C8B-B14F-4D97-AF65-F5344CB8AC3E}">
        <p14:creationId xmlns:p14="http://schemas.microsoft.com/office/powerpoint/2010/main" val="669420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Program Verify</a:t>
            </a:r>
            <a:endParaRPr lang="zh-TW" altLang="en-US" sz="280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grpSp>
        <p:nvGrpSpPr>
          <p:cNvPr id="4" name="群組 3">
            <a:extLst>
              <a:ext uri="{FF2B5EF4-FFF2-40B4-BE49-F238E27FC236}">
                <a16:creationId xmlns:a16="http://schemas.microsoft.com/office/drawing/2014/main" id="{7A9FC52A-F7AD-0312-FFA3-FC71C359BAD7}"/>
              </a:ext>
            </a:extLst>
          </p:cNvPr>
          <p:cNvGrpSpPr/>
          <p:nvPr/>
        </p:nvGrpSpPr>
        <p:grpSpPr>
          <a:xfrm>
            <a:off x="2378573" y="2557798"/>
            <a:ext cx="6884115" cy="3547476"/>
            <a:chOff x="1143940" y="643466"/>
            <a:chExt cx="9904120" cy="5571067"/>
          </a:xfrm>
        </p:grpSpPr>
        <p:pic>
          <p:nvPicPr>
            <p:cNvPr id="5" name="圖片 4">
              <a:extLst>
                <a:ext uri="{FF2B5EF4-FFF2-40B4-BE49-F238E27FC236}">
                  <a16:creationId xmlns:a16="http://schemas.microsoft.com/office/drawing/2014/main" id="{CF76C5D4-BDF0-1A00-D525-54BE1F03AF07}"/>
                </a:ext>
              </a:extLst>
            </p:cNvPr>
            <p:cNvPicPr>
              <a:picLocks noChangeAspect="1"/>
            </p:cNvPicPr>
            <p:nvPr/>
          </p:nvPicPr>
          <p:blipFill>
            <a:blip r:embed="rId3"/>
            <a:stretch>
              <a:fillRect/>
            </a:stretch>
          </p:blipFill>
          <p:spPr>
            <a:xfrm>
              <a:off x="1143940" y="643466"/>
              <a:ext cx="9904120" cy="5571067"/>
            </a:xfrm>
            <a:prstGeom prst="rect">
              <a:avLst/>
            </a:prstGeom>
          </p:spPr>
        </p:pic>
        <p:sp>
          <p:nvSpPr>
            <p:cNvPr id="6" name="矩形 5">
              <a:extLst>
                <a:ext uri="{FF2B5EF4-FFF2-40B4-BE49-F238E27FC236}">
                  <a16:creationId xmlns:a16="http://schemas.microsoft.com/office/drawing/2014/main" id="{0DA4176C-F093-B738-CCB2-DA9338D43607}"/>
                </a:ext>
              </a:extLst>
            </p:cNvPr>
            <p:cNvSpPr/>
            <p:nvPr/>
          </p:nvSpPr>
          <p:spPr>
            <a:xfrm>
              <a:off x="10270836" y="5883564"/>
              <a:ext cx="406400" cy="330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文字方塊 6">
            <a:extLst>
              <a:ext uri="{FF2B5EF4-FFF2-40B4-BE49-F238E27FC236}">
                <a16:creationId xmlns:a16="http://schemas.microsoft.com/office/drawing/2014/main" id="{5097F9A8-06C0-F538-8EB6-5217D40FC310}"/>
              </a:ext>
            </a:extLst>
          </p:cNvPr>
          <p:cNvSpPr txBox="1"/>
          <p:nvPr/>
        </p:nvSpPr>
        <p:spPr>
          <a:xfrm>
            <a:off x="838200" y="854383"/>
            <a:ext cx="9964863" cy="17034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時是使用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ISPP</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的方式進行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Verify</a:t>
            </a: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每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a:t>
            </a:r>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一次</a:t>
            </a:r>
            <a:r>
              <a:rPr lang="zh-TW" altLang="en-US" dirty="0">
                <a:latin typeface="微軟正黑體" panose="020B0604030504040204" pitchFamily="34" charset="-120"/>
                <a:ea typeface="微軟正黑體" panose="020B0604030504040204" pitchFamily="34" charset="-120"/>
              </a:rPr>
              <a:t>，就</a:t>
            </a:r>
            <a:r>
              <a:rPr lang="zh-TW" altLang="en-US" dirty="0">
                <a:solidFill>
                  <a:srgbClr val="FF0000"/>
                </a:solidFill>
                <a:latin typeface="微軟正黑體" panose="020B0604030504040204" pitchFamily="34" charset="-120"/>
                <a:ea typeface="微軟正黑體" panose="020B0604030504040204" pitchFamily="34" charset="-120"/>
              </a:rPr>
              <a:t>進行一次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 Verify </a:t>
            </a:r>
            <a:r>
              <a:rPr lang="zh-TW" altLang="en-US" dirty="0">
                <a:latin typeface="微軟正黑體" panose="020B0604030504040204" pitchFamily="34" charset="-120"/>
                <a:ea typeface="微軟正黑體" panose="020B0604030504040204" pitchFamily="34" charset="-120"/>
              </a:rPr>
              <a:t>確認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r>
              <a:rPr lang="zh-TW" altLang="en-US" dirty="0">
                <a:latin typeface="微軟正黑體" panose="020B0604030504040204" pitchFamily="34" charset="-120"/>
                <a:ea typeface="微軟正黑體" panose="020B0604030504040204" pitchFamily="34" charset="-120"/>
              </a:rPr>
              <a:t> 是否有打至指定位置</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如果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Verify</a:t>
            </a:r>
            <a:r>
              <a:rPr lang="zh-TW" altLang="en-US" dirty="0">
                <a:latin typeface="微軟正黑體" panose="020B0604030504040204" pitchFamily="34" charset="-120"/>
                <a:ea typeface="微軟正黑體" panose="020B0604030504040204" pitchFamily="34" charset="-120"/>
              </a:rPr>
              <a:t> 完仍未到達指定位置，就繼續進行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a:t>
            </a:r>
            <a:r>
              <a:rPr lang="zh-TW" altLang="en-US" dirty="0">
                <a:latin typeface="微軟正黑體" panose="020B0604030504040204" pitchFamily="34" charset="-120"/>
                <a:ea typeface="微軟正黑體" panose="020B0604030504040204" pitchFamily="34" charset="-120"/>
              </a:rPr>
              <a:t>，直到到達指定位置</a:t>
            </a:r>
            <a:endParaRPr lang="en-US" altLang="zh-TW" dirty="0">
              <a:latin typeface="微軟正黑體" panose="020B0604030504040204" pitchFamily="34" charset="-120"/>
              <a:ea typeface="微軟正黑體" panose="020B0604030504040204" pitchFamily="34" charset="-120"/>
            </a:endParaRPr>
          </a:p>
          <a:p>
            <a:pPr lvl="1">
              <a:lnSpc>
                <a:spcPct val="150000"/>
              </a:lnSpc>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05571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Program method</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DC9547C2-1DC4-52D9-A588-342D90C579C8}"/>
              </a:ext>
            </a:extLst>
          </p:cNvPr>
          <p:cNvSpPr txBox="1"/>
          <p:nvPr/>
        </p:nvSpPr>
        <p:spPr>
          <a:xfrm>
            <a:off x="853824" y="736816"/>
            <a:ext cx="6869934" cy="19354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800" b="1" dirty="0">
                <a:latin typeface="Times New Roman" panose="02020603050405020304" pitchFamily="18" charset="0"/>
                <a:ea typeface="微軟正黑體" panose="020B0604030504040204" pitchFamily="34" charset="-120"/>
                <a:cs typeface="Times New Roman" panose="02020603050405020304" pitchFamily="18" charset="0"/>
              </a:rPr>
              <a:t>One shot : </a:t>
            </a:r>
          </a:p>
          <a:p>
            <a:pPr marL="742950" lvl="1"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只用 </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一次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將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Pattern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打至指定的位置</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BiCS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系列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SLC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&amp;</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TLC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mode</a:t>
            </a: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類型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常用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one shot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B838A7ED-E219-AB13-61B2-B4F1F0FB9C14}"/>
              </a:ext>
            </a:extLst>
          </p:cNvPr>
          <p:cNvSpPr txBox="1"/>
          <p:nvPr/>
        </p:nvSpPr>
        <p:spPr>
          <a:xfrm>
            <a:off x="6876830" y="4072957"/>
            <a:ext cx="5167120"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 Program</a:t>
            </a:r>
            <a:r>
              <a:rPr lang="zh-TW" altLang="en-US" b="1" dirty="0">
                <a:latin typeface="Times New Roman" panose="02020603050405020304" pitchFamily="18" charset="0"/>
                <a:cs typeface="Times New Roman" panose="02020603050405020304" pitchFamily="18" charset="0"/>
              </a:rPr>
              <a:t> </a:t>
            </a:r>
            <a:r>
              <a:rPr lang="en-US" altLang="zh-TW" b="1" dirty="0">
                <a:solidFill>
                  <a:schemeClr val="accent1"/>
                </a:solidFill>
                <a:latin typeface="Times New Roman" panose="02020603050405020304" pitchFamily="18" charset="0"/>
                <a:cs typeface="Times New Roman" panose="02020603050405020304" pitchFamily="18" charset="0"/>
              </a:rPr>
              <a:t>lower page</a:t>
            </a:r>
            <a:r>
              <a:rPr lang="zh-TW" altLang="en-US" b="1" dirty="0">
                <a:latin typeface="Times New Roman" panose="02020603050405020304" pitchFamily="18" charset="0"/>
                <a:cs typeface="Times New Roman" panose="02020603050405020304" pitchFamily="18" charset="0"/>
              </a:rPr>
              <a:t> </a:t>
            </a:r>
            <a:r>
              <a:rPr lang="en-US" altLang="zh-TW" b="1" dirty="0">
                <a:latin typeface="Times New Roman" panose="02020603050405020304" pitchFamily="18" charset="0"/>
                <a:cs typeface="Times New Roman" panose="02020603050405020304" pitchFamily="18" charset="0"/>
              </a:rPr>
              <a:t>&amp;</a:t>
            </a:r>
            <a:r>
              <a:rPr lang="zh-TW" altLang="en-US" b="1" dirty="0">
                <a:latin typeface="Times New Roman" panose="02020603050405020304" pitchFamily="18" charset="0"/>
                <a:cs typeface="Times New Roman" panose="02020603050405020304" pitchFamily="18" charset="0"/>
              </a:rPr>
              <a:t> </a:t>
            </a:r>
            <a:r>
              <a:rPr lang="en-US" altLang="zh-TW" b="1" dirty="0">
                <a:solidFill>
                  <a:srgbClr val="00B050"/>
                </a:solidFill>
                <a:latin typeface="Times New Roman" panose="02020603050405020304" pitchFamily="18" charset="0"/>
                <a:cs typeface="Times New Roman" panose="02020603050405020304" pitchFamily="18" charset="0"/>
              </a:rPr>
              <a:t>middle page </a:t>
            </a:r>
            <a:r>
              <a:rPr lang="en-US" altLang="zh-TW" b="1" dirty="0">
                <a:latin typeface="Times New Roman" panose="02020603050405020304" pitchFamily="18" charset="0"/>
                <a:cs typeface="Times New Roman" panose="02020603050405020304" pitchFamily="18" charset="0"/>
              </a:rPr>
              <a:t>&amp; </a:t>
            </a:r>
            <a:r>
              <a:rPr lang="en-US" altLang="zh-TW" b="1" dirty="0">
                <a:solidFill>
                  <a:srgbClr val="FF0000"/>
                </a:solidFill>
                <a:latin typeface="Times New Roman" panose="02020603050405020304" pitchFamily="18" charset="0"/>
                <a:cs typeface="Times New Roman" panose="02020603050405020304" pitchFamily="18" charset="0"/>
              </a:rPr>
              <a:t>upper page</a:t>
            </a:r>
          </a:p>
        </p:txBody>
      </p:sp>
      <p:cxnSp>
        <p:nvCxnSpPr>
          <p:cNvPr id="8" name="直線單箭頭接點 7">
            <a:extLst>
              <a:ext uri="{FF2B5EF4-FFF2-40B4-BE49-F238E27FC236}">
                <a16:creationId xmlns:a16="http://schemas.microsoft.com/office/drawing/2014/main" id="{E761B5F5-8F9B-4CE0-B970-F9B408CE028C}"/>
              </a:ext>
            </a:extLst>
          </p:cNvPr>
          <p:cNvCxnSpPr>
            <a:cxnSpLocks/>
          </p:cNvCxnSpPr>
          <p:nvPr/>
        </p:nvCxnSpPr>
        <p:spPr>
          <a:xfrm flipV="1">
            <a:off x="1073885" y="3620387"/>
            <a:ext cx="5679117" cy="19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手繪多邊形: 圖案 15">
            <a:extLst>
              <a:ext uri="{FF2B5EF4-FFF2-40B4-BE49-F238E27FC236}">
                <a16:creationId xmlns:a16="http://schemas.microsoft.com/office/drawing/2014/main" id="{12642893-5FCC-4463-87B7-788F2FE736CE}"/>
              </a:ext>
            </a:extLst>
          </p:cNvPr>
          <p:cNvSpPr/>
          <p:nvPr/>
        </p:nvSpPr>
        <p:spPr>
          <a:xfrm>
            <a:off x="1085847" y="2705987"/>
            <a:ext cx="847725" cy="914400"/>
          </a:xfrm>
          <a:custGeom>
            <a:avLst/>
            <a:gdLst>
              <a:gd name="connsiteX0" fmla="*/ 0 w 771525"/>
              <a:gd name="connsiteY0" fmla="*/ 914400 h 914400"/>
              <a:gd name="connsiteX1" fmla="*/ 385763 w 771525"/>
              <a:gd name="connsiteY1" fmla="*/ 0 h 914400"/>
              <a:gd name="connsiteX2" fmla="*/ 771525 w 771525"/>
              <a:gd name="connsiteY2" fmla="*/ 909638 h 914400"/>
            </a:gdLst>
            <a:ahLst/>
            <a:cxnLst>
              <a:cxn ang="0">
                <a:pos x="connsiteX0" y="connsiteY0"/>
              </a:cxn>
              <a:cxn ang="0">
                <a:pos x="connsiteX1" y="connsiteY1"/>
              </a:cxn>
              <a:cxn ang="0">
                <a:pos x="connsiteX2" y="connsiteY2"/>
              </a:cxn>
            </a:cxnLst>
            <a:rect l="l" t="t" r="r" b="b"/>
            <a:pathLst>
              <a:path w="771525" h="914400">
                <a:moveTo>
                  <a:pt x="0" y="914400"/>
                </a:moveTo>
                <a:cubicBezTo>
                  <a:pt x="128588" y="457597"/>
                  <a:pt x="257176" y="794"/>
                  <a:pt x="385763" y="0"/>
                </a:cubicBezTo>
                <a:cubicBezTo>
                  <a:pt x="514350" y="-794"/>
                  <a:pt x="771525" y="842169"/>
                  <a:pt x="771525" y="90963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a:extLst>
              <a:ext uri="{FF2B5EF4-FFF2-40B4-BE49-F238E27FC236}">
                <a16:creationId xmlns:a16="http://schemas.microsoft.com/office/drawing/2014/main" id="{042CF880-7B71-4614-9594-0B3704274053}"/>
              </a:ext>
            </a:extLst>
          </p:cNvPr>
          <p:cNvGrpSpPr/>
          <p:nvPr/>
        </p:nvGrpSpPr>
        <p:grpSpPr>
          <a:xfrm>
            <a:off x="1073883" y="4271253"/>
            <a:ext cx="5679117" cy="918388"/>
            <a:chOff x="1073888" y="5148827"/>
            <a:chExt cx="5679117" cy="918388"/>
          </a:xfrm>
        </p:grpSpPr>
        <p:cxnSp>
          <p:nvCxnSpPr>
            <p:cNvPr id="23" name="直線單箭頭接點 22">
              <a:extLst>
                <a:ext uri="{FF2B5EF4-FFF2-40B4-BE49-F238E27FC236}">
                  <a16:creationId xmlns:a16="http://schemas.microsoft.com/office/drawing/2014/main" id="{8C088477-D75F-43B5-A6D2-CB822C62B5BF}"/>
                </a:ext>
              </a:extLst>
            </p:cNvPr>
            <p:cNvCxnSpPr>
              <a:cxnSpLocks/>
            </p:cNvCxnSpPr>
            <p:nvPr/>
          </p:nvCxnSpPr>
          <p:spPr>
            <a:xfrm flipV="1">
              <a:off x="1073888" y="6065221"/>
              <a:ext cx="5679117" cy="19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手繪多邊形: 圖案 24">
              <a:extLst>
                <a:ext uri="{FF2B5EF4-FFF2-40B4-BE49-F238E27FC236}">
                  <a16:creationId xmlns:a16="http://schemas.microsoft.com/office/drawing/2014/main" id="{4C2F28DE-6397-4343-9C29-090B86AC5C2A}"/>
                </a:ext>
              </a:extLst>
            </p:cNvPr>
            <p:cNvSpPr/>
            <p:nvPr/>
          </p:nvSpPr>
          <p:spPr>
            <a:xfrm>
              <a:off x="1073888" y="5148827"/>
              <a:ext cx="847725" cy="914400"/>
            </a:xfrm>
            <a:custGeom>
              <a:avLst/>
              <a:gdLst>
                <a:gd name="connsiteX0" fmla="*/ 0 w 771525"/>
                <a:gd name="connsiteY0" fmla="*/ 914400 h 914400"/>
                <a:gd name="connsiteX1" fmla="*/ 385763 w 771525"/>
                <a:gd name="connsiteY1" fmla="*/ 0 h 914400"/>
                <a:gd name="connsiteX2" fmla="*/ 771525 w 771525"/>
                <a:gd name="connsiteY2" fmla="*/ 909638 h 914400"/>
              </a:gdLst>
              <a:ahLst/>
              <a:cxnLst>
                <a:cxn ang="0">
                  <a:pos x="connsiteX0" y="connsiteY0"/>
                </a:cxn>
                <a:cxn ang="0">
                  <a:pos x="connsiteX1" y="connsiteY1"/>
                </a:cxn>
                <a:cxn ang="0">
                  <a:pos x="connsiteX2" y="connsiteY2"/>
                </a:cxn>
              </a:cxnLst>
              <a:rect l="l" t="t" r="r" b="b"/>
              <a:pathLst>
                <a:path w="771525" h="914400">
                  <a:moveTo>
                    <a:pt x="0" y="914400"/>
                  </a:moveTo>
                  <a:cubicBezTo>
                    <a:pt x="128588" y="457597"/>
                    <a:pt x="257176" y="794"/>
                    <a:pt x="385763" y="0"/>
                  </a:cubicBezTo>
                  <a:cubicBezTo>
                    <a:pt x="514350" y="-794"/>
                    <a:pt x="771525" y="842169"/>
                    <a:pt x="771525" y="90963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手繪多邊形: 圖案 25">
              <a:extLst>
                <a:ext uri="{FF2B5EF4-FFF2-40B4-BE49-F238E27FC236}">
                  <a16:creationId xmlns:a16="http://schemas.microsoft.com/office/drawing/2014/main" id="{2BECC0E7-D8E1-40E0-A0D2-208C0DF7E254}"/>
                </a:ext>
              </a:extLst>
            </p:cNvPr>
            <p:cNvSpPr/>
            <p:nvPr/>
          </p:nvSpPr>
          <p:spPr>
            <a:xfrm>
              <a:off x="2445488" y="5148827"/>
              <a:ext cx="847725" cy="914400"/>
            </a:xfrm>
            <a:custGeom>
              <a:avLst/>
              <a:gdLst>
                <a:gd name="connsiteX0" fmla="*/ 0 w 771525"/>
                <a:gd name="connsiteY0" fmla="*/ 914400 h 914400"/>
                <a:gd name="connsiteX1" fmla="*/ 385763 w 771525"/>
                <a:gd name="connsiteY1" fmla="*/ 0 h 914400"/>
                <a:gd name="connsiteX2" fmla="*/ 771525 w 771525"/>
                <a:gd name="connsiteY2" fmla="*/ 909638 h 914400"/>
              </a:gdLst>
              <a:ahLst/>
              <a:cxnLst>
                <a:cxn ang="0">
                  <a:pos x="connsiteX0" y="connsiteY0"/>
                </a:cxn>
                <a:cxn ang="0">
                  <a:pos x="connsiteX1" y="connsiteY1"/>
                </a:cxn>
                <a:cxn ang="0">
                  <a:pos x="connsiteX2" y="connsiteY2"/>
                </a:cxn>
              </a:cxnLst>
              <a:rect l="l" t="t" r="r" b="b"/>
              <a:pathLst>
                <a:path w="771525" h="914400">
                  <a:moveTo>
                    <a:pt x="0" y="914400"/>
                  </a:moveTo>
                  <a:cubicBezTo>
                    <a:pt x="128588" y="457597"/>
                    <a:pt x="257176" y="794"/>
                    <a:pt x="385763" y="0"/>
                  </a:cubicBezTo>
                  <a:cubicBezTo>
                    <a:pt x="514350" y="-794"/>
                    <a:pt x="771525" y="842169"/>
                    <a:pt x="771525" y="90963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手繪多邊形: 圖案 26">
              <a:extLst>
                <a:ext uri="{FF2B5EF4-FFF2-40B4-BE49-F238E27FC236}">
                  <a16:creationId xmlns:a16="http://schemas.microsoft.com/office/drawing/2014/main" id="{0160B009-8C6C-4E9A-BEE2-7F257AAA87FF}"/>
                </a:ext>
              </a:extLst>
            </p:cNvPr>
            <p:cNvSpPr/>
            <p:nvPr/>
          </p:nvSpPr>
          <p:spPr>
            <a:xfrm>
              <a:off x="5672137" y="5148827"/>
              <a:ext cx="847725" cy="914400"/>
            </a:xfrm>
            <a:custGeom>
              <a:avLst/>
              <a:gdLst>
                <a:gd name="connsiteX0" fmla="*/ 0 w 771525"/>
                <a:gd name="connsiteY0" fmla="*/ 914400 h 914400"/>
                <a:gd name="connsiteX1" fmla="*/ 385763 w 771525"/>
                <a:gd name="connsiteY1" fmla="*/ 0 h 914400"/>
                <a:gd name="connsiteX2" fmla="*/ 771525 w 771525"/>
                <a:gd name="connsiteY2" fmla="*/ 909638 h 914400"/>
              </a:gdLst>
              <a:ahLst/>
              <a:cxnLst>
                <a:cxn ang="0">
                  <a:pos x="connsiteX0" y="connsiteY0"/>
                </a:cxn>
                <a:cxn ang="0">
                  <a:pos x="connsiteX1" y="connsiteY1"/>
                </a:cxn>
                <a:cxn ang="0">
                  <a:pos x="connsiteX2" y="connsiteY2"/>
                </a:cxn>
              </a:cxnLst>
              <a:rect l="l" t="t" r="r" b="b"/>
              <a:pathLst>
                <a:path w="771525" h="914400">
                  <a:moveTo>
                    <a:pt x="0" y="914400"/>
                  </a:moveTo>
                  <a:cubicBezTo>
                    <a:pt x="128588" y="457597"/>
                    <a:pt x="257176" y="794"/>
                    <a:pt x="385763" y="0"/>
                  </a:cubicBezTo>
                  <a:cubicBezTo>
                    <a:pt x="514350" y="-794"/>
                    <a:pt x="771525" y="842169"/>
                    <a:pt x="771525" y="90963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8FDC4116-2555-4DD2-87A8-429B9A5D0255}"/>
                </a:ext>
              </a:extLst>
            </p:cNvPr>
            <p:cNvSpPr/>
            <p:nvPr/>
          </p:nvSpPr>
          <p:spPr>
            <a:xfrm>
              <a:off x="3884871" y="5606027"/>
              <a:ext cx="5715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D380293B-D792-4A3C-8EA2-3D5003E212F8}"/>
                </a:ext>
              </a:extLst>
            </p:cNvPr>
            <p:cNvSpPr/>
            <p:nvPr/>
          </p:nvSpPr>
          <p:spPr>
            <a:xfrm>
              <a:off x="4072546" y="5606095"/>
              <a:ext cx="5715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E1B35C1D-9D83-4E42-986D-443556963B5D}"/>
                </a:ext>
              </a:extLst>
            </p:cNvPr>
            <p:cNvSpPr/>
            <p:nvPr/>
          </p:nvSpPr>
          <p:spPr>
            <a:xfrm>
              <a:off x="4260221" y="5606027"/>
              <a:ext cx="57150"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3AA17195-7CAC-4E3D-9212-B3EAC6944988}"/>
                </a:ext>
              </a:extLst>
            </p:cNvPr>
            <p:cNvSpPr txBox="1"/>
            <p:nvPr/>
          </p:nvSpPr>
          <p:spPr>
            <a:xfrm>
              <a:off x="1235466" y="5489152"/>
              <a:ext cx="535146" cy="369332"/>
            </a:xfrm>
            <a:prstGeom prst="rect">
              <a:avLst/>
            </a:prstGeom>
            <a:noFill/>
          </p:spPr>
          <p:txBody>
            <a:bodyPr wrap="none" rtlCol="0">
              <a:spAutoFit/>
            </a:bodyPr>
            <a:lstStyle/>
            <a:p>
              <a:r>
                <a:rPr lang="en-US" altLang="zh-TW" dirty="0">
                  <a:solidFill>
                    <a:srgbClr val="FF0000"/>
                  </a:solidFill>
                </a:rPr>
                <a:t>1</a:t>
              </a:r>
              <a:r>
                <a:rPr lang="en-US" altLang="zh-TW" dirty="0">
                  <a:solidFill>
                    <a:srgbClr val="00B050"/>
                  </a:solidFill>
                </a:rPr>
                <a:t>1</a:t>
              </a:r>
              <a:r>
                <a:rPr lang="en-US" altLang="zh-TW" dirty="0">
                  <a:solidFill>
                    <a:schemeClr val="accent5">
                      <a:lumMod val="60000"/>
                      <a:lumOff val="40000"/>
                    </a:schemeClr>
                  </a:solidFill>
                </a:rPr>
                <a:t>1</a:t>
              </a:r>
              <a:endParaRPr lang="zh-TW" altLang="en-US" dirty="0">
                <a:solidFill>
                  <a:schemeClr val="accent5">
                    <a:lumMod val="60000"/>
                    <a:lumOff val="40000"/>
                  </a:schemeClr>
                </a:solidFill>
              </a:endParaRPr>
            </a:p>
          </p:txBody>
        </p:sp>
        <p:sp>
          <p:nvSpPr>
            <p:cNvPr id="31" name="文字方塊 30">
              <a:extLst>
                <a:ext uri="{FF2B5EF4-FFF2-40B4-BE49-F238E27FC236}">
                  <a16:creationId xmlns:a16="http://schemas.microsoft.com/office/drawing/2014/main" id="{38494E1A-2393-4055-93A8-27A61A8BFDAD}"/>
                </a:ext>
              </a:extLst>
            </p:cNvPr>
            <p:cNvSpPr txBox="1"/>
            <p:nvPr/>
          </p:nvSpPr>
          <p:spPr>
            <a:xfrm>
              <a:off x="2616964" y="5489152"/>
              <a:ext cx="552267" cy="369332"/>
            </a:xfrm>
            <a:prstGeom prst="rect">
              <a:avLst/>
            </a:prstGeom>
            <a:noFill/>
          </p:spPr>
          <p:txBody>
            <a:bodyPr wrap="none" rtlCol="0">
              <a:spAutoFit/>
            </a:bodyPr>
            <a:lstStyle/>
            <a:p>
              <a:r>
                <a:rPr lang="en-US" altLang="zh-TW" dirty="0">
                  <a:solidFill>
                    <a:srgbClr val="FF0000"/>
                  </a:solidFill>
                </a:rPr>
                <a:t>1</a:t>
              </a:r>
              <a:r>
                <a:rPr lang="en-US" altLang="zh-TW" dirty="0">
                  <a:solidFill>
                    <a:srgbClr val="00B050"/>
                  </a:solidFill>
                </a:rPr>
                <a:t>1</a:t>
              </a:r>
              <a:r>
                <a:rPr lang="en-US" altLang="zh-TW" dirty="0">
                  <a:solidFill>
                    <a:schemeClr val="accent5">
                      <a:lumMod val="60000"/>
                      <a:lumOff val="40000"/>
                    </a:schemeClr>
                  </a:solidFill>
                </a:rPr>
                <a:t>0</a:t>
              </a:r>
              <a:endParaRPr lang="zh-TW" altLang="en-US" dirty="0">
                <a:solidFill>
                  <a:schemeClr val="accent5">
                    <a:lumMod val="60000"/>
                    <a:lumOff val="40000"/>
                  </a:schemeClr>
                </a:solidFill>
              </a:endParaRPr>
            </a:p>
          </p:txBody>
        </p:sp>
        <p:sp>
          <p:nvSpPr>
            <p:cNvPr id="32" name="文字方塊 31">
              <a:extLst>
                <a:ext uri="{FF2B5EF4-FFF2-40B4-BE49-F238E27FC236}">
                  <a16:creationId xmlns:a16="http://schemas.microsoft.com/office/drawing/2014/main" id="{92A9EFEA-0BF8-42E2-8C3C-92DA06AAE815}"/>
                </a:ext>
              </a:extLst>
            </p:cNvPr>
            <p:cNvSpPr txBox="1"/>
            <p:nvPr/>
          </p:nvSpPr>
          <p:spPr>
            <a:xfrm>
              <a:off x="5819865" y="5489152"/>
              <a:ext cx="569387" cy="369332"/>
            </a:xfrm>
            <a:prstGeom prst="rect">
              <a:avLst/>
            </a:prstGeom>
            <a:noFill/>
          </p:spPr>
          <p:txBody>
            <a:bodyPr wrap="none" rtlCol="0">
              <a:spAutoFit/>
            </a:bodyPr>
            <a:lstStyle/>
            <a:p>
              <a:r>
                <a:rPr lang="en-US" altLang="zh-TW" dirty="0">
                  <a:solidFill>
                    <a:srgbClr val="FF0000"/>
                  </a:solidFill>
                </a:rPr>
                <a:t>1</a:t>
              </a:r>
              <a:r>
                <a:rPr lang="en-US" altLang="zh-TW" dirty="0">
                  <a:solidFill>
                    <a:srgbClr val="00B050"/>
                  </a:solidFill>
                </a:rPr>
                <a:t>0</a:t>
              </a:r>
              <a:r>
                <a:rPr lang="en-US" altLang="zh-TW" dirty="0">
                  <a:solidFill>
                    <a:schemeClr val="accent5">
                      <a:lumMod val="60000"/>
                      <a:lumOff val="40000"/>
                    </a:schemeClr>
                  </a:solidFill>
                </a:rPr>
                <a:t>1</a:t>
              </a:r>
              <a:endParaRPr lang="zh-TW" altLang="en-US" dirty="0">
                <a:solidFill>
                  <a:schemeClr val="accent5">
                    <a:lumMod val="60000"/>
                    <a:lumOff val="40000"/>
                  </a:schemeClr>
                </a:solidFill>
              </a:endParaRPr>
            </a:p>
          </p:txBody>
        </p:sp>
      </p:gr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A512504E-B750-495E-9DB3-173776DC6D4C}"/>
                  </a:ext>
                </a:extLst>
              </p:cNvPr>
              <p:cNvSpPr txBox="1"/>
              <p:nvPr/>
            </p:nvSpPr>
            <p:spPr>
              <a:xfrm>
                <a:off x="6475904" y="5307283"/>
                <a:ext cx="5541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m:rPr>
                              <m:sty m:val="p"/>
                            </m:rPr>
                            <a:rPr lang="en-US" altLang="zh-TW" b="0" i="0" smtClean="0">
                              <a:latin typeface="Cambria Math" panose="02040503050406030204" pitchFamily="18" charset="0"/>
                            </a:rPr>
                            <m:t>V</m:t>
                          </m:r>
                        </m:e>
                        <m:sub>
                          <m:r>
                            <m:rPr>
                              <m:sty m:val="p"/>
                            </m:rPr>
                            <a:rPr lang="en-US" altLang="zh-TW" b="0" i="0" smtClean="0">
                              <a:latin typeface="Cambria Math" panose="02040503050406030204" pitchFamily="18" charset="0"/>
                            </a:rPr>
                            <m:t>th</m:t>
                          </m:r>
                        </m:sub>
                      </m:sSub>
                    </m:oMath>
                  </m:oMathPara>
                </a14:m>
                <a:endParaRPr lang="zh-TW" altLang="en-US" dirty="0"/>
              </a:p>
            </p:txBody>
          </p:sp>
        </mc:Choice>
        <mc:Fallback xmlns="">
          <p:sp>
            <p:nvSpPr>
              <p:cNvPr id="33" name="文字方塊 32">
                <a:extLst>
                  <a:ext uri="{FF2B5EF4-FFF2-40B4-BE49-F238E27FC236}">
                    <a16:creationId xmlns:a16="http://schemas.microsoft.com/office/drawing/2014/main" id="{A512504E-B750-495E-9DB3-173776DC6D4C}"/>
                  </a:ext>
                </a:extLst>
              </p:cNvPr>
              <p:cNvSpPr txBox="1">
                <a:spLocks noRot="1" noChangeAspect="1" noMove="1" noResize="1" noEditPoints="1" noAdjustHandles="1" noChangeArrowheads="1" noChangeShapeType="1" noTextEdit="1"/>
              </p:cNvSpPr>
              <p:nvPr/>
            </p:nvSpPr>
            <p:spPr>
              <a:xfrm>
                <a:off x="6475904" y="5307283"/>
                <a:ext cx="554191" cy="369332"/>
              </a:xfrm>
              <a:prstGeom prst="rect">
                <a:avLst/>
              </a:prstGeom>
              <a:blipFill>
                <a:blip r:embed="rId3"/>
                <a:stretch>
                  <a:fillRect b="-3333"/>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AD58D29C-42F0-48B4-8932-8C3735095429}"/>
              </a:ext>
            </a:extLst>
          </p:cNvPr>
          <p:cNvCxnSpPr>
            <a:cxnSpLocks/>
          </p:cNvCxnSpPr>
          <p:nvPr/>
        </p:nvCxnSpPr>
        <p:spPr>
          <a:xfrm>
            <a:off x="1493157" y="3605034"/>
            <a:ext cx="9176" cy="550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884A74F-7AB1-4548-9101-CD9B89FD88E3}"/>
              </a:ext>
            </a:extLst>
          </p:cNvPr>
          <p:cNvCxnSpPr>
            <a:cxnSpLocks/>
          </p:cNvCxnSpPr>
          <p:nvPr/>
        </p:nvCxnSpPr>
        <p:spPr>
          <a:xfrm>
            <a:off x="1509709" y="3637734"/>
            <a:ext cx="1383383" cy="533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A047B6FD-1C41-4AFA-BD5A-2BBE8CFFDC30}"/>
              </a:ext>
            </a:extLst>
          </p:cNvPr>
          <p:cNvCxnSpPr>
            <a:cxnSpLocks/>
          </p:cNvCxnSpPr>
          <p:nvPr/>
        </p:nvCxnSpPr>
        <p:spPr>
          <a:xfrm>
            <a:off x="1509709" y="3637734"/>
            <a:ext cx="4500563" cy="533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924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5" name="文字方塊 4">
            <a:extLst>
              <a:ext uri="{FF2B5EF4-FFF2-40B4-BE49-F238E27FC236}">
                <a16:creationId xmlns:a16="http://schemas.microsoft.com/office/drawing/2014/main" id="{C43C23A7-5987-BFDE-6B32-06B6C7CCD677}"/>
              </a:ext>
            </a:extLst>
          </p:cNvPr>
          <p:cNvSpPr txBox="1"/>
          <p:nvPr/>
        </p:nvSpPr>
        <p:spPr>
          <a:xfrm>
            <a:off x="6742495" y="4052097"/>
            <a:ext cx="2766783"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First program </a:t>
            </a:r>
            <a:r>
              <a:rPr lang="en-US" altLang="zh-TW" b="1" dirty="0">
                <a:solidFill>
                  <a:schemeClr val="accent1"/>
                </a:solidFill>
                <a:latin typeface="Times New Roman" panose="02020603050405020304" pitchFamily="18" charset="0"/>
                <a:cs typeface="Times New Roman" panose="02020603050405020304" pitchFamily="18" charset="0"/>
              </a:rPr>
              <a:t>lower page </a:t>
            </a:r>
          </a:p>
        </p:txBody>
      </p:sp>
      <p:sp>
        <p:nvSpPr>
          <p:cNvPr id="6" name="文字方塊 5">
            <a:extLst>
              <a:ext uri="{FF2B5EF4-FFF2-40B4-BE49-F238E27FC236}">
                <a16:creationId xmlns:a16="http://schemas.microsoft.com/office/drawing/2014/main" id="{B838A7ED-E219-AB13-61B2-B4F1F0FB9C14}"/>
              </a:ext>
            </a:extLst>
          </p:cNvPr>
          <p:cNvSpPr txBox="1"/>
          <p:nvPr/>
        </p:nvSpPr>
        <p:spPr>
          <a:xfrm>
            <a:off x="6742495" y="5251316"/>
            <a:ext cx="297837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Second program </a:t>
            </a:r>
            <a:r>
              <a:rPr lang="en-US" altLang="zh-TW" b="1" dirty="0">
                <a:solidFill>
                  <a:srgbClr val="FF0000"/>
                </a:solidFill>
                <a:latin typeface="Times New Roman" panose="02020603050405020304" pitchFamily="18" charset="0"/>
                <a:cs typeface="Times New Roman" panose="02020603050405020304" pitchFamily="18" charset="0"/>
              </a:rPr>
              <a:t>upper page</a:t>
            </a:r>
          </a:p>
        </p:txBody>
      </p:sp>
      <p:pic>
        <p:nvPicPr>
          <p:cNvPr id="7" name="圖片 6">
            <a:extLst>
              <a:ext uri="{FF2B5EF4-FFF2-40B4-BE49-F238E27FC236}">
                <a16:creationId xmlns:a16="http://schemas.microsoft.com/office/drawing/2014/main" id="{DAD5AE9F-2500-C9D0-EB8D-4A962A04EFD5}"/>
              </a:ext>
            </a:extLst>
          </p:cNvPr>
          <p:cNvPicPr>
            <a:picLocks noChangeAspect="1"/>
          </p:cNvPicPr>
          <p:nvPr/>
        </p:nvPicPr>
        <p:blipFill>
          <a:blip r:embed="rId3"/>
          <a:stretch>
            <a:fillRect/>
          </a:stretch>
        </p:blipFill>
        <p:spPr>
          <a:xfrm>
            <a:off x="927485" y="2798471"/>
            <a:ext cx="5825520" cy="3463474"/>
          </a:xfrm>
          <a:prstGeom prst="rect">
            <a:avLst/>
          </a:prstGeom>
        </p:spPr>
      </p:pic>
      <p:sp>
        <p:nvSpPr>
          <p:cNvPr id="9" name="文字方塊 8">
            <a:extLst>
              <a:ext uri="{FF2B5EF4-FFF2-40B4-BE49-F238E27FC236}">
                <a16:creationId xmlns:a16="http://schemas.microsoft.com/office/drawing/2014/main" id="{D1B7B6C2-3BD7-EDDC-41BF-991998C0D641}"/>
              </a:ext>
            </a:extLst>
          </p:cNvPr>
          <p:cNvSpPr txBox="1"/>
          <p:nvPr/>
        </p:nvSpPr>
        <p:spPr>
          <a:xfrm>
            <a:off x="863655" y="784970"/>
            <a:ext cx="6869934" cy="19354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800" b="1" dirty="0">
                <a:latin typeface="Times New Roman" panose="02020603050405020304" pitchFamily="18" charset="0"/>
                <a:ea typeface="微軟正黑體" panose="020B0604030504040204" pitchFamily="34" charset="-120"/>
                <a:cs typeface="Times New Roman" panose="02020603050405020304" pitchFamily="18" charset="0"/>
              </a:rPr>
              <a:t>Two shot :</a:t>
            </a:r>
          </a:p>
          <a:p>
            <a:pPr marL="742950" lvl="1"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分</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兩次</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將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Pattern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打至指定的位置</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BiCS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系列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MLC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&amp;</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QLC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mode</a:t>
            </a: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FG NAND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或</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QLC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常用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two shot</a:t>
            </a:r>
          </a:p>
        </p:txBody>
      </p:sp>
      <p:sp>
        <p:nvSpPr>
          <p:cNvPr id="10" name="標題 1">
            <a:extLst>
              <a:ext uri="{FF2B5EF4-FFF2-40B4-BE49-F238E27FC236}">
                <a16:creationId xmlns:a16="http://schemas.microsoft.com/office/drawing/2014/main" id="{6DB0BEB6-D58F-5D0E-1B43-D0D0BE6F5F7F}"/>
              </a:ext>
            </a:extLst>
          </p:cNvPr>
          <p:cNvSpPr txBox="1">
            <a:spLocks/>
          </p:cNvSpPr>
          <p:nvPr/>
        </p:nvSpPr>
        <p:spPr>
          <a:xfrm>
            <a:off x="122594" y="0"/>
            <a:ext cx="12069406" cy="557139"/>
          </a:xfrm>
          <a:prstGeom prst="rect">
            <a:avLst/>
          </a:prstGeom>
        </p:spPr>
        <p:txBody>
          <a:bodyPr vert="horz" wrap="none" lIns="0" tIns="18000" rIns="0" bIns="0" rtlCol="0" anchor="ctr">
            <a:noAutofit/>
          </a:bodyPr>
          <a:lstStyle>
            <a:lvl1pPr algn="l" defTabSz="914400" rtl="0" eaLnBrk="1" latinLnBrk="0" hangingPunct="1">
              <a:lnSpc>
                <a:spcPct val="100000"/>
              </a:lnSpc>
              <a:spcBef>
                <a:spcPct val="0"/>
              </a:spcBef>
              <a:buNone/>
              <a:defRPr kumimoji="1" sz="2400" b="1" i="0" kern="1200" spc="-50" baseline="0">
                <a:solidFill>
                  <a:schemeClr val="tx1"/>
                </a:solidFill>
                <a:latin typeface="Meiryo (標題)"/>
                <a:ea typeface="+mj-ea"/>
                <a:cs typeface="Meiryo" charset="-128"/>
              </a:defRPr>
            </a:lvl1pPr>
          </a:lstStyle>
          <a:p>
            <a:r>
              <a:rPr lang="en-US" altLang="zh-TW" sz="2800" dirty="0"/>
              <a:t>Program method</a:t>
            </a:r>
            <a:endParaRPr lang="zh-TW" altLang="en-US" sz="2800" b="0" dirty="0"/>
          </a:p>
        </p:txBody>
      </p:sp>
    </p:spTree>
    <p:extLst>
      <p:ext uri="{BB962C8B-B14F-4D97-AF65-F5344CB8AC3E}">
        <p14:creationId xmlns:p14="http://schemas.microsoft.com/office/powerpoint/2010/main" val="2579125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A8855934-8E8C-704A-197A-93B8F75951EB}"/>
              </a:ext>
            </a:extLst>
          </p:cNvPr>
          <p:cNvSpPr txBox="1"/>
          <p:nvPr/>
        </p:nvSpPr>
        <p:spPr>
          <a:xfrm>
            <a:off x="703800" y="1639556"/>
            <a:ext cx="2478989" cy="369332"/>
          </a:xfrm>
          <a:prstGeom prst="rect">
            <a:avLst/>
          </a:prstGeom>
          <a:noFill/>
        </p:spPr>
        <p:txBody>
          <a:bodyPr wrap="square" rtlCol="0">
            <a:spAutoFit/>
          </a:bodyPr>
          <a:lstStyle/>
          <a:p>
            <a:r>
              <a:rPr lang="en-US" altLang="zh-TW" b="0" dirty="0">
                <a:latin typeface="Times New Roman" panose="02020603050405020304" pitchFamily="18" charset="0"/>
                <a:cs typeface="Times New Roman" panose="02020603050405020304" pitchFamily="18" charset="0"/>
              </a:rPr>
              <a:t> Conventional Program</a:t>
            </a:r>
            <a:endParaRPr lang="zh-TW" altLang="en-US" b="0" dirty="0">
              <a:latin typeface="Times New Roman" panose="02020603050405020304" pitchFamily="18" charset="0"/>
              <a:cs typeface="Times New Roman" panose="02020603050405020304" pitchFamily="18" charset="0"/>
            </a:endParaRPr>
          </a:p>
        </p:txBody>
      </p:sp>
      <p:grpSp>
        <p:nvGrpSpPr>
          <p:cNvPr id="4" name="群組 3">
            <a:extLst>
              <a:ext uri="{FF2B5EF4-FFF2-40B4-BE49-F238E27FC236}">
                <a16:creationId xmlns:a16="http://schemas.microsoft.com/office/drawing/2014/main" id="{31BD14CA-2689-496F-95A7-EFD1F1D02FC7}"/>
              </a:ext>
            </a:extLst>
          </p:cNvPr>
          <p:cNvGrpSpPr/>
          <p:nvPr/>
        </p:nvGrpSpPr>
        <p:grpSpPr>
          <a:xfrm>
            <a:off x="5551931" y="1585873"/>
            <a:ext cx="4368420" cy="1787891"/>
            <a:chOff x="5796480" y="2942749"/>
            <a:chExt cx="4368420" cy="1787891"/>
          </a:xfrm>
        </p:grpSpPr>
        <p:sp>
          <p:nvSpPr>
            <p:cNvPr id="8" name="文字方塊 7">
              <a:extLst>
                <a:ext uri="{FF2B5EF4-FFF2-40B4-BE49-F238E27FC236}">
                  <a16:creationId xmlns:a16="http://schemas.microsoft.com/office/drawing/2014/main" id="{9841E831-B860-A9E7-AA3C-7ADE28CEADB8}"/>
                </a:ext>
              </a:extLst>
            </p:cNvPr>
            <p:cNvSpPr txBox="1"/>
            <p:nvPr/>
          </p:nvSpPr>
          <p:spPr>
            <a:xfrm>
              <a:off x="5796480" y="2942749"/>
              <a:ext cx="2184252" cy="707886"/>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LM Program</a:t>
              </a:r>
            </a:p>
            <a:p>
              <a:r>
                <a:rPr lang="en-US" altLang="zh-TW" sz="2000" dirty="0">
                  <a:latin typeface="Times New Roman" panose="02020603050405020304" pitchFamily="18" charset="0"/>
                  <a:cs typeface="Times New Roman" panose="02020603050405020304" pitchFamily="18" charset="0"/>
                </a:rPr>
                <a:t>(low middle state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endParaRPr lang="zh-TW" altLang="en-US" sz="2000"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D14056BD-A88C-CB8B-2565-3A6B3DAD1118}"/>
                </a:ext>
              </a:extLst>
            </p:cNvPr>
            <p:cNvPicPr>
              <a:picLocks noChangeAspect="1"/>
            </p:cNvPicPr>
            <p:nvPr/>
          </p:nvPicPr>
          <p:blipFill>
            <a:blip r:embed="rId3"/>
            <a:stretch>
              <a:fillRect/>
            </a:stretch>
          </p:blipFill>
          <p:spPr>
            <a:xfrm>
              <a:off x="8183760" y="3014757"/>
              <a:ext cx="1981140" cy="1715883"/>
            </a:xfrm>
            <a:prstGeom prst="rect">
              <a:avLst/>
            </a:prstGeom>
          </p:spPr>
        </p:pic>
      </p:grpSp>
      <p:pic>
        <p:nvPicPr>
          <p:cNvPr id="11" name="圖片 10">
            <a:extLst>
              <a:ext uri="{FF2B5EF4-FFF2-40B4-BE49-F238E27FC236}">
                <a16:creationId xmlns:a16="http://schemas.microsoft.com/office/drawing/2014/main" id="{C9043C33-9433-66BB-9BD0-84D908E66A6E}"/>
              </a:ext>
            </a:extLst>
          </p:cNvPr>
          <p:cNvPicPr>
            <a:picLocks noChangeAspect="1"/>
          </p:cNvPicPr>
          <p:nvPr/>
        </p:nvPicPr>
        <p:blipFill>
          <a:blip r:embed="rId4"/>
          <a:stretch>
            <a:fillRect/>
          </a:stretch>
        </p:blipFill>
        <p:spPr>
          <a:xfrm>
            <a:off x="3049318" y="1585873"/>
            <a:ext cx="1975293" cy="1710819"/>
          </a:xfrm>
          <a:prstGeom prst="rect">
            <a:avLst/>
          </a:prstGeom>
        </p:spPr>
      </p:pic>
      <p:sp>
        <p:nvSpPr>
          <p:cNvPr id="12" name="文字方塊 11">
            <a:extLst>
              <a:ext uri="{FF2B5EF4-FFF2-40B4-BE49-F238E27FC236}">
                <a16:creationId xmlns:a16="http://schemas.microsoft.com/office/drawing/2014/main" id="{EB37BE5F-A94F-5493-5828-03D2A3BB008C}"/>
              </a:ext>
            </a:extLst>
          </p:cNvPr>
          <p:cNvSpPr txBox="1"/>
          <p:nvPr/>
        </p:nvSpPr>
        <p:spPr>
          <a:xfrm>
            <a:off x="440847" y="550645"/>
            <a:ext cx="11310305" cy="1011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b="1" dirty="0">
                <a:latin typeface="Times New Roman" panose="02020603050405020304" pitchFamily="18" charset="0"/>
                <a:ea typeface="微軟正黑體" panose="020B0604030504040204" pitchFamily="34" charset="-120"/>
                <a:cs typeface="Times New Roman" panose="02020603050405020304" pitchFamily="18" charset="0"/>
              </a:rPr>
              <a:t>Two shot :</a:t>
            </a:r>
            <a:endParaRPr lang="en-US" altLang="zh-TW" sz="2400"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順序會導致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之間的干擾程度有所不同</a:t>
            </a:r>
            <a:endParaRPr lang="en-US" altLang="zh-TW" dirty="0">
              <a:latin typeface="微軟正黑體" panose="020B0604030504040204" pitchFamily="34" charset="-120"/>
              <a:ea typeface="微軟正黑體" panose="020B0604030504040204" pitchFamily="34" charset="-120"/>
            </a:endParaRPr>
          </a:p>
        </p:txBody>
      </p:sp>
      <p:sp>
        <p:nvSpPr>
          <p:cNvPr id="228" name="フッター プレースホルダー 1">
            <a:extLst>
              <a:ext uri="{FF2B5EF4-FFF2-40B4-BE49-F238E27FC236}">
                <a16:creationId xmlns:a16="http://schemas.microsoft.com/office/drawing/2014/main" id="{4CA9A589-36B1-9DE2-017D-CCD53D21143A}"/>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grpSp>
        <p:nvGrpSpPr>
          <p:cNvPr id="43" name="群組 42">
            <a:extLst>
              <a:ext uri="{FF2B5EF4-FFF2-40B4-BE49-F238E27FC236}">
                <a16:creationId xmlns:a16="http://schemas.microsoft.com/office/drawing/2014/main" id="{CBF5BFB7-5B1E-439B-96AE-7A5463425A4A}"/>
              </a:ext>
            </a:extLst>
          </p:cNvPr>
          <p:cNvGrpSpPr/>
          <p:nvPr/>
        </p:nvGrpSpPr>
        <p:grpSpPr>
          <a:xfrm>
            <a:off x="2224766" y="4008813"/>
            <a:ext cx="360040" cy="936105"/>
            <a:chOff x="4074533" y="5402564"/>
            <a:chExt cx="360040" cy="936105"/>
          </a:xfrm>
        </p:grpSpPr>
        <p:sp>
          <p:nvSpPr>
            <p:cNvPr id="44" name="弧形 43">
              <a:extLst>
                <a:ext uri="{FF2B5EF4-FFF2-40B4-BE49-F238E27FC236}">
                  <a16:creationId xmlns:a16="http://schemas.microsoft.com/office/drawing/2014/main" id="{82394642-8880-4B7F-82D1-79FD2968D3F1}"/>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45" name="弧形 44">
              <a:extLst>
                <a:ext uri="{FF2B5EF4-FFF2-40B4-BE49-F238E27FC236}">
                  <a16:creationId xmlns:a16="http://schemas.microsoft.com/office/drawing/2014/main" id="{34AEB101-F2B1-4C9D-9B9B-9F396BCA9212}"/>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46" name="群組 45">
            <a:extLst>
              <a:ext uri="{FF2B5EF4-FFF2-40B4-BE49-F238E27FC236}">
                <a16:creationId xmlns:a16="http://schemas.microsoft.com/office/drawing/2014/main" id="{143DDB78-273C-4AEC-A639-CC7BE443005C}"/>
              </a:ext>
            </a:extLst>
          </p:cNvPr>
          <p:cNvGrpSpPr/>
          <p:nvPr/>
        </p:nvGrpSpPr>
        <p:grpSpPr>
          <a:xfrm>
            <a:off x="1412691" y="3276763"/>
            <a:ext cx="8856984" cy="2857429"/>
            <a:chOff x="1518292" y="3877284"/>
            <a:chExt cx="8856984" cy="2857429"/>
          </a:xfrm>
        </p:grpSpPr>
        <p:cxnSp>
          <p:nvCxnSpPr>
            <p:cNvPr id="47" name="直線接點 46">
              <a:extLst>
                <a:ext uri="{FF2B5EF4-FFF2-40B4-BE49-F238E27FC236}">
                  <a16:creationId xmlns:a16="http://schemas.microsoft.com/office/drawing/2014/main" id="{B19018B0-E93F-4FC7-B3D2-1A2333C1B088}"/>
                </a:ext>
              </a:extLst>
            </p:cNvPr>
            <p:cNvCxnSpPr/>
            <p:nvPr/>
          </p:nvCxnSpPr>
          <p:spPr bwMode="auto">
            <a:xfrm flipV="1">
              <a:off x="6450007" y="5078530"/>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線接點 47">
              <a:extLst>
                <a:ext uri="{FF2B5EF4-FFF2-40B4-BE49-F238E27FC236}">
                  <a16:creationId xmlns:a16="http://schemas.microsoft.com/office/drawing/2014/main" id="{FBA8A2F6-ACDF-41B5-8A23-13A0ADD811D2}"/>
                </a:ext>
              </a:extLst>
            </p:cNvPr>
            <p:cNvCxnSpPr/>
            <p:nvPr/>
          </p:nvCxnSpPr>
          <p:spPr bwMode="auto">
            <a:xfrm flipV="1">
              <a:off x="8250206" y="5086986"/>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接點 48">
              <a:extLst>
                <a:ext uri="{FF2B5EF4-FFF2-40B4-BE49-F238E27FC236}">
                  <a16:creationId xmlns:a16="http://schemas.microsoft.com/office/drawing/2014/main" id="{E8CF958F-496F-4DA2-8198-AD9AE5BCCD1E}"/>
                </a:ext>
              </a:extLst>
            </p:cNvPr>
            <p:cNvCxnSpPr/>
            <p:nvPr/>
          </p:nvCxnSpPr>
          <p:spPr bwMode="auto">
            <a:xfrm flipV="1">
              <a:off x="6450007" y="5870617"/>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接點 49">
              <a:extLst>
                <a:ext uri="{FF2B5EF4-FFF2-40B4-BE49-F238E27FC236}">
                  <a16:creationId xmlns:a16="http://schemas.microsoft.com/office/drawing/2014/main" id="{CD0DB6B7-6AB7-47B2-B032-08CFD3F2AC97}"/>
                </a:ext>
              </a:extLst>
            </p:cNvPr>
            <p:cNvCxnSpPr/>
            <p:nvPr/>
          </p:nvCxnSpPr>
          <p:spPr bwMode="auto">
            <a:xfrm flipV="1">
              <a:off x="6450006" y="6726257"/>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接點 50">
              <a:extLst>
                <a:ext uri="{FF2B5EF4-FFF2-40B4-BE49-F238E27FC236}">
                  <a16:creationId xmlns:a16="http://schemas.microsoft.com/office/drawing/2014/main" id="{BB328EED-5E70-425B-9FA5-D823209891C0}"/>
                </a:ext>
              </a:extLst>
            </p:cNvPr>
            <p:cNvCxnSpPr/>
            <p:nvPr/>
          </p:nvCxnSpPr>
          <p:spPr bwMode="auto">
            <a:xfrm flipV="1">
              <a:off x="8286167" y="5867784"/>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文字方塊 51">
              <a:extLst>
                <a:ext uri="{FF2B5EF4-FFF2-40B4-BE49-F238E27FC236}">
                  <a16:creationId xmlns:a16="http://schemas.microsoft.com/office/drawing/2014/main" id="{542196F9-5855-4C5D-A0FA-371316A74641}"/>
                </a:ext>
              </a:extLst>
            </p:cNvPr>
            <p:cNvSpPr txBox="1"/>
            <p:nvPr/>
          </p:nvSpPr>
          <p:spPr>
            <a:xfrm>
              <a:off x="6678838" y="4297474"/>
              <a:ext cx="269626" cy="276999"/>
            </a:xfrm>
            <a:prstGeom prst="rect">
              <a:avLst/>
            </a:prstGeom>
            <a:noFill/>
          </p:spPr>
          <p:txBody>
            <a:bodyPr wrap="none" rtlCol="0">
              <a:spAutoFit/>
            </a:bodyPr>
            <a:lstStyle/>
            <a:p>
              <a:r>
                <a:rPr lang="en-US" altLang="zh-TW" sz="1200" dirty="0">
                  <a:latin typeface="Century Gothic" panose="020B0502020202020204" pitchFamily="34" charset="0"/>
                </a:rPr>
                <a:t>1</a:t>
              </a:r>
              <a:endParaRPr lang="zh-TW" altLang="en-US" sz="1200" dirty="0">
                <a:latin typeface="Century Gothic" panose="020B0502020202020204" pitchFamily="34" charset="0"/>
              </a:endParaRPr>
            </a:p>
          </p:txBody>
        </p:sp>
        <p:sp>
          <p:nvSpPr>
            <p:cNvPr id="53" name="文字方塊 52">
              <a:extLst>
                <a:ext uri="{FF2B5EF4-FFF2-40B4-BE49-F238E27FC236}">
                  <a16:creationId xmlns:a16="http://schemas.microsoft.com/office/drawing/2014/main" id="{D28095D6-E839-4314-ADFF-57AF262BACED}"/>
                </a:ext>
              </a:extLst>
            </p:cNvPr>
            <p:cNvSpPr txBox="1"/>
            <p:nvPr/>
          </p:nvSpPr>
          <p:spPr>
            <a:xfrm>
              <a:off x="7386110" y="4297474"/>
              <a:ext cx="269626" cy="276999"/>
            </a:xfrm>
            <a:prstGeom prst="rect">
              <a:avLst/>
            </a:prstGeom>
            <a:noFill/>
          </p:spPr>
          <p:txBody>
            <a:bodyPr wrap="none" rtlCol="0">
              <a:spAutoFit/>
            </a:bodyPr>
            <a:lstStyle/>
            <a:p>
              <a:r>
                <a:rPr lang="en-US" altLang="zh-TW" sz="1200" dirty="0">
                  <a:latin typeface="Century Gothic" panose="020B0502020202020204" pitchFamily="34" charset="0"/>
                </a:rPr>
                <a:t>0</a:t>
              </a:r>
              <a:endParaRPr lang="zh-TW" altLang="en-US" sz="1200" dirty="0">
                <a:latin typeface="Century Gothic" panose="020B0502020202020204" pitchFamily="34" charset="0"/>
              </a:endParaRPr>
            </a:p>
          </p:txBody>
        </p:sp>
        <p:sp>
          <p:nvSpPr>
            <p:cNvPr id="54" name="文字方塊 53">
              <a:extLst>
                <a:ext uri="{FF2B5EF4-FFF2-40B4-BE49-F238E27FC236}">
                  <a16:creationId xmlns:a16="http://schemas.microsoft.com/office/drawing/2014/main" id="{97DDEACE-73CC-4109-9C0A-FEA6E287C19D}"/>
                </a:ext>
              </a:extLst>
            </p:cNvPr>
            <p:cNvSpPr txBox="1"/>
            <p:nvPr/>
          </p:nvSpPr>
          <p:spPr>
            <a:xfrm>
              <a:off x="8344225" y="4293765"/>
              <a:ext cx="354584" cy="276999"/>
            </a:xfrm>
            <a:prstGeom prst="rect">
              <a:avLst/>
            </a:prstGeom>
            <a:noFill/>
          </p:spPr>
          <p:txBody>
            <a:bodyPr wrap="none" rtlCol="0">
              <a:spAutoFit/>
            </a:bodyPr>
            <a:lstStyle/>
            <a:p>
              <a:r>
                <a:rPr lang="en-US" altLang="zh-TW" sz="1200" dirty="0">
                  <a:latin typeface="Century Gothic" panose="020B0502020202020204" pitchFamily="34" charset="0"/>
                </a:rPr>
                <a:t>11</a:t>
              </a:r>
              <a:endParaRPr lang="zh-TW" altLang="en-US" sz="1200" dirty="0">
                <a:latin typeface="Century Gothic" panose="020B0502020202020204" pitchFamily="34" charset="0"/>
              </a:endParaRPr>
            </a:p>
          </p:txBody>
        </p:sp>
        <p:sp>
          <p:nvSpPr>
            <p:cNvPr id="55" name="文字方塊 54">
              <a:extLst>
                <a:ext uri="{FF2B5EF4-FFF2-40B4-BE49-F238E27FC236}">
                  <a16:creationId xmlns:a16="http://schemas.microsoft.com/office/drawing/2014/main" id="{F9435A31-DAF5-4E51-AFD2-4AFAC9B06DB0}"/>
                </a:ext>
              </a:extLst>
            </p:cNvPr>
            <p:cNvSpPr txBox="1"/>
            <p:nvPr/>
          </p:nvSpPr>
          <p:spPr>
            <a:xfrm>
              <a:off x="8826270" y="4293765"/>
              <a:ext cx="354584" cy="276999"/>
            </a:xfrm>
            <a:prstGeom prst="rect">
              <a:avLst/>
            </a:prstGeom>
            <a:noFill/>
          </p:spPr>
          <p:txBody>
            <a:bodyPr wrap="none" rtlCol="0">
              <a:spAutoFit/>
            </a:bodyPr>
            <a:lstStyle/>
            <a:p>
              <a:r>
                <a:rPr lang="en-US" altLang="zh-TW" sz="1200" dirty="0">
                  <a:latin typeface="Century Gothic" panose="020B0502020202020204" pitchFamily="34" charset="0"/>
                </a:rPr>
                <a:t>01</a:t>
              </a:r>
              <a:endParaRPr lang="zh-TW" altLang="en-US" sz="1200" dirty="0">
                <a:latin typeface="Century Gothic" panose="020B0502020202020204" pitchFamily="34" charset="0"/>
              </a:endParaRPr>
            </a:p>
          </p:txBody>
        </p:sp>
        <p:sp>
          <p:nvSpPr>
            <p:cNvPr id="56" name="文字方塊 55">
              <a:extLst>
                <a:ext uri="{FF2B5EF4-FFF2-40B4-BE49-F238E27FC236}">
                  <a16:creationId xmlns:a16="http://schemas.microsoft.com/office/drawing/2014/main" id="{372806BC-A6EF-473F-91C5-73EBCEEA6978}"/>
                </a:ext>
              </a:extLst>
            </p:cNvPr>
            <p:cNvSpPr txBox="1"/>
            <p:nvPr/>
          </p:nvSpPr>
          <p:spPr>
            <a:xfrm>
              <a:off x="9370619" y="4292067"/>
              <a:ext cx="354584" cy="276999"/>
            </a:xfrm>
            <a:prstGeom prst="rect">
              <a:avLst/>
            </a:prstGeom>
            <a:noFill/>
          </p:spPr>
          <p:txBody>
            <a:bodyPr wrap="none" rtlCol="0">
              <a:spAutoFit/>
            </a:bodyPr>
            <a:lstStyle/>
            <a:p>
              <a:r>
                <a:rPr lang="en-US" altLang="zh-TW" sz="1200" dirty="0">
                  <a:latin typeface="Century Gothic" panose="020B0502020202020204" pitchFamily="34" charset="0"/>
                </a:rPr>
                <a:t>00</a:t>
              </a:r>
              <a:endParaRPr lang="zh-TW" altLang="en-US" sz="1200" dirty="0">
                <a:latin typeface="Century Gothic" panose="020B0502020202020204" pitchFamily="34" charset="0"/>
              </a:endParaRPr>
            </a:p>
          </p:txBody>
        </p:sp>
        <p:sp>
          <p:nvSpPr>
            <p:cNvPr id="57" name="文字方塊 56">
              <a:extLst>
                <a:ext uri="{FF2B5EF4-FFF2-40B4-BE49-F238E27FC236}">
                  <a16:creationId xmlns:a16="http://schemas.microsoft.com/office/drawing/2014/main" id="{C1DD9E64-104B-4C17-A8FD-9F64E3DC557D}"/>
                </a:ext>
              </a:extLst>
            </p:cNvPr>
            <p:cNvSpPr txBox="1"/>
            <p:nvPr/>
          </p:nvSpPr>
          <p:spPr>
            <a:xfrm>
              <a:off x="9852664" y="4292067"/>
              <a:ext cx="354584" cy="276999"/>
            </a:xfrm>
            <a:prstGeom prst="rect">
              <a:avLst/>
            </a:prstGeom>
            <a:noFill/>
          </p:spPr>
          <p:txBody>
            <a:bodyPr wrap="none" rtlCol="0">
              <a:spAutoFit/>
            </a:bodyPr>
            <a:lstStyle/>
            <a:p>
              <a:r>
                <a:rPr lang="en-US" altLang="zh-TW" sz="1200" dirty="0">
                  <a:latin typeface="Century Gothic" panose="020B0502020202020204" pitchFamily="34" charset="0"/>
                </a:rPr>
                <a:t>10</a:t>
              </a:r>
              <a:endParaRPr lang="zh-TW" altLang="en-US" sz="1200" dirty="0">
                <a:latin typeface="Century Gothic" panose="020B0502020202020204" pitchFamily="34" charset="0"/>
              </a:endParaRPr>
            </a:p>
          </p:txBody>
        </p:sp>
        <p:sp>
          <p:nvSpPr>
            <p:cNvPr id="58" name="文字方塊 57">
              <a:extLst>
                <a:ext uri="{FF2B5EF4-FFF2-40B4-BE49-F238E27FC236}">
                  <a16:creationId xmlns:a16="http://schemas.microsoft.com/office/drawing/2014/main" id="{6C738454-5659-4561-AF64-3DDD56FDF8DA}"/>
                </a:ext>
              </a:extLst>
            </p:cNvPr>
            <p:cNvSpPr txBox="1"/>
            <p:nvPr/>
          </p:nvSpPr>
          <p:spPr>
            <a:xfrm>
              <a:off x="6929801" y="3877284"/>
              <a:ext cx="428322" cy="369332"/>
            </a:xfrm>
            <a:prstGeom prst="rect">
              <a:avLst/>
            </a:prstGeom>
            <a:noFill/>
          </p:spPr>
          <p:txBody>
            <a:bodyPr wrap="none" rtlCol="0">
              <a:spAutoFit/>
            </a:bodyPr>
            <a:lstStyle/>
            <a:p>
              <a:r>
                <a:rPr lang="en-US" altLang="zh-TW" dirty="0">
                  <a:latin typeface="Century Gothic" panose="020B0502020202020204" pitchFamily="34" charset="0"/>
                </a:rPr>
                <a:t>LP</a:t>
              </a:r>
              <a:endParaRPr lang="zh-TW" altLang="en-US" dirty="0">
                <a:latin typeface="Century Gothic" panose="020B0502020202020204" pitchFamily="34" charset="0"/>
              </a:endParaRPr>
            </a:p>
          </p:txBody>
        </p:sp>
        <p:sp>
          <p:nvSpPr>
            <p:cNvPr id="59" name="文字方塊 58">
              <a:extLst>
                <a:ext uri="{FF2B5EF4-FFF2-40B4-BE49-F238E27FC236}">
                  <a16:creationId xmlns:a16="http://schemas.microsoft.com/office/drawing/2014/main" id="{0A7099A4-2E4A-425B-A64A-0BC187DAAF50}"/>
                </a:ext>
              </a:extLst>
            </p:cNvPr>
            <p:cNvSpPr txBox="1"/>
            <p:nvPr/>
          </p:nvSpPr>
          <p:spPr>
            <a:xfrm>
              <a:off x="9020184" y="3877284"/>
              <a:ext cx="478016" cy="369332"/>
            </a:xfrm>
            <a:prstGeom prst="rect">
              <a:avLst/>
            </a:prstGeom>
            <a:noFill/>
          </p:spPr>
          <p:txBody>
            <a:bodyPr wrap="none" rtlCol="0">
              <a:spAutoFit/>
            </a:bodyPr>
            <a:lstStyle/>
            <a:p>
              <a:r>
                <a:rPr lang="en-US" altLang="zh-TW" dirty="0">
                  <a:latin typeface="Century Gothic" panose="020B0502020202020204" pitchFamily="34" charset="0"/>
                </a:rPr>
                <a:t>HP</a:t>
              </a:r>
              <a:endParaRPr lang="zh-TW" altLang="en-US" dirty="0">
                <a:latin typeface="Century Gothic" panose="020B0502020202020204" pitchFamily="34" charset="0"/>
              </a:endParaRPr>
            </a:p>
          </p:txBody>
        </p:sp>
        <p:cxnSp>
          <p:nvCxnSpPr>
            <p:cNvPr id="60" name="直線接點 59">
              <a:extLst>
                <a:ext uri="{FF2B5EF4-FFF2-40B4-BE49-F238E27FC236}">
                  <a16:creationId xmlns:a16="http://schemas.microsoft.com/office/drawing/2014/main" id="{D59751A8-732C-4982-A9DC-B7251DD7461E}"/>
                </a:ext>
              </a:extLst>
            </p:cNvPr>
            <p:cNvCxnSpPr/>
            <p:nvPr/>
          </p:nvCxnSpPr>
          <p:spPr bwMode="auto">
            <a:xfrm flipV="1">
              <a:off x="2166365" y="5078530"/>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線接點 60">
              <a:extLst>
                <a:ext uri="{FF2B5EF4-FFF2-40B4-BE49-F238E27FC236}">
                  <a16:creationId xmlns:a16="http://schemas.microsoft.com/office/drawing/2014/main" id="{5076A80A-105E-4109-B111-8FCCEB7A0FC0}"/>
                </a:ext>
              </a:extLst>
            </p:cNvPr>
            <p:cNvCxnSpPr/>
            <p:nvPr/>
          </p:nvCxnSpPr>
          <p:spPr bwMode="auto">
            <a:xfrm flipV="1">
              <a:off x="3966564" y="5086986"/>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線接點 61">
              <a:extLst>
                <a:ext uri="{FF2B5EF4-FFF2-40B4-BE49-F238E27FC236}">
                  <a16:creationId xmlns:a16="http://schemas.microsoft.com/office/drawing/2014/main" id="{F4DE4549-DF01-4045-BF09-460F626684C3}"/>
                </a:ext>
              </a:extLst>
            </p:cNvPr>
            <p:cNvCxnSpPr/>
            <p:nvPr/>
          </p:nvCxnSpPr>
          <p:spPr bwMode="auto">
            <a:xfrm flipV="1">
              <a:off x="2166365" y="5870617"/>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線接點 62">
              <a:extLst>
                <a:ext uri="{FF2B5EF4-FFF2-40B4-BE49-F238E27FC236}">
                  <a16:creationId xmlns:a16="http://schemas.microsoft.com/office/drawing/2014/main" id="{CD3A6615-1A1D-4A19-8533-CB1C309442DB}"/>
                </a:ext>
              </a:extLst>
            </p:cNvPr>
            <p:cNvCxnSpPr/>
            <p:nvPr/>
          </p:nvCxnSpPr>
          <p:spPr bwMode="auto">
            <a:xfrm flipV="1">
              <a:off x="2166364" y="6726257"/>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線接點 63">
              <a:extLst>
                <a:ext uri="{FF2B5EF4-FFF2-40B4-BE49-F238E27FC236}">
                  <a16:creationId xmlns:a16="http://schemas.microsoft.com/office/drawing/2014/main" id="{4B035022-9044-46B7-8345-1117B9BA2F51}"/>
                </a:ext>
              </a:extLst>
            </p:cNvPr>
            <p:cNvCxnSpPr/>
            <p:nvPr/>
          </p:nvCxnSpPr>
          <p:spPr bwMode="auto">
            <a:xfrm flipV="1">
              <a:off x="4002525" y="5867784"/>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文字方塊 64">
              <a:extLst>
                <a:ext uri="{FF2B5EF4-FFF2-40B4-BE49-F238E27FC236}">
                  <a16:creationId xmlns:a16="http://schemas.microsoft.com/office/drawing/2014/main" id="{369D927E-7C86-4D0F-843F-241F49547D8F}"/>
                </a:ext>
              </a:extLst>
            </p:cNvPr>
            <p:cNvSpPr txBox="1"/>
            <p:nvPr/>
          </p:nvSpPr>
          <p:spPr>
            <a:xfrm>
              <a:off x="2395196" y="4297474"/>
              <a:ext cx="269626" cy="276999"/>
            </a:xfrm>
            <a:prstGeom prst="rect">
              <a:avLst/>
            </a:prstGeom>
            <a:noFill/>
          </p:spPr>
          <p:txBody>
            <a:bodyPr wrap="none" rtlCol="0">
              <a:spAutoFit/>
            </a:bodyPr>
            <a:lstStyle/>
            <a:p>
              <a:r>
                <a:rPr lang="en-US" altLang="zh-TW" sz="1200" dirty="0">
                  <a:latin typeface="Century Gothic" panose="020B0502020202020204" pitchFamily="34" charset="0"/>
                </a:rPr>
                <a:t>1</a:t>
              </a:r>
              <a:endParaRPr lang="zh-TW" altLang="en-US" sz="1200" dirty="0">
                <a:latin typeface="Century Gothic" panose="020B0502020202020204" pitchFamily="34" charset="0"/>
              </a:endParaRPr>
            </a:p>
          </p:txBody>
        </p:sp>
        <p:sp>
          <p:nvSpPr>
            <p:cNvPr id="66" name="文字方塊 65">
              <a:extLst>
                <a:ext uri="{FF2B5EF4-FFF2-40B4-BE49-F238E27FC236}">
                  <a16:creationId xmlns:a16="http://schemas.microsoft.com/office/drawing/2014/main" id="{D78EF5F1-7A5A-4707-A883-25CD5B5D3B0B}"/>
                </a:ext>
              </a:extLst>
            </p:cNvPr>
            <p:cNvSpPr txBox="1"/>
            <p:nvPr/>
          </p:nvSpPr>
          <p:spPr>
            <a:xfrm>
              <a:off x="3102468" y="4297474"/>
              <a:ext cx="269626" cy="276999"/>
            </a:xfrm>
            <a:prstGeom prst="rect">
              <a:avLst/>
            </a:prstGeom>
            <a:noFill/>
          </p:spPr>
          <p:txBody>
            <a:bodyPr wrap="none" rtlCol="0">
              <a:spAutoFit/>
            </a:bodyPr>
            <a:lstStyle/>
            <a:p>
              <a:r>
                <a:rPr lang="en-US" altLang="zh-TW" sz="1200" dirty="0">
                  <a:latin typeface="Century Gothic" panose="020B0502020202020204" pitchFamily="34" charset="0"/>
                </a:rPr>
                <a:t>0</a:t>
              </a:r>
              <a:endParaRPr lang="zh-TW" altLang="en-US" sz="1200" dirty="0">
                <a:latin typeface="Century Gothic" panose="020B0502020202020204" pitchFamily="34" charset="0"/>
              </a:endParaRPr>
            </a:p>
          </p:txBody>
        </p:sp>
        <p:sp>
          <p:nvSpPr>
            <p:cNvPr id="67" name="文字方塊 66">
              <a:extLst>
                <a:ext uri="{FF2B5EF4-FFF2-40B4-BE49-F238E27FC236}">
                  <a16:creationId xmlns:a16="http://schemas.microsoft.com/office/drawing/2014/main" id="{A7ABEB10-BBE2-4AD0-B09F-66F0C298A22D}"/>
                </a:ext>
              </a:extLst>
            </p:cNvPr>
            <p:cNvSpPr txBox="1"/>
            <p:nvPr/>
          </p:nvSpPr>
          <p:spPr>
            <a:xfrm>
              <a:off x="4060583" y="4293765"/>
              <a:ext cx="354584" cy="276999"/>
            </a:xfrm>
            <a:prstGeom prst="rect">
              <a:avLst/>
            </a:prstGeom>
            <a:noFill/>
          </p:spPr>
          <p:txBody>
            <a:bodyPr wrap="none" rtlCol="0">
              <a:spAutoFit/>
            </a:bodyPr>
            <a:lstStyle/>
            <a:p>
              <a:r>
                <a:rPr lang="en-US" altLang="zh-TW" sz="1200" dirty="0">
                  <a:latin typeface="Century Gothic" panose="020B0502020202020204" pitchFamily="34" charset="0"/>
                </a:rPr>
                <a:t>11</a:t>
              </a:r>
              <a:endParaRPr lang="zh-TW" altLang="en-US" sz="1200" dirty="0">
                <a:latin typeface="Century Gothic" panose="020B0502020202020204" pitchFamily="34" charset="0"/>
              </a:endParaRPr>
            </a:p>
          </p:txBody>
        </p:sp>
        <p:sp>
          <p:nvSpPr>
            <p:cNvPr id="68" name="文字方塊 67">
              <a:extLst>
                <a:ext uri="{FF2B5EF4-FFF2-40B4-BE49-F238E27FC236}">
                  <a16:creationId xmlns:a16="http://schemas.microsoft.com/office/drawing/2014/main" id="{7909481C-565D-40ED-9FB8-1D1FCB378DCC}"/>
                </a:ext>
              </a:extLst>
            </p:cNvPr>
            <p:cNvSpPr txBox="1"/>
            <p:nvPr/>
          </p:nvSpPr>
          <p:spPr>
            <a:xfrm>
              <a:off x="4542628" y="4293765"/>
              <a:ext cx="354584" cy="276999"/>
            </a:xfrm>
            <a:prstGeom prst="rect">
              <a:avLst/>
            </a:prstGeom>
            <a:noFill/>
          </p:spPr>
          <p:txBody>
            <a:bodyPr wrap="none" rtlCol="0">
              <a:spAutoFit/>
            </a:bodyPr>
            <a:lstStyle/>
            <a:p>
              <a:r>
                <a:rPr lang="en-US" altLang="zh-TW" sz="1200" dirty="0">
                  <a:latin typeface="Century Gothic" panose="020B0502020202020204" pitchFamily="34" charset="0"/>
                </a:rPr>
                <a:t>01</a:t>
              </a:r>
              <a:endParaRPr lang="zh-TW" altLang="en-US" sz="1200" dirty="0">
                <a:latin typeface="Century Gothic" panose="020B0502020202020204" pitchFamily="34" charset="0"/>
              </a:endParaRPr>
            </a:p>
          </p:txBody>
        </p:sp>
        <p:sp>
          <p:nvSpPr>
            <p:cNvPr id="69" name="文字方塊 68">
              <a:extLst>
                <a:ext uri="{FF2B5EF4-FFF2-40B4-BE49-F238E27FC236}">
                  <a16:creationId xmlns:a16="http://schemas.microsoft.com/office/drawing/2014/main" id="{EA278560-EF38-4453-AA20-31172FCBAEAF}"/>
                </a:ext>
              </a:extLst>
            </p:cNvPr>
            <p:cNvSpPr txBox="1"/>
            <p:nvPr/>
          </p:nvSpPr>
          <p:spPr>
            <a:xfrm>
              <a:off x="5086977" y="4292067"/>
              <a:ext cx="354584" cy="276999"/>
            </a:xfrm>
            <a:prstGeom prst="rect">
              <a:avLst/>
            </a:prstGeom>
            <a:noFill/>
          </p:spPr>
          <p:txBody>
            <a:bodyPr wrap="none" rtlCol="0">
              <a:spAutoFit/>
            </a:bodyPr>
            <a:lstStyle/>
            <a:p>
              <a:r>
                <a:rPr lang="en-US" altLang="zh-TW" sz="1200" dirty="0">
                  <a:latin typeface="Century Gothic" panose="020B0502020202020204" pitchFamily="34" charset="0"/>
                </a:rPr>
                <a:t>00</a:t>
              </a:r>
              <a:endParaRPr lang="zh-TW" altLang="en-US" sz="1200" dirty="0">
                <a:latin typeface="Century Gothic" panose="020B0502020202020204" pitchFamily="34" charset="0"/>
              </a:endParaRPr>
            </a:p>
          </p:txBody>
        </p:sp>
        <p:sp>
          <p:nvSpPr>
            <p:cNvPr id="70" name="文字方塊 69">
              <a:extLst>
                <a:ext uri="{FF2B5EF4-FFF2-40B4-BE49-F238E27FC236}">
                  <a16:creationId xmlns:a16="http://schemas.microsoft.com/office/drawing/2014/main" id="{AF735775-A195-48DC-9AFF-FC6A80352509}"/>
                </a:ext>
              </a:extLst>
            </p:cNvPr>
            <p:cNvSpPr txBox="1"/>
            <p:nvPr/>
          </p:nvSpPr>
          <p:spPr>
            <a:xfrm>
              <a:off x="5569022" y="4292067"/>
              <a:ext cx="354584" cy="276999"/>
            </a:xfrm>
            <a:prstGeom prst="rect">
              <a:avLst/>
            </a:prstGeom>
            <a:noFill/>
          </p:spPr>
          <p:txBody>
            <a:bodyPr wrap="none" rtlCol="0">
              <a:spAutoFit/>
            </a:bodyPr>
            <a:lstStyle/>
            <a:p>
              <a:r>
                <a:rPr lang="en-US" altLang="zh-TW" sz="1200" dirty="0">
                  <a:latin typeface="Century Gothic" panose="020B0502020202020204" pitchFamily="34" charset="0"/>
                </a:rPr>
                <a:t>10</a:t>
              </a:r>
              <a:endParaRPr lang="zh-TW" altLang="en-US" sz="1200" dirty="0">
                <a:latin typeface="Century Gothic" panose="020B0502020202020204" pitchFamily="34" charset="0"/>
              </a:endParaRPr>
            </a:p>
          </p:txBody>
        </p:sp>
        <p:sp>
          <p:nvSpPr>
            <p:cNvPr id="71" name="文字方塊 70">
              <a:extLst>
                <a:ext uri="{FF2B5EF4-FFF2-40B4-BE49-F238E27FC236}">
                  <a16:creationId xmlns:a16="http://schemas.microsoft.com/office/drawing/2014/main" id="{B61EE44D-2506-40B0-9DC7-AD1BFE65A4E9}"/>
                </a:ext>
              </a:extLst>
            </p:cNvPr>
            <p:cNvSpPr txBox="1"/>
            <p:nvPr/>
          </p:nvSpPr>
          <p:spPr>
            <a:xfrm>
              <a:off x="1518436" y="4672775"/>
              <a:ext cx="540533" cy="307777"/>
            </a:xfrm>
            <a:prstGeom prst="rect">
              <a:avLst/>
            </a:prstGeom>
            <a:noFill/>
          </p:spPr>
          <p:txBody>
            <a:bodyPr wrap="none" rtlCol="0">
              <a:spAutoFit/>
            </a:bodyPr>
            <a:lstStyle/>
            <a:p>
              <a:r>
                <a:rPr lang="en-US" altLang="zh-TW" sz="1400" dirty="0">
                  <a:latin typeface="Century Gothic" panose="020B0502020202020204" pitchFamily="34" charset="0"/>
                </a:rPr>
                <a:t>WL0</a:t>
              </a:r>
              <a:endParaRPr lang="zh-TW" altLang="en-US" sz="1400" dirty="0">
                <a:latin typeface="Century Gothic" panose="020B0502020202020204" pitchFamily="34" charset="0"/>
              </a:endParaRPr>
            </a:p>
          </p:txBody>
        </p:sp>
        <p:sp>
          <p:nvSpPr>
            <p:cNvPr id="72" name="文字方塊 71">
              <a:extLst>
                <a:ext uri="{FF2B5EF4-FFF2-40B4-BE49-F238E27FC236}">
                  <a16:creationId xmlns:a16="http://schemas.microsoft.com/office/drawing/2014/main" id="{8BF4C048-6445-4531-B5A1-AF49E3ADABA4}"/>
                </a:ext>
              </a:extLst>
            </p:cNvPr>
            <p:cNvSpPr txBox="1"/>
            <p:nvPr/>
          </p:nvSpPr>
          <p:spPr>
            <a:xfrm>
              <a:off x="1518292" y="5418824"/>
              <a:ext cx="540533" cy="307777"/>
            </a:xfrm>
            <a:prstGeom prst="rect">
              <a:avLst/>
            </a:prstGeom>
            <a:noFill/>
          </p:spPr>
          <p:txBody>
            <a:bodyPr wrap="none" rtlCol="0">
              <a:spAutoFit/>
            </a:bodyPr>
            <a:lstStyle/>
            <a:p>
              <a:r>
                <a:rPr lang="en-US" altLang="zh-TW" sz="1400" dirty="0">
                  <a:latin typeface="Century Gothic" panose="020B0502020202020204" pitchFamily="34" charset="0"/>
                </a:rPr>
                <a:t>WL1</a:t>
              </a:r>
              <a:endParaRPr lang="zh-TW" altLang="en-US" sz="1400" dirty="0">
                <a:latin typeface="Century Gothic" panose="020B0502020202020204" pitchFamily="34" charset="0"/>
              </a:endParaRPr>
            </a:p>
          </p:txBody>
        </p:sp>
        <p:sp>
          <p:nvSpPr>
            <p:cNvPr id="73" name="文字方塊 72">
              <a:extLst>
                <a:ext uri="{FF2B5EF4-FFF2-40B4-BE49-F238E27FC236}">
                  <a16:creationId xmlns:a16="http://schemas.microsoft.com/office/drawing/2014/main" id="{8A7B2293-2BD0-42BA-A506-94910AE4B64A}"/>
                </a:ext>
              </a:extLst>
            </p:cNvPr>
            <p:cNvSpPr txBox="1"/>
            <p:nvPr/>
          </p:nvSpPr>
          <p:spPr>
            <a:xfrm>
              <a:off x="1518292" y="6302665"/>
              <a:ext cx="540533" cy="307777"/>
            </a:xfrm>
            <a:prstGeom prst="rect">
              <a:avLst/>
            </a:prstGeom>
            <a:noFill/>
          </p:spPr>
          <p:txBody>
            <a:bodyPr wrap="none" rtlCol="0">
              <a:spAutoFit/>
            </a:bodyPr>
            <a:lstStyle/>
            <a:p>
              <a:r>
                <a:rPr lang="en-US" altLang="zh-TW" sz="1400" dirty="0">
                  <a:latin typeface="Century Gothic" panose="020B0502020202020204" pitchFamily="34" charset="0"/>
                </a:rPr>
                <a:t>WL2</a:t>
              </a:r>
              <a:endParaRPr lang="zh-TW" altLang="en-US" sz="1400" dirty="0">
                <a:latin typeface="Century Gothic" panose="020B0502020202020204" pitchFamily="34" charset="0"/>
              </a:endParaRPr>
            </a:p>
          </p:txBody>
        </p:sp>
        <p:sp>
          <p:nvSpPr>
            <p:cNvPr id="74" name="文字方塊 73">
              <a:extLst>
                <a:ext uri="{FF2B5EF4-FFF2-40B4-BE49-F238E27FC236}">
                  <a16:creationId xmlns:a16="http://schemas.microsoft.com/office/drawing/2014/main" id="{2F5BB7A5-8CD5-4A48-B49D-CD3246F935E2}"/>
                </a:ext>
              </a:extLst>
            </p:cNvPr>
            <p:cNvSpPr txBox="1"/>
            <p:nvPr/>
          </p:nvSpPr>
          <p:spPr>
            <a:xfrm>
              <a:off x="2646159" y="3877284"/>
              <a:ext cx="428322" cy="369332"/>
            </a:xfrm>
            <a:prstGeom prst="rect">
              <a:avLst/>
            </a:prstGeom>
            <a:noFill/>
          </p:spPr>
          <p:txBody>
            <a:bodyPr wrap="none" rtlCol="0">
              <a:spAutoFit/>
            </a:bodyPr>
            <a:lstStyle/>
            <a:p>
              <a:r>
                <a:rPr lang="en-US" altLang="zh-TW" dirty="0">
                  <a:latin typeface="Century Gothic" panose="020B0502020202020204" pitchFamily="34" charset="0"/>
                </a:rPr>
                <a:t>LP</a:t>
              </a:r>
              <a:endParaRPr lang="zh-TW" altLang="en-US" dirty="0">
                <a:latin typeface="Century Gothic" panose="020B0502020202020204" pitchFamily="34" charset="0"/>
              </a:endParaRPr>
            </a:p>
          </p:txBody>
        </p:sp>
        <p:sp>
          <p:nvSpPr>
            <p:cNvPr id="75" name="文字方塊 74">
              <a:extLst>
                <a:ext uri="{FF2B5EF4-FFF2-40B4-BE49-F238E27FC236}">
                  <a16:creationId xmlns:a16="http://schemas.microsoft.com/office/drawing/2014/main" id="{BBAA01B5-7207-41BE-B93F-EAFD5A7BA541}"/>
                </a:ext>
              </a:extLst>
            </p:cNvPr>
            <p:cNvSpPr txBox="1"/>
            <p:nvPr/>
          </p:nvSpPr>
          <p:spPr>
            <a:xfrm>
              <a:off x="4736542" y="3877284"/>
              <a:ext cx="478016" cy="369332"/>
            </a:xfrm>
            <a:prstGeom prst="rect">
              <a:avLst/>
            </a:prstGeom>
            <a:noFill/>
          </p:spPr>
          <p:txBody>
            <a:bodyPr wrap="none" rtlCol="0">
              <a:spAutoFit/>
            </a:bodyPr>
            <a:lstStyle/>
            <a:p>
              <a:r>
                <a:rPr lang="en-US" altLang="zh-TW" dirty="0">
                  <a:latin typeface="Century Gothic" panose="020B0502020202020204" pitchFamily="34" charset="0"/>
                </a:rPr>
                <a:t>HP</a:t>
              </a:r>
              <a:endParaRPr lang="zh-TW" altLang="en-US" dirty="0">
                <a:latin typeface="Century Gothic" panose="020B0502020202020204" pitchFamily="34" charset="0"/>
              </a:endParaRPr>
            </a:p>
          </p:txBody>
        </p:sp>
      </p:grpSp>
      <p:grpSp>
        <p:nvGrpSpPr>
          <p:cNvPr id="76" name="群組 75">
            <a:extLst>
              <a:ext uri="{FF2B5EF4-FFF2-40B4-BE49-F238E27FC236}">
                <a16:creationId xmlns:a16="http://schemas.microsoft.com/office/drawing/2014/main" id="{5B784B34-0471-45AC-8CF6-AB96E903FD4F}"/>
              </a:ext>
            </a:extLst>
          </p:cNvPr>
          <p:cNvGrpSpPr/>
          <p:nvPr/>
        </p:nvGrpSpPr>
        <p:grpSpPr>
          <a:xfrm>
            <a:off x="2209132" y="4818303"/>
            <a:ext cx="360040" cy="936105"/>
            <a:chOff x="4038572" y="4621766"/>
            <a:chExt cx="360040" cy="936105"/>
          </a:xfrm>
        </p:grpSpPr>
        <p:sp>
          <p:nvSpPr>
            <p:cNvPr id="77" name="弧形 76">
              <a:extLst>
                <a:ext uri="{FF2B5EF4-FFF2-40B4-BE49-F238E27FC236}">
                  <a16:creationId xmlns:a16="http://schemas.microsoft.com/office/drawing/2014/main" id="{667940D9-7CD3-4886-86C6-311BB54B86F8}"/>
                </a:ext>
              </a:extLst>
            </p:cNvPr>
            <p:cNvSpPr/>
            <p:nvPr/>
          </p:nvSpPr>
          <p:spPr bwMode="auto">
            <a:xfrm>
              <a:off x="4038572" y="4621766"/>
              <a:ext cx="360040"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78" name="弧形 77">
              <a:extLst>
                <a:ext uri="{FF2B5EF4-FFF2-40B4-BE49-F238E27FC236}">
                  <a16:creationId xmlns:a16="http://schemas.microsoft.com/office/drawing/2014/main" id="{70B62C69-B527-42B7-8745-5119AE80E113}"/>
                </a:ext>
              </a:extLst>
            </p:cNvPr>
            <p:cNvSpPr/>
            <p:nvPr/>
          </p:nvSpPr>
          <p:spPr bwMode="auto">
            <a:xfrm flipH="1">
              <a:off x="4083577" y="4621766"/>
              <a:ext cx="315035"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79" name="群組 78">
            <a:extLst>
              <a:ext uri="{FF2B5EF4-FFF2-40B4-BE49-F238E27FC236}">
                <a16:creationId xmlns:a16="http://schemas.microsoft.com/office/drawing/2014/main" id="{8020F260-D823-41DB-81CD-3CB0482A72B1}"/>
              </a:ext>
            </a:extLst>
          </p:cNvPr>
          <p:cNvGrpSpPr/>
          <p:nvPr/>
        </p:nvGrpSpPr>
        <p:grpSpPr>
          <a:xfrm>
            <a:off x="2919836" y="4008813"/>
            <a:ext cx="360040" cy="936105"/>
            <a:chOff x="4074533" y="5402564"/>
            <a:chExt cx="360040" cy="936105"/>
          </a:xfrm>
        </p:grpSpPr>
        <p:sp>
          <p:nvSpPr>
            <p:cNvPr id="80" name="弧形 79">
              <a:extLst>
                <a:ext uri="{FF2B5EF4-FFF2-40B4-BE49-F238E27FC236}">
                  <a16:creationId xmlns:a16="http://schemas.microsoft.com/office/drawing/2014/main" id="{250B46A2-BC7D-48E1-BA73-FAA187D1F4CC}"/>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81" name="弧形 80">
              <a:extLst>
                <a:ext uri="{FF2B5EF4-FFF2-40B4-BE49-F238E27FC236}">
                  <a16:creationId xmlns:a16="http://schemas.microsoft.com/office/drawing/2014/main" id="{E04C63CA-B78D-49D3-B5EE-AB125D04555E}"/>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82" name="群組 81">
            <a:extLst>
              <a:ext uri="{FF2B5EF4-FFF2-40B4-BE49-F238E27FC236}">
                <a16:creationId xmlns:a16="http://schemas.microsoft.com/office/drawing/2014/main" id="{9D5E4FF9-F809-40DD-953E-8789E073B269}"/>
              </a:ext>
            </a:extLst>
          </p:cNvPr>
          <p:cNvGrpSpPr/>
          <p:nvPr/>
        </p:nvGrpSpPr>
        <p:grpSpPr>
          <a:xfrm>
            <a:off x="3937051" y="4032398"/>
            <a:ext cx="360040" cy="936105"/>
            <a:chOff x="4074533" y="5402564"/>
            <a:chExt cx="360040" cy="936105"/>
          </a:xfrm>
        </p:grpSpPr>
        <p:sp>
          <p:nvSpPr>
            <p:cNvPr id="83" name="弧形 82">
              <a:extLst>
                <a:ext uri="{FF2B5EF4-FFF2-40B4-BE49-F238E27FC236}">
                  <a16:creationId xmlns:a16="http://schemas.microsoft.com/office/drawing/2014/main" id="{4A8B25CA-523B-49FA-8F44-FCE17E1C8055}"/>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84" name="弧形 83">
              <a:extLst>
                <a:ext uri="{FF2B5EF4-FFF2-40B4-BE49-F238E27FC236}">
                  <a16:creationId xmlns:a16="http://schemas.microsoft.com/office/drawing/2014/main" id="{EF88729A-6411-49A9-9417-4A13EE03954B}"/>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85" name="群組 84">
            <a:extLst>
              <a:ext uri="{FF2B5EF4-FFF2-40B4-BE49-F238E27FC236}">
                <a16:creationId xmlns:a16="http://schemas.microsoft.com/office/drawing/2014/main" id="{5DB0F9FA-6F11-4AA6-B9D4-B82CA7440740}"/>
              </a:ext>
            </a:extLst>
          </p:cNvPr>
          <p:cNvGrpSpPr/>
          <p:nvPr/>
        </p:nvGrpSpPr>
        <p:grpSpPr>
          <a:xfrm>
            <a:off x="4413769" y="4014184"/>
            <a:ext cx="360040" cy="936105"/>
            <a:chOff x="4074533" y="5402564"/>
            <a:chExt cx="360040" cy="936105"/>
          </a:xfrm>
        </p:grpSpPr>
        <p:sp>
          <p:nvSpPr>
            <p:cNvPr id="86" name="弧形 85">
              <a:extLst>
                <a:ext uri="{FF2B5EF4-FFF2-40B4-BE49-F238E27FC236}">
                  <a16:creationId xmlns:a16="http://schemas.microsoft.com/office/drawing/2014/main" id="{C1BA03BB-E8E8-4D31-A8A3-5DACDFF16F14}"/>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87" name="弧形 86">
              <a:extLst>
                <a:ext uri="{FF2B5EF4-FFF2-40B4-BE49-F238E27FC236}">
                  <a16:creationId xmlns:a16="http://schemas.microsoft.com/office/drawing/2014/main" id="{B43551C8-2B52-4617-876A-5734C8E77A80}"/>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88" name="群組 87">
            <a:extLst>
              <a:ext uri="{FF2B5EF4-FFF2-40B4-BE49-F238E27FC236}">
                <a16:creationId xmlns:a16="http://schemas.microsoft.com/office/drawing/2014/main" id="{764E6D10-B90A-430B-B2B3-10EB9E5A2F60}"/>
              </a:ext>
            </a:extLst>
          </p:cNvPr>
          <p:cNvGrpSpPr/>
          <p:nvPr/>
        </p:nvGrpSpPr>
        <p:grpSpPr>
          <a:xfrm>
            <a:off x="4937820" y="4023129"/>
            <a:ext cx="360040" cy="936105"/>
            <a:chOff x="4074533" y="5402564"/>
            <a:chExt cx="360040" cy="936105"/>
          </a:xfrm>
        </p:grpSpPr>
        <p:sp>
          <p:nvSpPr>
            <p:cNvPr id="89" name="弧形 88">
              <a:extLst>
                <a:ext uri="{FF2B5EF4-FFF2-40B4-BE49-F238E27FC236}">
                  <a16:creationId xmlns:a16="http://schemas.microsoft.com/office/drawing/2014/main" id="{C9D0113B-EFB9-4404-AA45-C2622B29892E}"/>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90" name="弧形 89">
              <a:extLst>
                <a:ext uri="{FF2B5EF4-FFF2-40B4-BE49-F238E27FC236}">
                  <a16:creationId xmlns:a16="http://schemas.microsoft.com/office/drawing/2014/main" id="{9B04FD66-C4B9-43D7-8B19-5C6A3E397DE5}"/>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91" name="群組 90">
            <a:extLst>
              <a:ext uri="{FF2B5EF4-FFF2-40B4-BE49-F238E27FC236}">
                <a16:creationId xmlns:a16="http://schemas.microsoft.com/office/drawing/2014/main" id="{80224E4D-71CF-4361-A5F4-7DD9B118BB75}"/>
              </a:ext>
            </a:extLst>
          </p:cNvPr>
          <p:cNvGrpSpPr/>
          <p:nvPr/>
        </p:nvGrpSpPr>
        <p:grpSpPr>
          <a:xfrm>
            <a:off x="5443971" y="4014183"/>
            <a:ext cx="360040" cy="936105"/>
            <a:chOff x="4074533" y="5402564"/>
            <a:chExt cx="360040" cy="936105"/>
          </a:xfrm>
        </p:grpSpPr>
        <p:sp>
          <p:nvSpPr>
            <p:cNvPr id="92" name="弧形 91">
              <a:extLst>
                <a:ext uri="{FF2B5EF4-FFF2-40B4-BE49-F238E27FC236}">
                  <a16:creationId xmlns:a16="http://schemas.microsoft.com/office/drawing/2014/main" id="{A6A2E70D-54DC-49FC-B223-FC46FC6EE8FE}"/>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93" name="弧形 92">
              <a:extLst>
                <a:ext uri="{FF2B5EF4-FFF2-40B4-BE49-F238E27FC236}">
                  <a16:creationId xmlns:a16="http://schemas.microsoft.com/office/drawing/2014/main" id="{B56CD50E-2B26-4F33-A9D9-814848698187}"/>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94" name="群組 93">
            <a:extLst>
              <a:ext uri="{FF2B5EF4-FFF2-40B4-BE49-F238E27FC236}">
                <a16:creationId xmlns:a16="http://schemas.microsoft.com/office/drawing/2014/main" id="{BC47F69C-3F81-487D-81F1-379F2FA948D2}"/>
              </a:ext>
            </a:extLst>
          </p:cNvPr>
          <p:cNvGrpSpPr/>
          <p:nvPr/>
        </p:nvGrpSpPr>
        <p:grpSpPr>
          <a:xfrm>
            <a:off x="2951660" y="4799210"/>
            <a:ext cx="360040" cy="936105"/>
            <a:chOff x="4038572" y="4621766"/>
            <a:chExt cx="360040" cy="936105"/>
          </a:xfrm>
        </p:grpSpPr>
        <p:sp>
          <p:nvSpPr>
            <p:cNvPr id="95" name="弧形 94">
              <a:extLst>
                <a:ext uri="{FF2B5EF4-FFF2-40B4-BE49-F238E27FC236}">
                  <a16:creationId xmlns:a16="http://schemas.microsoft.com/office/drawing/2014/main" id="{2FEE6549-14F9-4BF2-8B4F-5B6501E0CA8A}"/>
                </a:ext>
              </a:extLst>
            </p:cNvPr>
            <p:cNvSpPr/>
            <p:nvPr/>
          </p:nvSpPr>
          <p:spPr bwMode="auto">
            <a:xfrm>
              <a:off x="4038572" y="4621766"/>
              <a:ext cx="360040"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96" name="弧形 95">
              <a:extLst>
                <a:ext uri="{FF2B5EF4-FFF2-40B4-BE49-F238E27FC236}">
                  <a16:creationId xmlns:a16="http://schemas.microsoft.com/office/drawing/2014/main" id="{321580FC-D7DA-49E2-B004-FBE77E4071AE}"/>
                </a:ext>
              </a:extLst>
            </p:cNvPr>
            <p:cNvSpPr/>
            <p:nvPr/>
          </p:nvSpPr>
          <p:spPr bwMode="auto">
            <a:xfrm flipH="1">
              <a:off x="4083577" y="4621766"/>
              <a:ext cx="315035"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97" name="群組 96">
            <a:extLst>
              <a:ext uri="{FF2B5EF4-FFF2-40B4-BE49-F238E27FC236}">
                <a16:creationId xmlns:a16="http://schemas.microsoft.com/office/drawing/2014/main" id="{653F059C-1517-4025-998E-692449EBE891}"/>
              </a:ext>
            </a:extLst>
          </p:cNvPr>
          <p:cNvGrpSpPr/>
          <p:nvPr/>
        </p:nvGrpSpPr>
        <p:grpSpPr>
          <a:xfrm>
            <a:off x="3937051" y="4794398"/>
            <a:ext cx="360040" cy="936105"/>
            <a:chOff x="4074533" y="5402564"/>
            <a:chExt cx="360040" cy="936105"/>
          </a:xfrm>
        </p:grpSpPr>
        <p:sp>
          <p:nvSpPr>
            <p:cNvPr id="98" name="弧形 97">
              <a:extLst>
                <a:ext uri="{FF2B5EF4-FFF2-40B4-BE49-F238E27FC236}">
                  <a16:creationId xmlns:a16="http://schemas.microsoft.com/office/drawing/2014/main" id="{4166ECAB-7D78-41E0-B9EE-3D3541529CE6}"/>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99" name="弧形 98">
              <a:extLst>
                <a:ext uri="{FF2B5EF4-FFF2-40B4-BE49-F238E27FC236}">
                  <a16:creationId xmlns:a16="http://schemas.microsoft.com/office/drawing/2014/main" id="{A2C48C60-7240-4A67-931A-688CFF7C746D}"/>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00" name="群組 99">
            <a:extLst>
              <a:ext uri="{FF2B5EF4-FFF2-40B4-BE49-F238E27FC236}">
                <a16:creationId xmlns:a16="http://schemas.microsoft.com/office/drawing/2014/main" id="{0AB96DD0-E34A-46AE-849B-E1B2E69C5496}"/>
              </a:ext>
            </a:extLst>
          </p:cNvPr>
          <p:cNvGrpSpPr/>
          <p:nvPr/>
        </p:nvGrpSpPr>
        <p:grpSpPr>
          <a:xfrm>
            <a:off x="4413769" y="4795234"/>
            <a:ext cx="360040" cy="936105"/>
            <a:chOff x="4074533" y="5402564"/>
            <a:chExt cx="360040" cy="936105"/>
          </a:xfrm>
        </p:grpSpPr>
        <p:sp>
          <p:nvSpPr>
            <p:cNvPr id="101" name="弧形 100">
              <a:extLst>
                <a:ext uri="{FF2B5EF4-FFF2-40B4-BE49-F238E27FC236}">
                  <a16:creationId xmlns:a16="http://schemas.microsoft.com/office/drawing/2014/main" id="{7B8E8CC6-07DB-4E65-AC2B-8542A0FC8D8E}"/>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02" name="弧形 101">
              <a:extLst>
                <a:ext uri="{FF2B5EF4-FFF2-40B4-BE49-F238E27FC236}">
                  <a16:creationId xmlns:a16="http://schemas.microsoft.com/office/drawing/2014/main" id="{A2DD326A-3380-487E-B92C-7D55B6CB1B67}"/>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03" name="群組 102">
            <a:extLst>
              <a:ext uri="{FF2B5EF4-FFF2-40B4-BE49-F238E27FC236}">
                <a16:creationId xmlns:a16="http://schemas.microsoft.com/office/drawing/2014/main" id="{CCF04780-F461-4483-A5A7-5C12D239A982}"/>
              </a:ext>
            </a:extLst>
          </p:cNvPr>
          <p:cNvGrpSpPr/>
          <p:nvPr/>
        </p:nvGrpSpPr>
        <p:grpSpPr>
          <a:xfrm>
            <a:off x="4937820" y="4804179"/>
            <a:ext cx="360040" cy="936105"/>
            <a:chOff x="4074533" y="5402564"/>
            <a:chExt cx="360040" cy="936105"/>
          </a:xfrm>
        </p:grpSpPr>
        <p:sp>
          <p:nvSpPr>
            <p:cNvPr id="104" name="弧形 103">
              <a:extLst>
                <a:ext uri="{FF2B5EF4-FFF2-40B4-BE49-F238E27FC236}">
                  <a16:creationId xmlns:a16="http://schemas.microsoft.com/office/drawing/2014/main" id="{52CBA48E-CDB4-45D9-86B1-86EFC241094B}"/>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05" name="弧形 104">
              <a:extLst>
                <a:ext uri="{FF2B5EF4-FFF2-40B4-BE49-F238E27FC236}">
                  <a16:creationId xmlns:a16="http://schemas.microsoft.com/office/drawing/2014/main" id="{33747817-F2C7-40BA-BE0B-6DF10FA0B786}"/>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06" name="群組 105">
            <a:extLst>
              <a:ext uri="{FF2B5EF4-FFF2-40B4-BE49-F238E27FC236}">
                <a16:creationId xmlns:a16="http://schemas.microsoft.com/office/drawing/2014/main" id="{9B7C34E5-DE3C-4441-AB74-EF7F7339AA3B}"/>
              </a:ext>
            </a:extLst>
          </p:cNvPr>
          <p:cNvGrpSpPr/>
          <p:nvPr/>
        </p:nvGrpSpPr>
        <p:grpSpPr>
          <a:xfrm>
            <a:off x="5443971" y="4795233"/>
            <a:ext cx="360040" cy="936105"/>
            <a:chOff x="4074533" y="5402564"/>
            <a:chExt cx="360040" cy="936105"/>
          </a:xfrm>
        </p:grpSpPr>
        <p:sp>
          <p:nvSpPr>
            <p:cNvPr id="107" name="弧形 106">
              <a:extLst>
                <a:ext uri="{FF2B5EF4-FFF2-40B4-BE49-F238E27FC236}">
                  <a16:creationId xmlns:a16="http://schemas.microsoft.com/office/drawing/2014/main" id="{45575AB8-1556-4C33-B377-F16EE379A942}"/>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08" name="弧形 107">
              <a:extLst>
                <a:ext uri="{FF2B5EF4-FFF2-40B4-BE49-F238E27FC236}">
                  <a16:creationId xmlns:a16="http://schemas.microsoft.com/office/drawing/2014/main" id="{EAA5D26F-83E3-4D50-881A-0819A590742A}"/>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09" name="群組 108">
            <a:extLst>
              <a:ext uri="{FF2B5EF4-FFF2-40B4-BE49-F238E27FC236}">
                <a16:creationId xmlns:a16="http://schemas.microsoft.com/office/drawing/2014/main" id="{9BE42E13-0727-4E84-809F-DA9810CCA6BB}"/>
              </a:ext>
            </a:extLst>
          </p:cNvPr>
          <p:cNvGrpSpPr/>
          <p:nvPr/>
        </p:nvGrpSpPr>
        <p:grpSpPr>
          <a:xfrm>
            <a:off x="4002274" y="4044118"/>
            <a:ext cx="360040" cy="936105"/>
            <a:chOff x="4038572" y="4621766"/>
            <a:chExt cx="360040" cy="936105"/>
          </a:xfrm>
        </p:grpSpPr>
        <p:sp>
          <p:nvSpPr>
            <p:cNvPr id="110" name="弧形 109">
              <a:extLst>
                <a:ext uri="{FF2B5EF4-FFF2-40B4-BE49-F238E27FC236}">
                  <a16:creationId xmlns:a16="http://schemas.microsoft.com/office/drawing/2014/main" id="{11342671-B6BA-41D8-B9C8-4C86245E18FA}"/>
                </a:ext>
              </a:extLst>
            </p:cNvPr>
            <p:cNvSpPr/>
            <p:nvPr/>
          </p:nvSpPr>
          <p:spPr bwMode="auto">
            <a:xfrm>
              <a:off x="4038572" y="4621766"/>
              <a:ext cx="360040"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11" name="弧形 110">
              <a:extLst>
                <a:ext uri="{FF2B5EF4-FFF2-40B4-BE49-F238E27FC236}">
                  <a16:creationId xmlns:a16="http://schemas.microsoft.com/office/drawing/2014/main" id="{3968E778-7DF9-4DE1-B3A1-A2EDFFC7A221}"/>
                </a:ext>
              </a:extLst>
            </p:cNvPr>
            <p:cNvSpPr/>
            <p:nvPr/>
          </p:nvSpPr>
          <p:spPr bwMode="auto">
            <a:xfrm flipH="1">
              <a:off x="4083577" y="4621766"/>
              <a:ext cx="315035"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12" name="群組 111">
            <a:extLst>
              <a:ext uri="{FF2B5EF4-FFF2-40B4-BE49-F238E27FC236}">
                <a16:creationId xmlns:a16="http://schemas.microsoft.com/office/drawing/2014/main" id="{C21A69A9-34EB-4D44-A9A5-66ECE1F5F5B7}"/>
              </a:ext>
            </a:extLst>
          </p:cNvPr>
          <p:cNvGrpSpPr/>
          <p:nvPr/>
        </p:nvGrpSpPr>
        <p:grpSpPr>
          <a:xfrm>
            <a:off x="4468999" y="4025068"/>
            <a:ext cx="360040" cy="936105"/>
            <a:chOff x="4038572" y="4621766"/>
            <a:chExt cx="360040" cy="936105"/>
          </a:xfrm>
        </p:grpSpPr>
        <p:sp>
          <p:nvSpPr>
            <p:cNvPr id="113" name="弧形 112">
              <a:extLst>
                <a:ext uri="{FF2B5EF4-FFF2-40B4-BE49-F238E27FC236}">
                  <a16:creationId xmlns:a16="http://schemas.microsoft.com/office/drawing/2014/main" id="{36314021-3D24-4472-A530-AFB63EE177E9}"/>
                </a:ext>
              </a:extLst>
            </p:cNvPr>
            <p:cNvSpPr/>
            <p:nvPr/>
          </p:nvSpPr>
          <p:spPr bwMode="auto">
            <a:xfrm>
              <a:off x="4038572" y="4621766"/>
              <a:ext cx="360040"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14" name="弧形 113">
              <a:extLst>
                <a:ext uri="{FF2B5EF4-FFF2-40B4-BE49-F238E27FC236}">
                  <a16:creationId xmlns:a16="http://schemas.microsoft.com/office/drawing/2014/main" id="{EF0EC2A3-FCDC-49FA-9788-7BDE58A91E22}"/>
                </a:ext>
              </a:extLst>
            </p:cNvPr>
            <p:cNvSpPr/>
            <p:nvPr/>
          </p:nvSpPr>
          <p:spPr bwMode="auto">
            <a:xfrm flipH="1">
              <a:off x="4083577" y="4621766"/>
              <a:ext cx="315035"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15" name="群組 114">
            <a:extLst>
              <a:ext uri="{FF2B5EF4-FFF2-40B4-BE49-F238E27FC236}">
                <a16:creationId xmlns:a16="http://schemas.microsoft.com/office/drawing/2014/main" id="{3195973C-DE76-4D8F-9A8B-E6E03226D284}"/>
              </a:ext>
            </a:extLst>
          </p:cNvPr>
          <p:cNvGrpSpPr/>
          <p:nvPr/>
        </p:nvGrpSpPr>
        <p:grpSpPr>
          <a:xfrm>
            <a:off x="5002399" y="4034593"/>
            <a:ext cx="360040" cy="936105"/>
            <a:chOff x="4038572" y="4621766"/>
            <a:chExt cx="360040" cy="936105"/>
          </a:xfrm>
        </p:grpSpPr>
        <p:sp>
          <p:nvSpPr>
            <p:cNvPr id="116" name="弧形 115">
              <a:extLst>
                <a:ext uri="{FF2B5EF4-FFF2-40B4-BE49-F238E27FC236}">
                  <a16:creationId xmlns:a16="http://schemas.microsoft.com/office/drawing/2014/main" id="{AC5D71AC-B884-4C57-8880-B7CBFFACC7C8}"/>
                </a:ext>
              </a:extLst>
            </p:cNvPr>
            <p:cNvSpPr/>
            <p:nvPr/>
          </p:nvSpPr>
          <p:spPr bwMode="auto">
            <a:xfrm>
              <a:off x="4038572" y="4621766"/>
              <a:ext cx="360040"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17" name="弧形 116">
              <a:extLst>
                <a:ext uri="{FF2B5EF4-FFF2-40B4-BE49-F238E27FC236}">
                  <a16:creationId xmlns:a16="http://schemas.microsoft.com/office/drawing/2014/main" id="{C7B6A7C1-370B-4D28-AD8E-00541F8D0F61}"/>
                </a:ext>
              </a:extLst>
            </p:cNvPr>
            <p:cNvSpPr/>
            <p:nvPr/>
          </p:nvSpPr>
          <p:spPr bwMode="auto">
            <a:xfrm flipH="1">
              <a:off x="4083577" y="4621766"/>
              <a:ext cx="315035"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18" name="群組 117">
            <a:extLst>
              <a:ext uri="{FF2B5EF4-FFF2-40B4-BE49-F238E27FC236}">
                <a16:creationId xmlns:a16="http://schemas.microsoft.com/office/drawing/2014/main" id="{E6D5BBA7-0F1E-4B19-B439-5B22F76D2D29}"/>
              </a:ext>
            </a:extLst>
          </p:cNvPr>
          <p:cNvGrpSpPr/>
          <p:nvPr/>
        </p:nvGrpSpPr>
        <p:grpSpPr>
          <a:xfrm>
            <a:off x="5497699" y="4034593"/>
            <a:ext cx="360040" cy="936105"/>
            <a:chOff x="4038572" y="4621766"/>
            <a:chExt cx="360040" cy="936105"/>
          </a:xfrm>
        </p:grpSpPr>
        <p:sp>
          <p:nvSpPr>
            <p:cNvPr id="119" name="弧形 118">
              <a:extLst>
                <a:ext uri="{FF2B5EF4-FFF2-40B4-BE49-F238E27FC236}">
                  <a16:creationId xmlns:a16="http://schemas.microsoft.com/office/drawing/2014/main" id="{12922EEE-7A5B-49D9-A9FA-D193150D2A12}"/>
                </a:ext>
              </a:extLst>
            </p:cNvPr>
            <p:cNvSpPr/>
            <p:nvPr/>
          </p:nvSpPr>
          <p:spPr bwMode="auto">
            <a:xfrm>
              <a:off x="4038572" y="4621766"/>
              <a:ext cx="360040"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20" name="弧形 119">
              <a:extLst>
                <a:ext uri="{FF2B5EF4-FFF2-40B4-BE49-F238E27FC236}">
                  <a16:creationId xmlns:a16="http://schemas.microsoft.com/office/drawing/2014/main" id="{32463061-C2B7-4066-AE79-F71D2B8FB1F6}"/>
                </a:ext>
              </a:extLst>
            </p:cNvPr>
            <p:cNvSpPr/>
            <p:nvPr/>
          </p:nvSpPr>
          <p:spPr bwMode="auto">
            <a:xfrm flipH="1">
              <a:off x="4083577" y="4621766"/>
              <a:ext cx="315035"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21" name="群組 120">
            <a:extLst>
              <a:ext uri="{FF2B5EF4-FFF2-40B4-BE49-F238E27FC236}">
                <a16:creationId xmlns:a16="http://schemas.microsoft.com/office/drawing/2014/main" id="{90DC2227-A9F5-4521-91AD-78D6A66DC6F3}"/>
              </a:ext>
            </a:extLst>
          </p:cNvPr>
          <p:cNvGrpSpPr/>
          <p:nvPr/>
        </p:nvGrpSpPr>
        <p:grpSpPr>
          <a:xfrm>
            <a:off x="4087999" y="4044118"/>
            <a:ext cx="360040" cy="936105"/>
            <a:chOff x="4038572" y="4621766"/>
            <a:chExt cx="360040" cy="936105"/>
          </a:xfrm>
        </p:grpSpPr>
        <p:sp>
          <p:nvSpPr>
            <p:cNvPr id="122" name="弧形 121">
              <a:extLst>
                <a:ext uri="{FF2B5EF4-FFF2-40B4-BE49-F238E27FC236}">
                  <a16:creationId xmlns:a16="http://schemas.microsoft.com/office/drawing/2014/main" id="{A6A0E4D5-2D72-460E-9284-1FAE6E136685}"/>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23" name="弧形 122">
              <a:extLst>
                <a:ext uri="{FF2B5EF4-FFF2-40B4-BE49-F238E27FC236}">
                  <a16:creationId xmlns:a16="http://schemas.microsoft.com/office/drawing/2014/main" id="{A0117EB3-95C4-43BD-A22E-345E4D227AE9}"/>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24" name="群組 123">
            <a:extLst>
              <a:ext uri="{FF2B5EF4-FFF2-40B4-BE49-F238E27FC236}">
                <a16:creationId xmlns:a16="http://schemas.microsoft.com/office/drawing/2014/main" id="{A418EE05-C5FE-4DF4-BA5D-BC7C34788400}"/>
              </a:ext>
            </a:extLst>
          </p:cNvPr>
          <p:cNvGrpSpPr/>
          <p:nvPr/>
        </p:nvGrpSpPr>
        <p:grpSpPr>
          <a:xfrm>
            <a:off x="4564249" y="4015543"/>
            <a:ext cx="360040" cy="936105"/>
            <a:chOff x="4038572" y="4621766"/>
            <a:chExt cx="360040" cy="936105"/>
          </a:xfrm>
        </p:grpSpPr>
        <p:sp>
          <p:nvSpPr>
            <p:cNvPr id="125" name="弧形 124">
              <a:extLst>
                <a:ext uri="{FF2B5EF4-FFF2-40B4-BE49-F238E27FC236}">
                  <a16:creationId xmlns:a16="http://schemas.microsoft.com/office/drawing/2014/main" id="{C1B28FAF-1F0F-48EB-8B1A-D97CD7AA9F6F}"/>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26" name="弧形 125">
              <a:extLst>
                <a:ext uri="{FF2B5EF4-FFF2-40B4-BE49-F238E27FC236}">
                  <a16:creationId xmlns:a16="http://schemas.microsoft.com/office/drawing/2014/main" id="{4752A4DD-2976-4DA4-9CE0-86B6D64338CA}"/>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27" name="群組 126">
            <a:extLst>
              <a:ext uri="{FF2B5EF4-FFF2-40B4-BE49-F238E27FC236}">
                <a16:creationId xmlns:a16="http://schemas.microsoft.com/office/drawing/2014/main" id="{F2370BFF-800E-4DBD-B63A-DC4073B2DB3B}"/>
              </a:ext>
            </a:extLst>
          </p:cNvPr>
          <p:cNvGrpSpPr/>
          <p:nvPr/>
        </p:nvGrpSpPr>
        <p:grpSpPr>
          <a:xfrm>
            <a:off x="5107174" y="4025068"/>
            <a:ext cx="360040" cy="936105"/>
            <a:chOff x="4038572" y="4621766"/>
            <a:chExt cx="360040" cy="936105"/>
          </a:xfrm>
        </p:grpSpPr>
        <p:sp>
          <p:nvSpPr>
            <p:cNvPr id="128" name="弧形 127">
              <a:extLst>
                <a:ext uri="{FF2B5EF4-FFF2-40B4-BE49-F238E27FC236}">
                  <a16:creationId xmlns:a16="http://schemas.microsoft.com/office/drawing/2014/main" id="{779BA5F0-0CD1-4ACE-B288-CAA725905998}"/>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29" name="弧形 128">
              <a:extLst>
                <a:ext uri="{FF2B5EF4-FFF2-40B4-BE49-F238E27FC236}">
                  <a16:creationId xmlns:a16="http://schemas.microsoft.com/office/drawing/2014/main" id="{9F03E19F-BED4-4C87-8491-46F70D94B7B8}"/>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30" name="群組 129">
            <a:extLst>
              <a:ext uri="{FF2B5EF4-FFF2-40B4-BE49-F238E27FC236}">
                <a16:creationId xmlns:a16="http://schemas.microsoft.com/office/drawing/2014/main" id="{E8D4B112-D6BF-4746-B0BC-3CF3D53E204B}"/>
              </a:ext>
            </a:extLst>
          </p:cNvPr>
          <p:cNvGrpSpPr/>
          <p:nvPr/>
        </p:nvGrpSpPr>
        <p:grpSpPr>
          <a:xfrm>
            <a:off x="5592949" y="4034593"/>
            <a:ext cx="360040" cy="936105"/>
            <a:chOff x="4038572" y="4621766"/>
            <a:chExt cx="360040" cy="936105"/>
          </a:xfrm>
        </p:grpSpPr>
        <p:sp>
          <p:nvSpPr>
            <p:cNvPr id="131" name="弧形 130">
              <a:extLst>
                <a:ext uri="{FF2B5EF4-FFF2-40B4-BE49-F238E27FC236}">
                  <a16:creationId xmlns:a16="http://schemas.microsoft.com/office/drawing/2014/main" id="{BA712DDD-CDCB-4EB3-9CDE-E260DA1C7578}"/>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32" name="弧形 131">
              <a:extLst>
                <a:ext uri="{FF2B5EF4-FFF2-40B4-BE49-F238E27FC236}">
                  <a16:creationId xmlns:a16="http://schemas.microsoft.com/office/drawing/2014/main" id="{BF862895-F9B7-4D01-A870-1372F4E4EC49}"/>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33" name="群組 132">
            <a:extLst>
              <a:ext uri="{FF2B5EF4-FFF2-40B4-BE49-F238E27FC236}">
                <a16:creationId xmlns:a16="http://schemas.microsoft.com/office/drawing/2014/main" id="{3D13575D-12A4-4D85-9B2B-C031BF331870}"/>
              </a:ext>
            </a:extLst>
          </p:cNvPr>
          <p:cNvGrpSpPr/>
          <p:nvPr/>
        </p:nvGrpSpPr>
        <p:grpSpPr>
          <a:xfrm>
            <a:off x="2222084" y="5649016"/>
            <a:ext cx="360040" cy="936105"/>
            <a:chOff x="4038572" y="4621766"/>
            <a:chExt cx="360040" cy="936105"/>
          </a:xfrm>
        </p:grpSpPr>
        <p:sp>
          <p:nvSpPr>
            <p:cNvPr id="134" name="弧形 133">
              <a:extLst>
                <a:ext uri="{FF2B5EF4-FFF2-40B4-BE49-F238E27FC236}">
                  <a16:creationId xmlns:a16="http://schemas.microsoft.com/office/drawing/2014/main" id="{F17ABB6D-AC66-4F9B-BBB5-8E0738DE09D0}"/>
                </a:ext>
              </a:extLst>
            </p:cNvPr>
            <p:cNvSpPr/>
            <p:nvPr/>
          </p:nvSpPr>
          <p:spPr bwMode="auto">
            <a:xfrm>
              <a:off x="4038572" y="4621766"/>
              <a:ext cx="360040"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35" name="弧形 134">
              <a:extLst>
                <a:ext uri="{FF2B5EF4-FFF2-40B4-BE49-F238E27FC236}">
                  <a16:creationId xmlns:a16="http://schemas.microsoft.com/office/drawing/2014/main" id="{62A4B21B-C9D0-4B16-8D4D-3DF81EF02DE3}"/>
                </a:ext>
              </a:extLst>
            </p:cNvPr>
            <p:cNvSpPr/>
            <p:nvPr/>
          </p:nvSpPr>
          <p:spPr bwMode="auto">
            <a:xfrm flipH="1">
              <a:off x="4083577" y="4621766"/>
              <a:ext cx="315035"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36" name="群組 135">
            <a:extLst>
              <a:ext uri="{FF2B5EF4-FFF2-40B4-BE49-F238E27FC236}">
                <a16:creationId xmlns:a16="http://schemas.microsoft.com/office/drawing/2014/main" id="{159E3593-7094-4E5E-BBAD-6321E29DE9AC}"/>
              </a:ext>
            </a:extLst>
          </p:cNvPr>
          <p:cNvGrpSpPr/>
          <p:nvPr/>
        </p:nvGrpSpPr>
        <p:grpSpPr>
          <a:xfrm>
            <a:off x="2965034" y="5658541"/>
            <a:ext cx="360040" cy="936105"/>
            <a:chOff x="4038572" y="4621766"/>
            <a:chExt cx="360040" cy="936105"/>
          </a:xfrm>
        </p:grpSpPr>
        <p:sp>
          <p:nvSpPr>
            <p:cNvPr id="137" name="弧形 136">
              <a:extLst>
                <a:ext uri="{FF2B5EF4-FFF2-40B4-BE49-F238E27FC236}">
                  <a16:creationId xmlns:a16="http://schemas.microsoft.com/office/drawing/2014/main" id="{51DB501A-23A1-40CE-8615-5ED75DB6C175}"/>
                </a:ext>
              </a:extLst>
            </p:cNvPr>
            <p:cNvSpPr/>
            <p:nvPr/>
          </p:nvSpPr>
          <p:spPr bwMode="auto">
            <a:xfrm>
              <a:off x="4038572" y="4621766"/>
              <a:ext cx="360040"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38" name="弧形 137">
              <a:extLst>
                <a:ext uri="{FF2B5EF4-FFF2-40B4-BE49-F238E27FC236}">
                  <a16:creationId xmlns:a16="http://schemas.microsoft.com/office/drawing/2014/main" id="{17CAFEE7-7196-4154-9FB2-5E1ABB5726EB}"/>
                </a:ext>
              </a:extLst>
            </p:cNvPr>
            <p:cNvSpPr/>
            <p:nvPr/>
          </p:nvSpPr>
          <p:spPr bwMode="auto">
            <a:xfrm flipH="1">
              <a:off x="4083577" y="4621766"/>
              <a:ext cx="315035"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39" name="群組 138">
            <a:extLst>
              <a:ext uri="{FF2B5EF4-FFF2-40B4-BE49-F238E27FC236}">
                <a16:creationId xmlns:a16="http://schemas.microsoft.com/office/drawing/2014/main" id="{0F2716AB-564A-4520-9728-0E5C3B1E9E71}"/>
              </a:ext>
            </a:extLst>
          </p:cNvPr>
          <p:cNvGrpSpPr/>
          <p:nvPr/>
        </p:nvGrpSpPr>
        <p:grpSpPr>
          <a:xfrm>
            <a:off x="3997969" y="4808777"/>
            <a:ext cx="360040" cy="936105"/>
            <a:chOff x="4038572" y="4621766"/>
            <a:chExt cx="360040" cy="936105"/>
          </a:xfrm>
        </p:grpSpPr>
        <p:sp>
          <p:nvSpPr>
            <p:cNvPr id="140" name="弧形 139">
              <a:extLst>
                <a:ext uri="{FF2B5EF4-FFF2-40B4-BE49-F238E27FC236}">
                  <a16:creationId xmlns:a16="http://schemas.microsoft.com/office/drawing/2014/main" id="{9C376719-8EC4-419B-90E9-D9EC6F2CE062}"/>
                </a:ext>
              </a:extLst>
            </p:cNvPr>
            <p:cNvSpPr/>
            <p:nvPr/>
          </p:nvSpPr>
          <p:spPr bwMode="auto">
            <a:xfrm>
              <a:off x="4038572" y="4621766"/>
              <a:ext cx="360040"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41" name="弧形 140">
              <a:extLst>
                <a:ext uri="{FF2B5EF4-FFF2-40B4-BE49-F238E27FC236}">
                  <a16:creationId xmlns:a16="http://schemas.microsoft.com/office/drawing/2014/main" id="{5803DB43-A67A-4ADC-8A6A-2B52B1E70B8D}"/>
                </a:ext>
              </a:extLst>
            </p:cNvPr>
            <p:cNvSpPr/>
            <p:nvPr/>
          </p:nvSpPr>
          <p:spPr bwMode="auto">
            <a:xfrm flipH="1">
              <a:off x="4083577" y="4621766"/>
              <a:ext cx="315035"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42" name="群組 141">
            <a:extLst>
              <a:ext uri="{FF2B5EF4-FFF2-40B4-BE49-F238E27FC236}">
                <a16:creationId xmlns:a16="http://schemas.microsoft.com/office/drawing/2014/main" id="{7EBD7DA8-5D1C-48E3-9EA7-7B144B1FE379}"/>
              </a:ext>
            </a:extLst>
          </p:cNvPr>
          <p:cNvGrpSpPr/>
          <p:nvPr/>
        </p:nvGrpSpPr>
        <p:grpSpPr>
          <a:xfrm>
            <a:off x="4493269" y="4789727"/>
            <a:ext cx="360040" cy="936105"/>
            <a:chOff x="4038572" y="4621766"/>
            <a:chExt cx="360040" cy="936105"/>
          </a:xfrm>
        </p:grpSpPr>
        <p:sp>
          <p:nvSpPr>
            <p:cNvPr id="143" name="弧形 142">
              <a:extLst>
                <a:ext uri="{FF2B5EF4-FFF2-40B4-BE49-F238E27FC236}">
                  <a16:creationId xmlns:a16="http://schemas.microsoft.com/office/drawing/2014/main" id="{CB92DA40-C8DF-4B8F-9C7C-4F8F4ED11186}"/>
                </a:ext>
              </a:extLst>
            </p:cNvPr>
            <p:cNvSpPr/>
            <p:nvPr/>
          </p:nvSpPr>
          <p:spPr bwMode="auto">
            <a:xfrm>
              <a:off x="4038572" y="4621766"/>
              <a:ext cx="360040"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44" name="弧形 143">
              <a:extLst>
                <a:ext uri="{FF2B5EF4-FFF2-40B4-BE49-F238E27FC236}">
                  <a16:creationId xmlns:a16="http://schemas.microsoft.com/office/drawing/2014/main" id="{A28E67C1-E637-40C7-9A29-4CB2AFEAC0FE}"/>
                </a:ext>
              </a:extLst>
            </p:cNvPr>
            <p:cNvSpPr/>
            <p:nvPr/>
          </p:nvSpPr>
          <p:spPr bwMode="auto">
            <a:xfrm flipH="1">
              <a:off x="4083577" y="4621766"/>
              <a:ext cx="315035"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45" name="群組 144">
            <a:extLst>
              <a:ext uri="{FF2B5EF4-FFF2-40B4-BE49-F238E27FC236}">
                <a16:creationId xmlns:a16="http://schemas.microsoft.com/office/drawing/2014/main" id="{41C0A84C-E98C-49B6-8126-85CFAE1EF82F}"/>
              </a:ext>
            </a:extLst>
          </p:cNvPr>
          <p:cNvGrpSpPr/>
          <p:nvPr/>
        </p:nvGrpSpPr>
        <p:grpSpPr>
          <a:xfrm>
            <a:off x="4998094" y="4808777"/>
            <a:ext cx="360040" cy="936105"/>
            <a:chOff x="4038572" y="4621766"/>
            <a:chExt cx="360040" cy="936105"/>
          </a:xfrm>
        </p:grpSpPr>
        <p:sp>
          <p:nvSpPr>
            <p:cNvPr id="146" name="弧形 145">
              <a:extLst>
                <a:ext uri="{FF2B5EF4-FFF2-40B4-BE49-F238E27FC236}">
                  <a16:creationId xmlns:a16="http://schemas.microsoft.com/office/drawing/2014/main" id="{EFDB8C57-C44C-4922-B4B7-BC192F556873}"/>
                </a:ext>
              </a:extLst>
            </p:cNvPr>
            <p:cNvSpPr/>
            <p:nvPr/>
          </p:nvSpPr>
          <p:spPr bwMode="auto">
            <a:xfrm>
              <a:off x="4038572" y="4621766"/>
              <a:ext cx="360040"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47" name="弧形 146">
              <a:extLst>
                <a:ext uri="{FF2B5EF4-FFF2-40B4-BE49-F238E27FC236}">
                  <a16:creationId xmlns:a16="http://schemas.microsoft.com/office/drawing/2014/main" id="{B5C848A0-864A-4073-9C37-0A565E7F390E}"/>
                </a:ext>
              </a:extLst>
            </p:cNvPr>
            <p:cNvSpPr/>
            <p:nvPr/>
          </p:nvSpPr>
          <p:spPr bwMode="auto">
            <a:xfrm flipH="1">
              <a:off x="4083577" y="4621766"/>
              <a:ext cx="315035"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48" name="群組 147">
            <a:extLst>
              <a:ext uri="{FF2B5EF4-FFF2-40B4-BE49-F238E27FC236}">
                <a16:creationId xmlns:a16="http://schemas.microsoft.com/office/drawing/2014/main" id="{75CB36D2-CB1A-49F5-B423-CC6AC6552E39}"/>
              </a:ext>
            </a:extLst>
          </p:cNvPr>
          <p:cNvGrpSpPr/>
          <p:nvPr/>
        </p:nvGrpSpPr>
        <p:grpSpPr>
          <a:xfrm>
            <a:off x="5521969" y="4799252"/>
            <a:ext cx="360040" cy="936105"/>
            <a:chOff x="4038572" y="4621766"/>
            <a:chExt cx="360040" cy="936105"/>
          </a:xfrm>
        </p:grpSpPr>
        <p:sp>
          <p:nvSpPr>
            <p:cNvPr id="149" name="弧形 148">
              <a:extLst>
                <a:ext uri="{FF2B5EF4-FFF2-40B4-BE49-F238E27FC236}">
                  <a16:creationId xmlns:a16="http://schemas.microsoft.com/office/drawing/2014/main" id="{228F8C06-EF2B-4073-A771-B348A1034A3C}"/>
                </a:ext>
              </a:extLst>
            </p:cNvPr>
            <p:cNvSpPr/>
            <p:nvPr/>
          </p:nvSpPr>
          <p:spPr bwMode="auto">
            <a:xfrm>
              <a:off x="4038572" y="4621766"/>
              <a:ext cx="360040"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50" name="弧形 149">
              <a:extLst>
                <a:ext uri="{FF2B5EF4-FFF2-40B4-BE49-F238E27FC236}">
                  <a16:creationId xmlns:a16="http://schemas.microsoft.com/office/drawing/2014/main" id="{D7A16A42-5822-4DA7-A52A-63B33E5284DD}"/>
                </a:ext>
              </a:extLst>
            </p:cNvPr>
            <p:cNvSpPr/>
            <p:nvPr/>
          </p:nvSpPr>
          <p:spPr bwMode="auto">
            <a:xfrm flipH="1">
              <a:off x="4083577" y="4621766"/>
              <a:ext cx="315035"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51" name="群組 150">
            <a:extLst>
              <a:ext uri="{FF2B5EF4-FFF2-40B4-BE49-F238E27FC236}">
                <a16:creationId xmlns:a16="http://schemas.microsoft.com/office/drawing/2014/main" id="{43C03A33-0109-432A-94B1-7E106C554F7D}"/>
              </a:ext>
            </a:extLst>
          </p:cNvPr>
          <p:cNvGrpSpPr/>
          <p:nvPr/>
        </p:nvGrpSpPr>
        <p:grpSpPr>
          <a:xfrm>
            <a:off x="6531732" y="4019988"/>
            <a:ext cx="360040" cy="936105"/>
            <a:chOff x="4074533" y="5402564"/>
            <a:chExt cx="360040" cy="936105"/>
          </a:xfrm>
        </p:grpSpPr>
        <p:sp>
          <p:nvSpPr>
            <p:cNvPr id="152" name="弧形 151">
              <a:extLst>
                <a:ext uri="{FF2B5EF4-FFF2-40B4-BE49-F238E27FC236}">
                  <a16:creationId xmlns:a16="http://schemas.microsoft.com/office/drawing/2014/main" id="{D70F15CE-DEB0-4BD0-9D4F-E9DB0C5DF8AF}"/>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53" name="弧形 152">
              <a:extLst>
                <a:ext uri="{FF2B5EF4-FFF2-40B4-BE49-F238E27FC236}">
                  <a16:creationId xmlns:a16="http://schemas.microsoft.com/office/drawing/2014/main" id="{39839C7F-11D8-49FE-8314-ED4304E6D8A5}"/>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54" name="群組 153">
            <a:extLst>
              <a:ext uri="{FF2B5EF4-FFF2-40B4-BE49-F238E27FC236}">
                <a16:creationId xmlns:a16="http://schemas.microsoft.com/office/drawing/2014/main" id="{007119CB-811E-4EC4-B7D9-2EC0F587EF48}"/>
              </a:ext>
            </a:extLst>
          </p:cNvPr>
          <p:cNvGrpSpPr/>
          <p:nvPr/>
        </p:nvGrpSpPr>
        <p:grpSpPr>
          <a:xfrm>
            <a:off x="7226802" y="4019988"/>
            <a:ext cx="360040" cy="936105"/>
            <a:chOff x="4074533" y="5402564"/>
            <a:chExt cx="360040" cy="936105"/>
          </a:xfrm>
        </p:grpSpPr>
        <p:sp>
          <p:nvSpPr>
            <p:cNvPr id="155" name="弧形 154">
              <a:extLst>
                <a:ext uri="{FF2B5EF4-FFF2-40B4-BE49-F238E27FC236}">
                  <a16:creationId xmlns:a16="http://schemas.microsoft.com/office/drawing/2014/main" id="{B83D8558-C8D9-4CDF-B211-7254E21E27B7}"/>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56" name="弧形 155">
              <a:extLst>
                <a:ext uri="{FF2B5EF4-FFF2-40B4-BE49-F238E27FC236}">
                  <a16:creationId xmlns:a16="http://schemas.microsoft.com/office/drawing/2014/main" id="{ADF5C6AC-7D57-444C-B991-537E96ABA8C6}"/>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57" name="群組 156">
            <a:extLst>
              <a:ext uri="{FF2B5EF4-FFF2-40B4-BE49-F238E27FC236}">
                <a16:creationId xmlns:a16="http://schemas.microsoft.com/office/drawing/2014/main" id="{08960872-DA07-460A-B663-5EAE6B354751}"/>
              </a:ext>
            </a:extLst>
          </p:cNvPr>
          <p:cNvGrpSpPr/>
          <p:nvPr/>
        </p:nvGrpSpPr>
        <p:grpSpPr>
          <a:xfrm>
            <a:off x="6519218" y="4813491"/>
            <a:ext cx="360040" cy="936105"/>
            <a:chOff x="4038572" y="4621766"/>
            <a:chExt cx="360040" cy="936105"/>
          </a:xfrm>
        </p:grpSpPr>
        <p:sp>
          <p:nvSpPr>
            <p:cNvPr id="158" name="弧形 157">
              <a:extLst>
                <a:ext uri="{FF2B5EF4-FFF2-40B4-BE49-F238E27FC236}">
                  <a16:creationId xmlns:a16="http://schemas.microsoft.com/office/drawing/2014/main" id="{1A5E7692-2684-4B7D-B263-6FCB681EBC67}"/>
                </a:ext>
              </a:extLst>
            </p:cNvPr>
            <p:cNvSpPr/>
            <p:nvPr/>
          </p:nvSpPr>
          <p:spPr bwMode="auto">
            <a:xfrm>
              <a:off x="4038572" y="4621766"/>
              <a:ext cx="360040"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59" name="弧形 158">
              <a:extLst>
                <a:ext uri="{FF2B5EF4-FFF2-40B4-BE49-F238E27FC236}">
                  <a16:creationId xmlns:a16="http://schemas.microsoft.com/office/drawing/2014/main" id="{DB4E7896-771C-4282-9F57-AE11E4BEEB16}"/>
                </a:ext>
              </a:extLst>
            </p:cNvPr>
            <p:cNvSpPr/>
            <p:nvPr/>
          </p:nvSpPr>
          <p:spPr bwMode="auto">
            <a:xfrm flipH="1">
              <a:off x="4083577" y="4621766"/>
              <a:ext cx="315035"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60" name="群組 159">
            <a:extLst>
              <a:ext uri="{FF2B5EF4-FFF2-40B4-BE49-F238E27FC236}">
                <a16:creationId xmlns:a16="http://schemas.microsoft.com/office/drawing/2014/main" id="{3D337FD5-2129-4E86-A8A1-1C00AE68350F}"/>
              </a:ext>
            </a:extLst>
          </p:cNvPr>
          <p:cNvGrpSpPr/>
          <p:nvPr/>
        </p:nvGrpSpPr>
        <p:grpSpPr>
          <a:xfrm>
            <a:off x="7261746" y="4794398"/>
            <a:ext cx="360040" cy="936105"/>
            <a:chOff x="4038572" y="4621766"/>
            <a:chExt cx="360040" cy="936105"/>
          </a:xfrm>
        </p:grpSpPr>
        <p:sp>
          <p:nvSpPr>
            <p:cNvPr id="161" name="弧形 160">
              <a:extLst>
                <a:ext uri="{FF2B5EF4-FFF2-40B4-BE49-F238E27FC236}">
                  <a16:creationId xmlns:a16="http://schemas.microsoft.com/office/drawing/2014/main" id="{47FB972D-F086-4D52-8AC8-1F5EAB24A213}"/>
                </a:ext>
              </a:extLst>
            </p:cNvPr>
            <p:cNvSpPr/>
            <p:nvPr/>
          </p:nvSpPr>
          <p:spPr bwMode="auto">
            <a:xfrm>
              <a:off x="4038572" y="4621766"/>
              <a:ext cx="360040"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62" name="弧形 161">
              <a:extLst>
                <a:ext uri="{FF2B5EF4-FFF2-40B4-BE49-F238E27FC236}">
                  <a16:creationId xmlns:a16="http://schemas.microsoft.com/office/drawing/2014/main" id="{F740FE61-40BE-43AC-B514-47875CD075B4}"/>
                </a:ext>
              </a:extLst>
            </p:cNvPr>
            <p:cNvSpPr/>
            <p:nvPr/>
          </p:nvSpPr>
          <p:spPr bwMode="auto">
            <a:xfrm flipH="1">
              <a:off x="4083577" y="4621766"/>
              <a:ext cx="315035"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63" name="群組 162">
            <a:extLst>
              <a:ext uri="{FF2B5EF4-FFF2-40B4-BE49-F238E27FC236}">
                <a16:creationId xmlns:a16="http://schemas.microsoft.com/office/drawing/2014/main" id="{C7A825EA-6E00-4150-8132-5B8D2474F246}"/>
              </a:ext>
            </a:extLst>
          </p:cNvPr>
          <p:cNvGrpSpPr/>
          <p:nvPr/>
        </p:nvGrpSpPr>
        <p:grpSpPr>
          <a:xfrm>
            <a:off x="8234687" y="4015943"/>
            <a:ext cx="360040" cy="936105"/>
            <a:chOff x="4074533" y="5402564"/>
            <a:chExt cx="360040" cy="936105"/>
          </a:xfrm>
        </p:grpSpPr>
        <p:sp>
          <p:nvSpPr>
            <p:cNvPr id="164" name="弧形 163">
              <a:extLst>
                <a:ext uri="{FF2B5EF4-FFF2-40B4-BE49-F238E27FC236}">
                  <a16:creationId xmlns:a16="http://schemas.microsoft.com/office/drawing/2014/main" id="{85FF50CB-724D-4C4A-AADA-B877C44DED12}"/>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65" name="弧形 164">
              <a:extLst>
                <a:ext uri="{FF2B5EF4-FFF2-40B4-BE49-F238E27FC236}">
                  <a16:creationId xmlns:a16="http://schemas.microsoft.com/office/drawing/2014/main" id="{9BC0D935-20A5-4789-A02A-70EE25592AA4}"/>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66" name="群組 165">
            <a:extLst>
              <a:ext uri="{FF2B5EF4-FFF2-40B4-BE49-F238E27FC236}">
                <a16:creationId xmlns:a16="http://schemas.microsoft.com/office/drawing/2014/main" id="{9C632457-82E5-4CEE-A283-C598BE3EB881}"/>
              </a:ext>
            </a:extLst>
          </p:cNvPr>
          <p:cNvGrpSpPr/>
          <p:nvPr/>
        </p:nvGrpSpPr>
        <p:grpSpPr>
          <a:xfrm>
            <a:off x="8711405" y="4014663"/>
            <a:ext cx="360040" cy="936105"/>
            <a:chOff x="4074533" y="5402564"/>
            <a:chExt cx="360040" cy="936105"/>
          </a:xfrm>
        </p:grpSpPr>
        <p:sp>
          <p:nvSpPr>
            <p:cNvPr id="167" name="弧形 166">
              <a:extLst>
                <a:ext uri="{FF2B5EF4-FFF2-40B4-BE49-F238E27FC236}">
                  <a16:creationId xmlns:a16="http://schemas.microsoft.com/office/drawing/2014/main" id="{66F1D5E8-74D4-4AFD-A073-06BF69640427}"/>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68" name="弧形 167">
              <a:extLst>
                <a:ext uri="{FF2B5EF4-FFF2-40B4-BE49-F238E27FC236}">
                  <a16:creationId xmlns:a16="http://schemas.microsoft.com/office/drawing/2014/main" id="{8B279511-FC6A-47E2-AEF6-C9ADEA35EDAB}"/>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69" name="群組 168">
            <a:extLst>
              <a:ext uri="{FF2B5EF4-FFF2-40B4-BE49-F238E27FC236}">
                <a16:creationId xmlns:a16="http://schemas.microsoft.com/office/drawing/2014/main" id="{20E7F355-C5FC-465E-B9AC-7731ED16093C}"/>
              </a:ext>
            </a:extLst>
          </p:cNvPr>
          <p:cNvGrpSpPr/>
          <p:nvPr/>
        </p:nvGrpSpPr>
        <p:grpSpPr>
          <a:xfrm>
            <a:off x="9235456" y="4015141"/>
            <a:ext cx="360040" cy="936105"/>
            <a:chOff x="4074533" y="5402564"/>
            <a:chExt cx="360040" cy="936105"/>
          </a:xfrm>
        </p:grpSpPr>
        <p:sp>
          <p:nvSpPr>
            <p:cNvPr id="170" name="弧形 169">
              <a:extLst>
                <a:ext uri="{FF2B5EF4-FFF2-40B4-BE49-F238E27FC236}">
                  <a16:creationId xmlns:a16="http://schemas.microsoft.com/office/drawing/2014/main" id="{BD6A8BB7-5E78-46E2-AFBF-8A657F266692}"/>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71" name="弧形 170">
              <a:extLst>
                <a:ext uri="{FF2B5EF4-FFF2-40B4-BE49-F238E27FC236}">
                  <a16:creationId xmlns:a16="http://schemas.microsoft.com/office/drawing/2014/main" id="{2B7D83BF-4DB8-416F-BAA7-59B5EB24B662}"/>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72" name="群組 171">
            <a:extLst>
              <a:ext uri="{FF2B5EF4-FFF2-40B4-BE49-F238E27FC236}">
                <a16:creationId xmlns:a16="http://schemas.microsoft.com/office/drawing/2014/main" id="{6ACEADE8-9643-4808-8B94-E8D019700207}"/>
              </a:ext>
            </a:extLst>
          </p:cNvPr>
          <p:cNvGrpSpPr/>
          <p:nvPr/>
        </p:nvGrpSpPr>
        <p:grpSpPr>
          <a:xfrm>
            <a:off x="9741607" y="4014662"/>
            <a:ext cx="360040" cy="936105"/>
            <a:chOff x="4074533" y="5402564"/>
            <a:chExt cx="360040" cy="936105"/>
          </a:xfrm>
        </p:grpSpPr>
        <p:sp>
          <p:nvSpPr>
            <p:cNvPr id="173" name="弧形 172">
              <a:extLst>
                <a:ext uri="{FF2B5EF4-FFF2-40B4-BE49-F238E27FC236}">
                  <a16:creationId xmlns:a16="http://schemas.microsoft.com/office/drawing/2014/main" id="{11BCDAD5-E772-4C5D-B551-7F7E12380D11}"/>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74" name="弧形 173">
              <a:extLst>
                <a:ext uri="{FF2B5EF4-FFF2-40B4-BE49-F238E27FC236}">
                  <a16:creationId xmlns:a16="http://schemas.microsoft.com/office/drawing/2014/main" id="{07D0302C-F77A-4B11-A69B-B7B7581EFFC7}"/>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75" name="群組 174">
            <a:extLst>
              <a:ext uri="{FF2B5EF4-FFF2-40B4-BE49-F238E27FC236}">
                <a16:creationId xmlns:a16="http://schemas.microsoft.com/office/drawing/2014/main" id="{134DE87C-6859-449D-92B1-3F513DC322D9}"/>
              </a:ext>
            </a:extLst>
          </p:cNvPr>
          <p:cNvGrpSpPr/>
          <p:nvPr/>
        </p:nvGrpSpPr>
        <p:grpSpPr>
          <a:xfrm>
            <a:off x="8242351" y="4788047"/>
            <a:ext cx="360040" cy="936105"/>
            <a:chOff x="4074533" y="5402564"/>
            <a:chExt cx="360040" cy="936105"/>
          </a:xfrm>
        </p:grpSpPr>
        <p:sp>
          <p:nvSpPr>
            <p:cNvPr id="176" name="弧形 175">
              <a:extLst>
                <a:ext uri="{FF2B5EF4-FFF2-40B4-BE49-F238E27FC236}">
                  <a16:creationId xmlns:a16="http://schemas.microsoft.com/office/drawing/2014/main" id="{E5E82B67-B248-4055-B554-9D6DDF21DB6F}"/>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77" name="弧形 176">
              <a:extLst>
                <a:ext uri="{FF2B5EF4-FFF2-40B4-BE49-F238E27FC236}">
                  <a16:creationId xmlns:a16="http://schemas.microsoft.com/office/drawing/2014/main" id="{B468396F-D148-49B6-8EE6-45C8001C9C62}"/>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78" name="群組 177">
            <a:extLst>
              <a:ext uri="{FF2B5EF4-FFF2-40B4-BE49-F238E27FC236}">
                <a16:creationId xmlns:a16="http://schemas.microsoft.com/office/drawing/2014/main" id="{4A8F48C0-6D24-4E9A-8E7B-86B826DC8381}"/>
              </a:ext>
            </a:extLst>
          </p:cNvPr>
          <p:cNvGrpSpPr/>
          <p:nvPr/>
        </p:nvGrpSpPr>
        <p:grpSpPr>
          <a:xfrm>
            <a:off x="8719069" y="4797350"/>
            <a:ext cx="360040" cy="936105"/>
            <a:chOff x="4074533" y="5402564"/>
            <a:chExt cx="360040" cy="936105"/>
          </a:xfrm>
        </p:grpSpPr>
        <p:sp>
          <p:nvSpPr>
            <p:cNvPr id="179" name="弧形 178">
              <a:extLst>
                <a:ext uri="{FF2B5EF4-FFF2-40B4-BE49-F238E27FC236}">
                  <a16:creationId xmlns:a16="http://schemas.microsoft.com/office/drawing/2014/main" id="{B51A8FD8-F798-419C-B0A4-410EE26FDD3E}"/>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80" name="弧形 179">
              <a:extLst>
                <a:ext uri="{FF2B5EF4-FFF2-40B4-BE49-F238E27FC236}">
                  <a16:creationId xmlns:a16="http://schemas.microsoft.com/office/drawing/2014/main" id="{65C97146-9ED3-428D-9D3A-AAC13A45F236}"/>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81" name="群組 180">
            <a:extLst>
              <a:ext uri="{FF2B5EF4-FFF2-40B4-BE49-F238E27FC236}">
                <a16:creationId xmlns:a16="http://schemas.microsoft.com/office/drawing/2014/main" id="{C474905E-83EC-4A82-A644-F7BD23547C19}"/>
              </a:ext>
            </a:extLst>
          </p:cNvPr>
          <p:cNvGrpSpPr/>
          <p:nvPr/>
        </p:nvGrpSpPr>
        <p:grpSpPr>
          <a:xfrm>
            <a:off x="9243120" y="4797828"/>
            <a:ext cx="360040" cy="936105"/>
            <a:chOff x="4074533" y="5402564"/>
            <a:chExt cx="360040" cy="936105"/>
          </a:xfrm>
        </p:grpSpPr>
        <p:sp>
          <p:nvSpPr>
            <p:cNvPr id="182" name="弧形 181">
              <a:extLst>
                <a:ext uri="{FF2B5EF4-FFF2-40B4-BE49-F238E27FC236}">
                  <a16:creationId xmlns:a16="http://schemas.microsoft.com/office/drawing/2014/main" id="{C31B943F-14CF-49A8-877C-947B6F63D414}"/>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83" name="弧形 182">
              <a:extLst>
                <a:ext uri="{FF2B5EF4-FFF2-40B4-BE49-F238E27FC236}">
                  <a16:creationId xmlns:a16="http://schemas.microsoft.com/office/drawing/2014/main" id="{9D7B086D-DC08-4B60-9E7D-B59F7612FB0B}"/>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84" name="群組 183">
            <a:extLst>
              <a:ext uri="{FF2B5EF4-FFF2-40B4-BE49-F238E27FC236}">
                <a16:creationId xmlns:a16="http://schemas.microsoft.com/office/drawing/2014/main" id="{E3A962A8-11F3-4FDA-B955-D1BAFEDCFE49}"/>
              </a:ext>
            </a:extLst>
          </p:cNvPr>
          <p:cNvGrpSpPr/>
          <p:nvPr/>
        </p:nvGrpSpPr>
        <p:grpSpPr>
          <a:xfrm>
            <a:off x="9749271" y="4797349"/>
            <a:ext cx="360040" cy="936105"/>
            <a:chOff x="4074533" y="5402564"/>
            <a:chExt cx="360040" cy="936105"/>
          </a:xfrm>
        </p:grpSpPr>
        <p:sp>
          <p:nvSpPr>
            <p:cNvPr id="185" name="弧形 184">
              <a:extLst>
                <a:ext uri="{FF2B5EF4-FFF2-40B4-BE49-F238E27FC236}">
                  <a16:creationId xmlns:a16="http://schemas.microsoft.com/office/drawing/2014/main" id="{57271B4F-02EE-4992-B71B-7010D2B80D8C}"/>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86" name="弧形 185">
              <a:extLst>
                <a:ext uri="{FF2B5EF4-FFF2-40B4-BE49-F238E27FC236}">
                  <a16:creationId xmlns:a16="http://schemas.microsoft.com/office/drawing/2014/main" id="{349F0409-0594-4853-8B4E-EEE0A5B510A6}"/>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87" name="群組 186">
            <a:extLst>
              <a:ext uri="{FF2B5EF4-FFF2-40B4-BE49-F238E27FC236}">
                <a16:creationId xmlns:a16="http://schemas.microsoft.com/office/drawing/2014/main" id="{870E56E9-87E3-4A00-BDB1-0AC5E43BB3E7}"/>
              </a:ext>
            </a:extLst>
          </p:cNvPr>
          <p:cNvGrpSpPr/>
          <p:nvPr/>
        </p:nvGrpSpPr>
        <p:grpSpPr>
          <a:xfrm>
            <a:off x="8326624" y="4036709"/>
            <a:ext cx="360040" cy="936105"/>
            <a:chOff x="4038572" y="4621766"/>
            <a:chExt cx="360040" cy="936105"/>
          </a:xfrm>
        </p:grpSpPr>
        <p:sp>
          <p:nvSpPr>
            <p:cNvPr id="188" name="弧形 187">
              <a:extLst>
                <a:ext uri="{FF2B5EF4-FFF2-40B4-BE49-F238E27FC236}">
                  <a16:creationId xmlns:a16="http://schemas.microsoft.com/office/drawing/2014/main" id="{7D73ED5E-490A-42D7-985D-9BF500A7DD7B}"/>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89" name="弧形 188">
              <a:extLst>
                <a:ext uri="{FF2B5EF4-FFF2-40B4-BE49-F238E27FC236}">
                  <a16:creationId xmlns:a16="http://schemas.microsoft.com/office/drawing/2014/main" id="{6F9BCE60-018C-4390-80C1-48F39D65CC99}"/>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90" name="群組 189">
            <a:extLst>
              <a:ext uri="{FF2B5EF4-FFF2-40B4-BE49-F238E27FC236}">
                <a16:creationId xmlns:a16="http://schemas.microsoft.com/office/drawing/2014/main" id="{428BEDAD-E219-44F4-ABE9-D745C8A1BC5A}"/>
              </a:ext>
            </a:extLst>
          </p:cNvPr>
          <p:cNvGrpSpPr/>
          <p:nvPr/>
        </p:nvGrpSpPr>
        <p:grpSpPr>
          <a:xfrm>
            <a:off x="8802874" y="4025068"/>
            <a:ext cx="360040" cy="936105"/>
            <a:chOff x="4038572" y="4621766"/>
            <a:chExt cx="360040" cy="936105"/>
          </a:xfrm>
        </p:grpSpPr>
        <p:sp>
          <p:nvSpPr>
            <p:cNvPr id="191" name="弧形 190">
              <a:extLst>
                <a:ext uri="{FF2B5EF4-FFF2-40B4-BE49-F238E27FC236}">
                  <a16:creationId xmlns:a16="http://schemas.microsoft.com/office/drawing/2014/main" id="{2E7A2B2C-0094-46AD-92B5-A5022479336B}"/>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92" name="弧形 191">
              <a:extLst>
                <a:ext uri="{FF2B5EF4-FFF2-40B4-BE49-F238E27FC236}">
                  <a16:creationId xmlns:a16="http://schemas.microsoft.com/office/drawing/2014/main" id="{B405D6AB-B666-4A81-96CC-8D083D183802}"/>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93" name="群組 192">
            <a:extLst>
              <a:ext uri="{FF2B5EF4-FFF2-40B4-BE49-F238E27FC236}">
                <a16:creationId xmlns:a16="http://schemas.microsoft.com/office/drawing/2014/main" id="{FF7A71BD-1A80-48F6-B072-297ECF997BD6}"/>
              </a:ext>
            </a:extLst>
          </p:cNvPr>
          <p:cNvGrpSpPr/>
          <p:nvPr/>
        </p:nvGrpSpPr>
        <p:grpSpPr>
          <a:xfrm>
            <a:off x="9345799" y="4034593"/>
            <a:ext cx="360040" cy="936105"/>
            <a:chOff x="4038572" y="4621766"/>
            <a:chExt cx="360040" cy="936105"/>
          </a:xfrm>
        </p:grpSpPr>
        <p:sp>
          <p:nvSpPr>
            <p:cNvPr id="194" name="弧形 193">
              <a:extLst>
                <a:ext uri="{FF2B5EF4-FFF2-40B4-BE49-F238E27FC236}">
                  <a16:creationId xmlns:a16="http://schemas.microsoft.com/office/drawing/2014/main" id="{137C35A1-49DC-4321-8B4F-05B776C26A09}"/>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95" name="弧形 194">
              <a:extLst>
                <a:ext uri="{FF2B5EF4-FFF2-40B4-BE49-F238E27FC236}">
                  <a16:creationId xmlns:a16="http://schemas.microsoft.com/office/drawing/2014/main" id="{1C6C399B-D0B4-46F3-881F-C1A2898A3863}"/>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96" name="群組 195">
            <a:extLst>
              <a:ext uri="{FF2B5EF4-FFF2-40B4-BE49-F238E27FC236}">
                <a16:creationId xmlns:a16="http://schemas.microsoft.com/office/drawing/2014/main" id="{936E4B92-85A2-4219-B9B4-FC558C13E185}"/>
              </a:ext>
            </a:extLst>
          </p:cNvPr>
          <p:cNvGrpSpPr/>
          <p:nvPr/>
        </p:nvGrpSpPr>
        <p:grpSpPr>
          <a:xfrm>
            <a:off x="9831574" y="4018717"/>
            <a:ext cx="360040" cy="936105"/>
            <a:chOff x="4038572" y="4621766"/>
            <a:chExt cx="360040" cy="936105"/>
          </a:xfrm>
        </p:grpSpPr>
        <p:sp>
          <p:nvSpPr>
            <p:cNvPr id="197" name="弧形 196">
              <a:extLst>
                <a:ext uri="{FF2B5EF4-FFF2-40B4-BE49-F238E27FC236}">
                  <a16:creationId xmlns:a16="http://schemas.microsoft.com/office/drawing/2014/main" id="{501B055A-1FF9-4AD9-98E5-EB1F34953579}"/>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98" name="弧形 197">
              <a:extLst>
                <a:ext uri="{FF2B5EF4-FFF2-40B4-BE49-F238E27FC236}">
                  <a16:creationId xmlns:a16="http://schemas.microsoft.com/office/drawing/2014/main" id="{6DF405A3-A9D0-44BF-AEA0-CF725711F725}"/>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cxnSp>
        <p:nvCxnSpPr>
          <p:cNvPr id="199" name="直線接點 198">
            <a:extLst>
              <a:ext uri="{FF2B5EF4-FFF2-40B4-BE49-F238E27FC236}">
                <a16:creationId xmlns:a16="http://schemas.microsoft.com/office/drawing/2014/main" id="{8105AF35-C8B8-4162-9541-0C5079253ABE}"/>
              </a:ext>
            </a:extLst>
          </p:cNvPr>
          <p:cNvCxnSpPr>
            <a:cxnSpLocks/>
          </p:cNvCxnSpPr>
          <p:nvPr/>
        </p:nvCxnSpPr>
        <p:spPr bwMode="auto">
          <a:xfrm flipV="1">
            <a:off x="8190091" y="6124513"/>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0" name="群組 199">
            <a:extLst>
              <a:ext uri="{FF2B5EF4-FFF2-40B4-BE49-F238E27FC236}">
                <a16:creationId xmlns:a16="http://schemas.microsoft.com/office/drawing/2014/main" id="{FA4C5C40-8902-4A88-B0BD-5578975D5288}"/>
              </a:ext>
            </a:extLst>
          </p:cNvPr>
          <p:cNvGrpSpPr/>
          <p:nvPr/>
        </p:nvGrpSpPr>
        <p:grpSpPr>
          <a:xfrm>
            <a:off x="6492527" y="5658541"/>
            <a:ext cx="360040" cy="936105"/>
            <a:chOff x="4038572" y="4621766"/>
            <a:chExt cx="360040" cy="936105"/>
          </a:xfrm>
        </p:grpSpPr>
        <p:sp>
          <p:nvSpPr>
            <p:cNvPr id="201" name="弧形 200">
              <a:extLst>
                <a:ext uri="{FF2B5EF4-FFF2-40B4-BE49-F238E27FC236}">
                  <a16:creationId xmlns:a16="http://schemas.microsoft.com/office/drawing/2014/main" id="{CEDF9830-C51D-4894-9C58-828C87D4B4D7}"/>
                </a:ext>
              </a:extLst>
            </p:cNvPr>
            <p:cNvSpPr/>
            <p:nvPr/>
          </p:nvSpPr>
          <p:spPr bwMode="auto">
            <a:xfrm>
              <a:off x="4038572" y="4621766"/>
              <a:ext cx="360040"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202" name="弧形 201">
              <a:extLst>
                <a:ext uri="{FF2B5EF4-FFF2-40B4-BE49-F238E27FC236}">
                  <a16:creationId xmlns:a16="http://schemas.microsoft.com/office/drawing/2014/main" id="{1BF576DD-35AF-4237-89FB-96E73FED6BBE}"/>
                </a:ext>
              </a:extLst>
            </p:cNvPr>
            <p:cNvSpPr/>
            <p:nvPr/>
          </p:nvSpPr>
          <p:spPr bwMode="auto">
            <a:xfrm flipH="1">
              <a:off x="4083577" y="4621766"/>
              <a:ext cx="315035"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203" name="群組 202">
            <a:extLst>
              <a:ext uri="{FF2B5EF4-FFF2-40B4-BE49-F238E27FC236}">
                <a16:creationId xmlns:a16="http://schemas.microsoft.com/office/drawing/2014/main" id="{0F9F7F2C-60C8-400B-AE07-BAE5EBB77500}"/>
              </a:ext>
            </a:extLst>
          </p:cNvPr>
          <p:cNvGrpSpPr/>
          <p:nvPr/>
        </p:nvGrpSpPr>
        <p:grpSpPr>
          <a:xfrm>
            <a:off x="7235477" y="5668066"/>
            <a:ext cx="360040" cy="936105"/>
            <a:chOff x="4038572" y="4621766"/>
            <a:chExt cx="360040" cy="936105"/>
          </a:xfrm>
        </p:grpSpPr>
        <p:sp>
          <p:nvSpPr>
            <p:cNvPr id="204" name="弧形 203">
              <a:extLst>
                <a:ext uri="{FF2B5EF4-FFF2-40B4-BE49-F238E27FC236}">
                  <a16:creationId xmlns:a16="http://schemas.microsoft.com/office/drawing/2014/main" id="{CF637398-7A5D-449E-B1FD-510FFCD7C986}"/>
                </a:ext>
              </a:extLst>
            </p:cNvPr>
            <p:cNvSpPr/>
            <p:nvPr/>
          </p:nvSpPr>
          <p:spPr bwMode="auto">
            <a:xfrm>
              <a:off x="4038572" y="4621766"/>
              <a:ext cx="360040"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205" name="弧形 204">
              <a:extLst>
                <a:ext uri="{FF2B5EF4-FFF2-40B4-BE49-F238E27FC236}">
                  <a16:creationId xmlns:a16="http://schemas.microsoft.com/office/drawing/2014/main" id="{E68F4034-F552-4D61-B857-5149F9503F47}"/>
                </a:ext>
              </a:extLst>
            </p:cNvPr>
            <p:cNvSpPr/>
            <p:nvPr/>
          </p:nvSpPr>
          <p:spPr bwMode="auto">
            <a:xfrm flipH="1">
              <a:off x="4083577" y="4621766"/>
              <a:ext cx="315035"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206" name="群組 205">
            <a:extLst>
              <a:ext uri="{FF2B5EF4-FFF2-40B4-BE49-F238E27FC236}">
                <a16:creationId xmlns:a16="http://schemas.microsoft.com/office/drawing/2014/main" id="{6FE11F75-4309-4D7F-A6EC-B5A00D1E598E}"/>
              </a:ext>
            </a:extLst>
          </p:cNvPr>
          <p:cNvGrpSpPr/>
          <p:nvPr/>
        </p:nvGrpSpPr>
        <p:grpSpPr>
          <a:xfrm>
            <a:off x="8219938" y="5666139"/>
            <a:ext cx="360040" cy="936105"/>
            <a:chOff x="4038572" y="4621766"/>
            <a:chExt cx="360040" cy="936105"/>
          </a:xfrm>
        </p:grpSpPr>
        <p:sp>
          <p:nvSpPr>
            <p:cNvPr id="207" name="弧形 206">
              <a:extLst>
                <a:ext uri="{FF2B5EF4-FFF2-40B4-BE49-F238E27FC236}">
                  <a16:creationId xmlns:a16="http://schemas.microsoft.com/office/drawing/2014/main" id="{6AFF5E40-81FA-4B67-83B6-2B549E36ECE6}"/>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08" name="弧形 207">
              <a:extLst>
                <a:ext uri="{FF2B5EF4-FFF2-40B4-BE49-F238E27FC236}">
                  <a16:creationId xmlns:a16="http://schemas.microsoft.com/office/drawing/2014/main" id="{0CD6E04F-9FA4-4AAB-AFB7-3AE6D7EA29C5}"/>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09" name="群組 208">
            <a:extLst>
              <a:ext uri="{FF2B5EF4-FFF2-40B4-BE49-F238E27FC236}">
                <a16:creationId xmlns:a16="http://schemas.microsoft.com/office/drawing/2014/main" id="{AC7A8353-4FCC-4ECE-ACC4-E374C2C7B9BF}"/>
              </a:ext>
            </a:extLst>
          </p:cNvPr>
          <p:cNvGrpSpPr/>
          <p:nvPr/>
        </p:nvGrpSpPr>
        <p:grpSpPr>
          <a:xfrm>
            <a:off x="8725563" y="5656460"/>
            <a:ext cx="360040" cy="936105"/>
            <a:chOff x="4038572" y="4621766"/>
            <a:chExt cx="360040" cy="936105"/>
          </a:xfrm>
        </p:grpSpPr>
        <p:sp>
          <p:nvSpPr>
            <p:cNvPr id="210" name="弧形 209">
              <a:extLst>
                <a:ext uri="{FF2B5EF4-FFF2-40B4-BE49-F238E27FC236}">
                  <a16:creationId xmlns:a16="http://schemas.microsoft.com/office/drawing/2014/main" id="{C65009C3-FEBB-4C50-8C80-ED1827621DA0}"/>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11" name="弧形 210">
              <a:extLst>
                <a:ext uri="{FF2B5EF4-FFF2-40B4-BE49-F238E27FC236}">
                  <a16:creationId xmlns:a16="http://schemas.microsoft.com/office/drawing/2014/main" id="{30B83302-16A9-4165-821C-5DEA642F43D4}"/>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12" name="群組 211">
            <a:extLst>
              <a:ext uri="{FF2B5EF4-FFF2-40B4-BE49-F238E27FC236}">
                <a16:creationId xmlns:a16="http://schemas.microsoft.com/office/drawing/2014/main" id="{393BF78E-8AF2-4421-AE3B-D86CBDEA2B2A}"/>
              </a:ext>
            </a:extLst>
          </p:cNvPr>
          <p:cNvGrpSpPr/>
          <p:nvPr/>
        </p:nvGrpSpPr>
        <p:grpSpPr>
          <a:xfrm>
            <a:off x="9239101" y="5648293"/>
            <a:ext cx="360040" cy="936105"/>
            <a:chOff x="4038572" y="4621766"/>
            <a:chExt cx="360040" cy="936105"/>
          </a:xfrm>
        </p:grpSpPr>
        <p:sp>
          <p:nvSpPr>
            <p:cNvPr id="213" name="弧形 212">
              <a:extLst>
                <a:ext uri="{FF2B5EF4-FFF2-40B4-BE49-F238E27FC236}">
                  <a16:creationId xmlns:a16="http://schemas.microsoft.com/office/drawing/2014/main" id="{C2528543-57B5-4052-A7C7-D9F15D93BBD2}"/>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14" name="弧形 213">
              <a:extLst>
                <a:ext uri="{FF2B5EF4-FFF2-40B4-BE49-F238E27FC236}">
                  <a16:creationId xmlns:a16="http://schemas.microsoft.com/office/drawing/2014/main" id="{DE2424E9-67A8-4B39-A6F8-1AC6DE658A35}"/>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15" name="群組 214">
            <a:extLst>
              <a:ext uri="{FF2B5EF4-FFF2-40B4-BE49-F238E27FC236}">
                <a16:creationId xmlns:a16="http://schemas.microsoft.com/office/drawing/2014/main" id="{BFB120E4-5A22-43DD-8010-97B68193B536}"/>
              </a:ext>
            </a:extLst>
          </p:cNvPr>
          <p:cNvGrpSpPr/>
          <p:nvPr/>
        </p:nvGrpSpPr>
        <p:grpSpPr>
          <a:xfrm>
            <a:off x="9797479" y="5656460"/>
            <a:ext cx="360040" cy="936105"/>
            <a:chOff x="4038572" y="4621766"/>
            <a:chExt cx="360040" cy="936105"/>
          </a:xfrm>
        </p:grpSpPr>
        <p:sp>
          <p:nvSpPr>
            <p:cNvPr id="216" name="弧形 215">
              <a:extLst>
                <a:ext uri="{FF2B5EF4-FFF2-40B4-BE49-F238E27FC236}">
                  <a16:creationId xmlns:a16="http://schemas.microsoft.com/office/drawing/2014/main" id="{F296E3E8-CEAE-46E1-9AEA-AE6572DD8D42}"/>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17" name="弧形 216">
              <a:extLst>
                <a:ext uri="{FF2B5EF4-FFF2-40B4-BE49-F238E27FC236}">
                  <a16:creationId xmlns:a16="http://schemas.microsoft.com/office/drawing/2014/main" id="{F3191DDB-44F1-4C6E-B113-0B5A55C65F1C}"/>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18" name="群組 217">
            <a:extLst>
              <a:ext uri="{FF2B5EF4-FFF2-40B4-BE49-F238E27FC236}">
                <a16:creationId xmlns:a16="http://schemas.microsoft.com/office/drawing/2014/main" id="{FE6D240C-B580-43FD-9D4D-C39A18C79B56}"/>
              </a:ext>
            </a:extLst>
          </p:cNvPr>
          <p:cNvGrpSpPr/>
          <p:nvPr/>
        </p:nvGrpSpPr>
        <p:grpSpPr>
          <a:xfrm>
            <a:off x="8315479" y="4820292"/>
            <a:ext cx="360040" cy="936105"/>
            <a:chOff x="4038572" y="4621766"/>
            <a:chExt cx="360040" cy="936105"/>
          </a:xfrm>
        </p:grpSpPr>
        <p:sp>
          <p:nvSpPr>
            <p:cNvPr id="219" name="弧形 218">
              <a:extLst>
                <a:ext uri="{FF2B5EF4-FFF2-40B4-BE49-F238E27FC236}">
                  <a16:creationId xmlns:a16="http://schemas.microsoft.com/office/drawing/2014/main" id="{4AFD5FB2-1F7B-46E7-BC8E-9EE27CDCA87B}"/>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20" name="弧形 219">
              <a:extLst>
                <a:ext uri="{FF2B5EF4-FFF2-40B4-BE49-F238E27FC236}">
                  <a16:creationId xmlns:a16="http://schemas.microsoft.com/office/drawing/2014/main" id="{8DACB660-2451-4BB8-AD67-3A2977B534E0}"/>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21" name="群組 220">
            <a:extLst>
              <a:ext uri="{FF2B5EF4-FFF2-40B4-BE49-F238E27FC236}">
                <a16:creationId xmlns:a16="http://schemas.microsoft.com/office/drawing/2014/main" id="{BEDFEA66-C4F4-4E0A-B957-E227656D82AF}"/>
              </a:ext>
            </a:extLst>
          </p:cNvPr>
          <p:cNvGrpSpPr/>
          <p:nvPr/>
        </p:nvGrpSpPr>
        <p:grpSpPr>
          <a:xfrm>
            <a:off x="8821104" y="4810613"/>
            <a:ext cx="360040" cy="936105"/>
            <a:chOff x="4038572" y="4621766"/>
            <a:chExt cx="360040" cy="936105"/>
          </a:xfrm>
        </p:grpSpPr>
        <p:sp>
          <p:nvSpPr>
            <p:cNvPr id="222" name="弧形 221">
              <a:extLst>
                <a:ext uri="{FF2B5EF4-FFF2-40B4-BE49-F238E27FC236}">
                  <a16:creationId xmlns:a16="http://schemas.microsoft.com/office/drawing/2014/main" id="{64A62F97-FBAA-4911-938E-4CBFC5DB01EE}"/>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23" name="弧形 222">
              <a:extLst>
                <a:ext uri="{FF2B5EF4-FFF2-40B4-BE49-F238E27FC236}">
                  <a16:creationId xmlns:a16="http://schemas.microsoft.com/office/drawing/2014/main" id="{4260484C-8406-4BA7-B22C-84430516B6EE}"/>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24" name="群組 223">
            <a:extLst>
              <a:ext uri="{FF2B5EF4-FFF2-40B4-BE49-F238E27FC236}">
                <a16:creationId xmlns:a16="http://schemas.microsoft.com/office/drawing/2014/main" id="{4D1732AB-A31C-4991-9E64-F83B82076CDC}"/>
              </a:ext>
            </a:extLst>
          </p:cNvPr>
          <p:cNvGrpSpPr/>
          <p:nvPr/>
        </p:nvGrpSpPr>
        <p:grpSpPr>
          <a:xfrm>
            <a:off x="9334642" y="4802446"/>
            <a:ext cx="360040" cy="936105"/>
            <a:chOff x="4038572" y="4621766"/>
            <a:chExt cx="360040" cy="936105"/>
          </a:xfrm>
        </p:grpSpPr>
        <p:sp>
          <p:nvSpPr>
            <p:cNvPr id="225" name="弧形 224">
              <a:extLst>
                <a:ext uri="{FF2B5EF4-FFF2-40B4-BE49-F238E27FC236}">
                  <a16:creationId xmlns:a16="http://schemas.microsoft.com/office/drawing/2014/main" id="{DAE23584-63A2-4CF5-AB2D-EF68901B9091}"/>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26" name="弧形 225">
              <a:extLst>
                <a:ext uri="{FF2B5EF4-FFF2-40B4-BE49-F238E27FC236}">
                  <a16:creationId xmlns:a16="http://schemas.microsoft.com/office/drawing/2014/main" id="{DD34F6A9-922C-46AC-A8BA-C04560A76C5B}"/>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29" name="群組 228">
            <a:extLst>
              <a:ext uri="{FF2B5EF4-FFF2-40B4-BE49-F238E27FC236}">
                <a16:creationId xmlns:a16="http://schemas.microsoft.com/office/drawing/2014/main" id="{E0B94065-74E3-4F5D-9591-C462BFE28BAB}"/>
              </a:ext>
            </a:extLst>
          </p:cNvPr>
          <p:cNvGrpSpPr/>
          <p:nvPr/>
        </p:nvGrpSpPr>
        <p:grpSpPr>
          <a:xfrm>
            <a:off x="9893020" y="4810613"/>
            <a:ext cx="360040" cy="936105"/>
            <a:chOff x="4038572" y="4621766"/>
            <a:chExt cx="360040" cy="936105"/>
          </a:xfrm>
        </p:grpSpPr>
        <p:sp>
          <p:nvSpPr>
            <p:cNvPr id="230" name="弧形 229">
              <a:extLst>
                <a:ext uri="{FF2B5EF4-FFF2-40B4-BE49-F238E27FC236}">
                  <a16:creationId xmlns:a16="http://schemas.microsoft.com/office/drawing/2014/main" id="{6A1A5861-099C-4677-A3DA-0C3A7E94C706}"/>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31" name="弧形 230">
              <a:extLst>
                <a:ext uri="{FF2B5EF4-FFF2-40B4-BE49-F238E27FC236}">
                  <a16:creationId xmlns:a16="http://schemas.microsoft.com/office/drawing/2014/main" id="{AB2D8994-CB14-4BA5-A4AB-923DA7C90908}"/>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cxnSp>
        <p:nvCxnSpPr>
          <p:cNvPr id="232" name="直線接點 231">
            <a:extLst>
              <a:ext uri="{FF2B5EF4-FFF2-40B4-BE49-F238E27FC236}">
                <a16:creationId xmlns:a16="http://schemas.microsoft.com/office/drawing/2014/main" id="{2D62867B-CD75-43A4-8DF8-F1C45E77C006}"/>
              </a:ext>
            </a:extLst>
          </p:cNvPr>
          <p:cNvCxnSpPr>
            <a:cxnSpLocks/>
          </p:cNvCxnSpPr>
          <p:nvPr/>
        </p:nvCxnSpPr>
        <p:spPr bwMode="auto">
          <a:xfrm flipV="1">
            <a:off x="3894316" y="6134038"/>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3" name="群組 232">
            <a:extLst>
              <a:ext uri="{FF2B5EF4-FFF2-40B4-BE49-F238E27FC236}">
                <a16:creationId xmlns:a16="http://schemas.microsoft.com/office/drawing/2014/main" id="{7FC7C941-0B66-4B80-979E-A557C93F8219}"/>
              </a:ext>
            </a:extLst>
          </p:cNvPr>
          <p:cNvGrpSpPr/>
          <p:nvPr/>
        </p:nvGrpSpPr>
        <p:grpSpPr>
          <a:xfrm>
            <a:off x="3924163" y="5675664"/>
            <a:ext cx="360040" cy="936105"/>
            <a:chOff x="4038572" y="4621766"/>
            <a:chExt cx="360040" cy="936105"/>
          </a:xfrm>
        </p:grpSpPr>
        <p:sp>
          <p:nvSpPr>
            <p:cNvPr id="234" name="弧形 233">
              <a:extLst>
                <a:ext uri="{FF2B5EF4-FFF2-40B4-BE49-F238E27FC236}">
                  <a16:creationId xmlns:a16="http://schemas.microsoft.com/office/drawing/2014/main" id="{1F581BA2-9FC3-48DB-8B9F-3003D620AC2C}"/>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35" name="弧形 234">
              <a:extLst>
                <a:ext uri="{FF2B5EF4-FFF2-40B4-BE49-F238E27FC236}">
                  <a16:creationId xmlns:a16="http://schemas.microsoft.com/office/drawing/2014/main" id="{830E88F9-9BAB-4424-8F58-C2BA801DC945}"/>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36" name="群組 235">
            <a:extLst>
              <a:ext uri="{FF2B5EF4-FFF2-40B4-BE49-F238E27FC236}">
                <a16:creationId xmlns:a16="http://schemas.microsoft.com/office/drawing/2014/main" id="{3DF2FFF1-6D37-49D7-BC16-D195EF4F2286}"/>
              </a:ext>
            </a:extLst>
          </p:cNvPr>
          <p:cNvGrpSpPr/>
          <p:nvPr/>
        </p:nvGrpSpPr>
        <p:grpSpPr>
          <a:xfrm>
            <a:off x="4429788" y="5665985"/>
            <a:ext cx="360040" cy="936105"/>
            <a:chOff x="4038572" y="4621766"/>
            <a:chExt cx="360040" cy="936105"/>
          </a:xfrm>
        </p:grpSpPr>
        <p:sp>
          <p:nvSpPr>
            <p:cNvPr id="237" name="弧形 236">
              <a:extLst>
                <a:ext uri="{FF2B5EF4-FFF2-40B4-BE49-F238E27FC236}">
                  <a16:creationId xmlns:a16="http://schemas.microsoft.com/office/drawing/2014/main" id="{755A9F29-AB96-4987-9ECF-37C99D6F4765}"/>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38" name="弧形 237">
              <a:extLst>
                <a:ext uri="{FF2B5EF4-FFF2-40B4-BE49-F238E27FC236}">
                  <a16:creationId xmlns:a16="http://schemas.microsoft.com/office/drawing/2014/main" id="{9B63C920-1BCD-4DE7-A6FF-397883A31703}"/>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39" name="群組 238">
            <a:extLst>
              <a:ext uri="{FF2B5EF4-FFF2-40B4-BE49-F238E27FC236}">
                <a16:creationId xmlns:a16="http://schemas.microsoft.com/office/drawing/2014/main" id="{5EF6D5BA-F23C-4536-B8B6-C61255FDED44}"/>
              </a:ext>
            </a:extLst>
          </p:cNvPr>
          <p:cNvGrpSpPr/>
          <p:nvPr/>
        </p:nvGrpSpPr>
        <p:grpSpPr>
          <a:xfrm>
            <a:off x="4943326" y="5657818"/>
            <a:ext cx="360040" cy="936105"/>
            <a:chOff x="4038572" y="4621766"/>
            <a:chExt cx="360040" cy="936105"/>
          </a:xfrm>
        </p:grpSpPr>
        <p:sp>
          <p:nvSpPr>
            <p:cNvPr id="240" name="弧形 239">
              <a:extLst>
                <a:ext uri="{FF2B5EF4-FFF2-40B4-BE49-F238E27FC236}">
                  <a16:creationId xmlns:a16="http://schemas.microsoft.com/office/drawing/2014/main" id="{957ECF27-2F7F-4B05-AB94-77AB927469AA}"/>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41" name="弧形 240">
              <a:extLst>
                <a:ext uri="{FF2B5EF4-FFF2-40B4-BE49-F238E27FC236}">
                  <a16:creationId xmlns:a16="http://schemas.microsoft.com/office/drawing/2014/main" id="{DE0DF96A-F18D-41BA-AE37-6D5A00DE77EB}"/>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42" name="群組 241">
            <a:extLst>
              <a:ext uri="{FF2B5EF4-FFF2-40B4-BE49-F238E27FC236}">
                <a16:creationId xmlns:a16="http://schemas.microsoft.com/office/drawing/2014/main" id="{F4416273-4A5C-4A8E-BE6F-2E921317B3B0}"/>
              </a:ext>
            </a:extLst>
          </p:cNvPr>
          <p:cNvGrpSpPr/>
          <p:nvPr/>
        </p:nvGrpSpPr>
        <p:grpSpPr>
          <a:xfrm>
            <a:off x="5501704" y="5665985"/>
            <a:ext cx="360040" cy="936105"/>
            <a:chOff x="4038572" y="4621766"/>
            <a:chExt cx="360040" cy="936105"/>
          </a:xfrm>
        </p:grpSpPr>
        <p:sp>
          <p:nvSpPr>
            <p:cNvPr id="243" name="弧形 242">
              <a:extLst>
                <a:ext uri="{FF2B5EF4-FFF2-40B4-BE49-F238E27FC236}">
                  <a16:creationId xmlns:a16="http://schemas.microsoft.com/office/drawing/2014/main" id="{C768881E-04B1-45C2-8CC5-D661E8958EC3}"/>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44" name="弧形 243">
              <a:extLst>
                <a:ext uri="{FF2B5EF4-FFF2-40B4-BE49-F238E27FC236}">
                  <a16:creationId xmlns:a16="http://schemas.microsoft.com/office/drawing/2014/main" id="{25E6E649-4BB5-420E-9EBE-40EF9191BEE7}"/>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45" name="群組 244">
            <a:extLst>
              <a:ext uri="{FF2B5EF4-FFF2-40B4-BE49-F238E27FC236}">
                <a16:creationId xmlns:a16="http://schemas.microsoft.com/office/drawing/2014/main" id="{2E7691F3-7CD9-4E9E-B7D1-2FE0E2C27D33}"/>
              </a:ext>
            </a:extLst>
          </p:cNvPr>
          <p:cNvGrpSpPr/>
          <p:nvPr/>
        </p:nvGrpSpPr>
        <p:grpSpPr>
          <a:xfrm>
            <a:off x="4067329" y="4820292"/>
            <a:ext cx="360040" cy="936105"/>
            <a:chOff x="4038572" y="4621766"/>
            <a:chExt cx="360040" cy="936105"/>
          </a:xfrm>
        </p:grpSpPr>
        <p:sp>
          <p:nvSpPr>
            <p:cNvPr id="246" name="弧形 245">
              <a:extLst>
                <a:ext uri="{FF2B5EF4-FFF2-40B4-BE49-F238E27FC236}">
                  <a16:creationId xmlns:a16="http://schemas.microsoft.com/office/drawing/2014/main" id="{4165F618-6B24-467B-A1DE-75EAB4F8A2BE}"/>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47" name="弧形 246">
              <a:extLst>
                <a:ext uri="{FF2B5EF4-FFF2-40B4-BE49-F238E27FC236}">
                  <a16:creationId xmlns:a16="http://schemas.microsoft.com/office/drawing/2014/main" id="{12C68FC9-07CF-44FA-B212-44CAE9337032}"/>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48" name="群組 247">
            <a:extLst>
              <a:ext uri="{FF2B5EF4-FFF2-40B4-BE49-F238E27FC236}">
                <a16:creationId xmlns:a16="http://schemas.microsoft.com/office/drawing/2014/main" id="{99E5ABC2-704E-42EB-8422-A2417DEFE715}"/>
              </a:ext>
            </a:extLst>
          </p:cNvPr>
          <p:cNvGrpSpPr/>
          <p:nvPr/>
        </p:nvGrpSpPr>
        <p:grpSpPr>
          <a:xfrm>
            <a:off x="4572954" y="4810613"/>
            <a:ext cx="360040" cy="936105"/>
            <a:chOff x="4038572" y="4621766"/>
            <a:chExt cx="360040" cy="936105"/>
          </a:xfrm>
        </p:grpSpPr>
        <p:sp>
          <p:nvSpPr>
            <p:cNvPr id="249" name="弧形 248">
              <a:extLst>
                <a:ext uri="{FF2B5EF4-FFF2-40B4-BE49-F238E27FC236}">
                  <a16:creationId xmlns:a16="http://schemas.microsoft.com/office/drawing/2014/main" id="{B3470171-EF2F-4BCE-9E84-65DE8C90F30F}"/>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50" name="弧形 249">
              <a:extLst>
                <a:ext uri="{FF2B5EF4-FFF2-40B4-BE49-F238E27FC236}">
                  <a16:creationId xmlns:a16="http://schemas.microsoft.com/office/drawing/2014/main" id="{A63E8CA9-373C-4C57-8A53-5D2AA6B87C0B}"/>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51" name="群組 250">
            <a:extLst>
              <a:ext uri="{FF2B5EF4-FFF2-40B4-BE49-F238E27FC236}">
                <a16:creationId xmlns:a16="http://schemas.microsoft.com/office/drawing/2014/main" id="{B9F4CC4A-E78B-4653-97AB-B0E4FFDDAAB3}"/>
              </a:ext>
            </a:extLst>
          </p:cNvPr>
          <p:cNvGrpSpPr/>
          <p:nvPr/>
        </p:nvGrpSpPr>
        <p:grpSpPr>
          <a:xfrm>
            <a:off x="5086492" y="4802446"/>
            <a:ext cx="360040" cy="936105"/>
            <a:chOff x="4038572" y="4621766"/>
            <a:chExt cx="360040" cy="936105"/>
          </a:xfrm>
        </p:grpSpPr>
        <p:sp>
          <p:nvSpPr>
            <p:cNvPr id="252" name="弧形 251">
              <a:extLst>
                <a:ext uri="{FF2B5EF4-FFF2-40B4-BE49-F238E27FC236}">
                  <a16:creationId xmlns:a16="http://schemas.microsoft.com/office/drawing/2014/main" id="{6AB5FD7F-4432-4ADA-A825-EA21E4F4E499}"/>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53" name="弧形 252">
              <a:extLst>
                <a:ext uri="{FF2B5EF4-FFF2-40B4-BE49-F238E27FC236}">
                  <a16:creationId xmlns:a16="http://schemas.microsoft.com/office/drawing/2014/main" id="{1C58AEAF-3627-4415-AF74-6D20DEABD38A}"/>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54" name="群組 253">
            <a:extLst>
              <a:ext uri="{FF2B5EF4-FFF2-40B4-BE49-F238E27FC236}">
                <a16:creationId xmlns:a16="http://schemas.microsoft.com/office/drawing/2014/main" id="{13B68D2A-3B5B-415F-BEDF-B872322E7953}"/>
              </a:ext>
            </a:extLst>
          </p:cNvPr>
          <p:cNvGrpSpPr/>
          <p:nvPr/>
        </p:nvGrpSpPr>
        <p:grpSpPr>
          <a:xfrm>
            <a:off x="5644870" y="4810613"/>
            <a:ext cx="360040" cy="936105"/>
            <a:chOff x="4038572" y="4621766"/>
            <a:chExt cx="360040" cy="936105"/>
          </a:xfrm>
        </p:grpSpPr>
        <p:sp>
          <p:nvSpPr>
            <p:cNvPr id="255" name="弧形 254">
              <a:extLst>
                <a:ext uri="{FF2B5EF4-FFF2-40B4-BE49-F238E27FC236}">
                  <a16:creationId xmlns:a16="http://schemas.microsoft.com/office/drawing/2014/main" id="{AE075D0D-17B6-412B-BA11-394FB80D7970}"/>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56" name="弧形 255">
              <a:extLst>
                <a:ext uri="{FF2B5EF4-FFF2-40B4-BE49-F238E27FC236}">
                  <a16:creationId xmlns:a16="http://schemas.microsoft.com/office/drawing/2014/main" id="{4320AD19-9949-4DB3-927E-C5D42013D372}"/>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sp>
        <p:nvSpPr>
          <p:cNvPr id="3" name="文字方塊 2">
            <a:extLst>
              <a:ext uri="{FF2B5EF4-FFF2-40B4-BE49-F238E27FC236}">
                <a16:creationId xmlns:a16="http://schemas.microsoft.com/office/drawing/2014/main" id="{10EC4814-AF5A-E2F0-1FD0-A6280577F79D}"/>
              </a:ext>
            </a:extLst>
          </p:cNvPr>
          <p:cNvSpPr txBox="1"/>
          <p:nvPr/>
        </p:nvSpPr>
        <p:spPr>
          <a:xfrm>
            <a:off x="2466675" y="6214309"/>
            <a:ext cx="7490125" cy="335989"/>
          </a:xfrm>
          <a:prstGeom prst="rect">
            <a:avLst/>
          </a:prstGeom>
          <a:noFill/>
        </p:spPr>
        <p:txBody>
          <a:bodyPr wrap="square" rtlCol="0">
            <a:spAutoFit/>
          </a:bodyPr>
          <a:lstStyle/>
          <a:p>
            <a:pPr>
              <a:lnSpc>
                <a:spcPct val="150000"/>
              </a:lnSpc>
            </a:pP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註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Con</a:t>
            </a:r>
            <a:r>
              <a:rPr lang="en-US" altLang="zh-TW" sz="1200" dirty="0">
                <a:latin typeface="Times New Roman" panose="02020603050405020304" pitchFamily="18" charset="0"/>
                <a:cs typeface="Times New Roman" panose="02020603050405020304" pitchFamily="18" charset="0"/>
              </a:rPr>
              <a:t>ventional</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Program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只是用於跟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LM</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Program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比較，解釋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Program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順序</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的影響，實際上並沒有此方式</a:t>
            </a: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7" name="標題 1">
            <a:extLst>
              <a:ext uri="{FF2B5EF4-FFF2-40B4-BE49-F238E27FC236}">
                <a16:creationId xmlns:a16="http://schemas.microsoft.com/office/drawing/2014/main" id="{9139D146-7C74-157B-35F5-3C96952586F3}"/>
              </a:ext>
            </a:extLst>
          </p:cNvPr>
          <p:cNvSpPr txBox="1">
            <a:spLocks/>
          </p:cNvSpPr>
          <p:nvPr/>
        </p:nvSpPr>
        <p:spPr>
          <a:xfrm>
            <a:off x="122594" y="0"/>
            <a:ext cx="12069406" cy="557139"/>
          </a:xfrm>
          <a:prstGeom prst="rect">
            <a:avLst/>
          </a:prstGeom>
        </p:spPr>
        <p:txBody>
          <a:bodyPr vert="horz" wrap="none" lIns="0" tIns="18000" rIns="0" bIns="0" rtlCol="0" anchor="ctr">
            <a:noAutofit/>
          </a:bodyPr>
          <a:lstStyle>
            <a:lvl1pPr algn="l" defTabSz="914400" rtl="0" eaLnBrk="1" latinLnBrk="0" hangingPunct="1">
              <a:lnSpc>
                <a:spcPct val="100000"/>
              </a:lnSpc>
              <a:spcBef>
                <a:spcPct val="0"/>
              </a:spcBef>
              <a:buNone/>
              <a:defRPr kumimoji="1" sz="2400" b="1" i="0" kern="1200" spc="-50" baseline="0">
                <a:solidFill>
                  <a:schemeClr val="tx1"/>
                </a:solidFill>
                <a:latin typeface="Meiryo (標題)"/>
                <a:ea typeface="+mj-ea"/>
                <a:cs typeface="Meiryo" charset="-128"/>
              </a:defRPr>
            </a:lvl1pPr>
          </a:lstStyle>
          <a:p>
            <a:r>
              <a:rPr lang="en-US" altLang="zh-TW" sz="2800" dirty="0"/>
              <a:t>Program method</a:t>
            </a:r>
            <a:endParaRPr lang="zh-TW" altLang="en-US" sz="2800" b="0" dirty="0"/>
          </a:p>
        </p:txBody>
      </p:sp>
    </p:spTree>
    <p:extLst>
      <p:ext uri="{BB962C8B-B14F-4D97-AF65-F5344CB8AC3E}">
        <p14:creationId xmlns:p14="http://schemas.microsoft.com/office/powerpoint/2010/main" val="75037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5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5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7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0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0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81"/>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8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9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9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9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20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0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1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15"/>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1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21"/>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4"/>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3290D-3586-D07C-D36F-3E6F7E84DEC1}"/>
            </a:ext>
          </a:extLst>
        </p:cNvPr>
        <p:cNvGrpSpPr/>
        <p:nvPr/>
      </p:nvGrpSpPr>
      <p:grpSpPr>
        <a:xfrm>
          <a:off x="0" y="0"/>
          <a:ext cx="0" cy="0"/>
          <a:chOff x="0" y="0"/>
          <a:chExt cx="0" cy="0"/>
        </a:xfrm>
      </p:grpSpPr>
      <p:sp>
        <p:nvSpPr>
          <p:cNvPr id="9" name="文字方塊 8">
            <a:extLst>
              <a:ext uri="{FF2B5EF4-FFF2-40B4-BE49-F238E27FC236}">
                <a16:creationId xmlns:a16="http://schemas.microsoft.com/office/drawing/2014/main" id="{53778DA7-F86B-FFBC-3C95-986F9AA2CE26}"/>
              </a:ext>
            </a:extLst>
          </p:cNvPr>
          <p:cNvSpPr txBox="1"/>
          <p:nvPr/>
        </p:nvSpPr>
        <p:spPr>
          <a:xfrm>
            <a:off x="703800" y="1639556"/>
            <a:ext cx="2478989" cy="369332"/>
          </a:xfrm>
          <a:prstGeom prst="rect">
            <a:avLst/>
          </a:prstGeom>
          <a:noFill/>
        </p:spPr>
        <p:txBody>
          <a:bodyPr wrap="square" rtlCol="0">
            <a:spAutoFit/>
          </a:bodyPr>
          <a:lstStyle/>
          <a:p>
            <a:r>
              <a:rPr lang="en-US" altLang="zh-TW" b="0" dirty="0">
                <a:latin typeface="Times New Roman" panose="02020603050405020304" pitchFamily="18" charset="0"/>
                <a:cs typeface="Times New Roman" panose="02020603050405020304" pitchFamily="18" charset="0"/>
              </a:rPr>
              <a:t> Conventional Program</a:t>
            </a:r>
            <a:endParaRPr lang="zh-TW" altLang="en-US" b="0" dirty="0">
              <a:latin typeface="Times New Roman" panose="02020603050405020304" pitchFamily="18" charset="0"/>
              <a:cs typeface="Times New Roman" panose="02020603050405020304" pitchFamily="18" charset="0"/>
            </a:endParaRPr>
          </a:p>
        </p:txBody>
      </p:sp>
      <p:grpSp>
        <p:nvGrpSpPr>
          <p:cNvPr id="4" name="群組 3">
            <a:extLst>
              <a:ext uri="{FF2B5EF4-FFF2-40B4-BE49-F238E27FC236}">
                <a16:creationId xmlns:a16="http://schemas.microsoft.com/office/drawing/2014/main" id="{248957EF-4668-0AD9-B170-020AA9DD8408}"/>
              </a:ext>
            </a:extLst>
          </p:cNvPr>
          <p:cNvGrpSpPr/>
          <p:nvPr/>
        </p:nvGrpSpPr>
        <p:grpSpPr>
          <a:xfrm>
            <a:off x="5551931" y="1585873"/>
            <a:ext cx="4368420" cy="1787891"/>
            <a:chOff x="5796480" y="2942749"/>
            <a:chExt cx="4368420" cy="1787891"/>
          </a:xfrm>
        </p:grpSpPr>
        <p:sp>
          <p:nvSpPr>
            <p:cNvPr id="8" name="文字方塊 7">
              <a:extLst>
                <a:ext uri="{FF2B5EF4-FFF2-40B4-BE49-F238E27FC236}">
                  <a16:creationId xmlns:a16="http://schemas.microsoft.com/office/drawing/2014/main" id="{6EC337C5-BA3A-D3BB-83CA-E141BCEF3FE3}"/>
                </a:ext>
              </a:extLst>
            </p:cNvPr>
            <p:cNvSpPr txBox="1"/>
            <p:nvPr/>
          </p:nvSpPr>
          <p:spPr>
            <a:xfrm>
              <a:off x="5796480" y="2942749"/>
              <a:ext cx="2184252" cy="707886"/>
            </a:xfrm>
            <a:prstGeom prst="rect">
              <a:avLst/>
            </a:prstGeom>
            <a:noFill/>
          </p:spPr>
          <p:txBody>
            <a:bodyPr wrap="none" rtlCol="0">
              <a:spAutoFit/>
            </a:bodyPr>
            <a:lstStyle/>
            <a:p>
              <a:r>
                <a:rPr lang="en-US" altLang="zh-TW" sz="2000" dirty="0">
                  <a:latin typeface="Times New Roman" panose="02020603050405020304" pitchFamily="18" charset="0"/>
                  <a:cs typeface="Times New Roman" panose="02020603050405020304" pitchFamily="18" charset="0"/>
                </a:rPr>
                <a:t>LM Program</a:t>
              </a:r>
            </a:p>
            <a:p>
              <a:r>
                <a:rPr lang="en-US" altLang="zh-TW" sz="2000" dirty="0">
                  <a:latin typeface="Times New Roman" panose="02020603050405020304" pitchFamily="18" charset="0"/>
                  <a:cs typeface="Times New Roman" panose="02020603050405020304" pitchFamily="18" charset="0"/>
                </a:rPr>
                <a:t>(low middle state</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t>
              </a:r>
              <a:endParaRPr lang="zh-TW" altLang="en-US" sz="2000"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C8E99CD9-0F74-4B78-D15E-8B80F007AF3D}"/>
                </a:ext>
              </a:extLst>
            </p:cNvPr>
            <p:cNvPicPr>
              <a:picLocks noChangeAspect="1"/>
            </p:cNvPicPr>
            <p:nvPr/>
          </p:nvPicPr>
          <p:blipFill>
            <a:blip r:embed="rId3"/>
            <a:stretch>
              <a:fillRect/>
            </a:stretch>
          </p:blipFill>
          <p:spPr>
            <a:xfrm>
              <a:off x="8183760" y="3014757"/>
              <a:ext cx="1981140" cy="1715883"/>
            </a:xfrm>
            <a:prstGeom prst="rect">
              <a:avLst/>
            </a:prstGeom>
          </p:spPr>
        </p:pic>
      </p:grpSp>
      <p:pic>
        <p:nvPicPr>
          <p:cNvPr id="11" name="圖片 10">
            <a:extLst>
              <a:ext uri="{FF2B5EF4-FFF2-40B4-BE49-F238E27FC236}">
                <a16:creationId xmlns:a16="http://schemas.microsoft.com/office/drawing/2014/main" id="{5869C276-222A-B4B1-2F0D-D67ED13FC0B6}"/>
              </a:ext>
            </a:extLst>
          </p:cNvPr>
          <p:cNvPicPr>
            <a:picLocks noChangeAspect="1"/>
          </p:cNvPicPr>
          <p:nvPr/>
        </p:nvPicPr>
        <p:blipFill>
          <a:blip r:embed="rId4"/>
          <a:stretch>
            <a:fillRect/>
          </a:stretch>
        </p:blipFill>
        <p:spPr>
          <a:xfrm>
            <a:off x="3049318" y="1585873"/>
            <a:ext cx="1975293" cy="1710819"/>
          </a:xfrm>
          <a:prstGeom prst="rect">
            <a:avLst/>
          </a:prstGeom>
        </p:spPr>
      </p:pic>
      <p:sp>
        <p:nvSpPr>
          <p:cNvPr id="228" name="フッター プレースホルダー 1">
            <a:extLst>
              <a:ext uri="{FF2B5EF4-FFF2-40B4-BE49-F238E27FC236}">
                <a16:creationId xmlns:a16="http://schemas.microsoft.com/office/drawing/2014/main" id="{0BA2043C-E19D-9D38-CBBC-F41D90AC620F}"/>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grpSp>
        <p:nvGrpSpPr>
          <p:cNvPr id="43" name="群組 42">
            <a:extLst>
              <a:ext uri="{FF2B5EF4-FFF2-40B4-BE49-F238E27FC236}">
                <a16:creationId xmlns:a16="http://schemas.microsoft.com/office/drawing/2014/main" id="{3ABB2FAF-CEA4-CEF5-7677-FD82C16895A0}"/>
              </a:ext>
            </a:extLst>
          </p:cNvPr>
          <p:cNvGrpSpPr/>
          <p:nvPr/>
        </p:nvGrpSpPr>
        <p:grpSpPr>
          <a:xfrm>
            <a:off x="2224766" y="4008813"/>
            <a:ext cx="360040" cy="936105"/>
            <a:chOff x="4074533" y="5402564"/>
            <a:chExt cx="360040" cy="936105"/>
          </a:xfrm>
        </p:grpSpPr>
        <p:sp>
          <p:nvSpPr>
            <p:cNvPr id="44" name="弧形 43">
              <a:extLst>
                <a:ext uri="{FF2B5EF4-FFF2-40B4-BE49-F238E27FC236}">
                  <a16:creationId xmlns:a16="http://schemas.microsoft.com/office/drawing/2014/main" id="{411D68C2-CA0C-973B-0E9A-9908F1153B94}"/>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45" name="弧形 44">
              <a:extLst>
                <a:ext uri="{FF2B5EF4-FFF2-40B4-BE49-F238E27FC236}">
                  <a16:creationId xmlns:a16="http://schemas.microsoft.com/office/drawing/2014/main" id="{BF04DB11-325F-4B37-2EF2-37CF3058C6E2}"/>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46" name="群組 45">
            <a:extLst>
              <a:ext uri="{FF2B5EF4-FFF2-40B4-BE49-F238E27FC236}">
                <a16:creationId xmlns:a16="http://schemas.microsoft.com/office/drawing/2014/main" id="{4ECE843B-0E26-1E94-0D7C-6B493DCF46D6}"/>
              </a:ext>
            </a:extLst>
          </p:cNvPr>
          <p:cNvGrpSpPr/>
          <p:nvPr/>
        </p:nvGrpSpPr>
        <p:grpSpPr>
          <a:xfrm>
            <a:off x="1412691" y="3276763"/>
            <a:ext cx="8856984" cy="2857429"/>
            <a:chOff x="1518292" y="3877284"/>
            <a:chExt cx="8856984" cy="2857429"/>
          </a:xfrm>
        </p:grpSpPr>
        <p:cxnSp>
          <p:nvCxnSpPr>
            <p:cNvPr id="47" name="直線接點 46">
              <a:extLst>
                <a:ext uri="{FF2B5EF4-FFF2-40B4-BE49-F238E27FC236}">
                  <a16:creationId xmlns:a16="http://schemas.microsoft.com/office/drawing/2014/main" id="{8958BC13-7519-FA1D-DF44-3E6B7011843E}"/>
                </a:ext>
              </a:extLst>
            </p:cNvPr>
            <p:cNvCxnSpPr/>
            <p:nvPr/>
          </p:nvCxnSpPr>
          <p:spPr bwMode="auto">
            <a:xfrm flipV="1">
              <a:off x="6450007" y="5078530"/>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線接點 47">
              <a:extLst>
                <a:ext uri="{FF2B5EF4-FFF2-40B4-BE49-F238E27FC236}">
                  <a16:creationId xmlns:a16="http://schemas.microsoft.com/office/drawing/2014/main" id="{D0F7B597-9B9D-952A-FFD0-2181E31DD45C}"/>
                </a:ext>
              </a:extLst>
            </p:cNvPr>
            <p:cNvCxnSpPr/>
            <p:nvPr/>
          </p:nvCxnSpPr>
          <p:spPr bwMode="auto">
            <a:xfrm flipV="1">
              <a:off x="8250206" y="5086986"/>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接點 48">
              <a:extLst>
                <a:ext uri="{FF2B5EF4-FFF2-40B4-BE49-F238E27FC236}">
                  <a16:creationId xmlns:a16="http://schemas.microsoft.com/office/drawing/2014/main" id="{B6AB5DD3-7F65-2D7C-077A-A6C60DBD8148}"/>
                </a:ext>
              </a:extLst>
            </p:cNvPr>
            <p:cNvCxnSpPr/>
            <p:nvPr/>
          </p:nvCxnSpPr>
          <p:spPr bwMode="auto">
            <a:xfrm flipV="1">
              <a:off x="6450007" y="5870617"/>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接點 49">
              <a:extLst>
                <a:ext uri="{FF2B5EF4-FFF2-40B4-BE49-F238E27FC236}">
                  <a16:creationId xmlns:a16="http://schemas.microsoft.com/office/drawing/2014/main" id="{D8756F70-6AFA-EC2A-7D6A-033BCD0CBE43}"/>
                </a:ext>
              </a:extLst>
            </p:cNvPr>
            <p:cNvCxnSpPr/>
            <p:nvPr/>
          </p:nvCxnSpPr>
          <p:spPr bwMode="auto">
            <a:xfrm flipV="1">
              <a:off x="6450006" y="6726257"/>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線接點 50">
              <a:extLst>
                <a:ext uri="{FF2B5EF4-FFF2-40B4-BE49-F238E27FC236}">
                  <a16:creationId xmlns:a16="http://schemas.microsoft.com/office/drawing/2014/main" id="{5FA83C75-8265-0E39-4779-B81D478E7C77}"/>
                </a:ext>
              </a:extLst>
            </p:cNvPr>
            <p:cNvCxnSpPr/>
            <p:nvPr/>
          </p:nvCxnSpPr>
          <p:spPr bwMode="auto">
            <a:xfrm flipV="1">
              <a:off x="8286167" y="5867784"/>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文字方塊 51">
              <a:extLst>
                <a:ext uri="{FF2B5EF4-FFF2-40B4-BE49-F238E27FC236}">
                  <a16:creationId xmlns:a16="http://schemas.microsoft.com/office/drawing/2014/main" id="{0AEAF656-2ED1-AC95-CBE5-23208A30854F}"/>
                </a:ext>
              </a:extLst>
            </p:cNvPr>
            <p:cNvSpPr txBox="1"/>
            <p:nvPr/>
          </p:nvSpPr>
          <p:spPr>
            <a:xfrm>
              <a:off x="6678838" y="4297474"/>
              <a:ext cx="269626" cy="276999"/>
            </a:xfrm>
            <a:prstGeom prst="rect">
              <a:avLst/>
            </a:prstGeom>
            <a:noFill/>
          </p:spPr>
          <p:txBody>
            <a:bodyPr wrap="none" rtlCol="0">
              <a:spAutoFit/>
            </a:bodyPr>
            <a:lstStyle/>
            <a:p>
              <a:r>
                <a:rPr lang="en-US" altLang="zh-TW" sz="1200" dirty="0">
                  <a:latin typeface="Century Gothic" panose="020B0502020202020204" pitchFamily="34" charset="0"/>
                </a:rPr>
                <a:t>1</a:t>
              </a:r>
              <a:endParaRPr lang="zh-TW" altLang="en-US" sz="1200" dirty="0">
                <a:latin typeface="Century Gothic" panose="020B0502020202020204" pitchFamily="34" charset="0"/>
              </a:endParaRPr>
            </a:p>
          </p:txBody>
        </p:sp>
        <p:sp>
          <p:nvSpPr>
            <p:cNvPr id="53" name="文字方塊 52">
              <a:extLst>
                <a:ext uri="{FF2B5EF4-FFF2-40B4-BE49-F238E27FC236}">
                  <a16:creationId xmlns:a16="http://schemas.microsoft.com/office/drawing/2014/main" id="{3B441707-8E4C-509C-DAF3-832AA1F954F0}"/>
                </a:ext>
              </a:extLst>
            </p:cNvPr>
            <p:cNvSpPr txBox="1"/>
            <p:nvPr/>
          </p:nvSpPr>
          <p:spPr>
            <a:xfrm>
              <a:off x="7386110" y="4297474"/>
              <a:ext cx="269626" cy="276999"/>
            </a:xfrm>
            <a:prstGeom prst="rect">
              <a:avLst/>
            </a:prstGeom>
            <a:noFill/>
          </p:spPr>
          <p:txBody>
            <a:bodyPr wrap="none" rtlCol="0">
              <a:spAutoFit/>
            </a:bodyPr>
            <a:lstStyle/>
            <a:p>
              <a:r>
                <a:rPr lang="en-US" altLang="zh-TW" sz="1200" dirty="0">
                  <a:latin typeface="Century Gothic" panose="020B0502020202020204" pitchFamily="34" charset="0"/>
                </a:rPr>
                <a:t>0</a:t>
              </a:r>
              <a:endParaRPr lang="zh-TW" altLang="en-US" sz="1200" dirty="0">
                <a:latin typeface="Century Gothic" panose="020B0502020202020204" pitchFamily="34" charset="0"/>
              </a:endParaRPr>
            </a:p>
          </p:txBody>
        </p:sp>
        <p:sp>
          <p:nvSpPr>
            <p:cNvPr id="54" name="文字方塊 53">
              <a:extLst>
                <a:ext uri="{FF2B5EF4-FFF2-40B4-BE49-F238E27FC236}">
                  <a16:creationId xmlns:a16="http://schemas.microsoft.com/office/drawing/2014/main" id="{9A11E739-D763-C109-6F13-662F209DDCE4}"/>
                </a:ext>
              </a:extLst>
            </p:cNvPr>
            <p:cNvSpPr txBox="1"/>
            <p:nvPr/>
          </p:nvSpPr>
          <p:spPr>
            <a:xfrm>
              <a:off x="8344225" y="4293765"/>
              <a:ext cx="354584" cy="276999"/>
            </a:xfrm>
            <a:prstGeom prst="rect">
              <a:avLst/>
            </a:prstGeom>
            <a:noFill/>
          </p:spPr>
          <p:txBody>
            <a:bodyPr wrap="none" rtlCol="0">
              <a:spAutoFit/>
            </a:bodyPr>
            <a:lstStyle/>
            <a:p>
              <a:r>
                <a:rPr lang="en-US" altLang="zh-TW" sz="1200" dirty="0">
                  <a:latin typeface="Century Gothic" panose="020B0502020202020204" pitchFamily="34" charset="0"/>
                </a:rPr>
                <a:t>11</a:t>
              </a:r>
              <a:endParaRPr lang="zh-TW" altLang="en-US" sz="1200" dirty="0">
                <a:latin typeface="Century Gothic" panose="020B0502020202020204" pitchFamily="34" charset="0"/>
              </a:endParaRPr>
            </a:p>
          </p:txBody>
        </p:sp>
        <p:sp>
          <p:nvSpPr>
            <p:cNvPr id="55" name="文字方塊 54">
              <a:extLst>
                <a:ext uri="{FF2B5EF4-FFF2-40B4-BE49-F238E27FC236}">
                  <a16:creationId xmlns:a16="http://schemas.microsoft.com/office/drawing/2014/main" id="{9DA7039B-A8DF-E702-891E-20506617CFA9}"/>
                </a:ext>
              </a:extLst>
            </p:cNvPr>
            <p:cNvSpPr txBox="1"/>
            <p:nvPr/>
          </p:nvSpPr>
          <p:spPr>
            <a:xfrm>
              <a:off x="8826270" y="4293765"/>
              <a:ext cx="354584" cy="276999"/>
            </a:xfrm>
            <a:prstGeom prst="rect">
              <a:avLst/>
            </a:prstGeom>
            <a:noFill/>
          </p:spPr>
          <p:txBody>
            <a:bodyPr wrap="none" rtlCol="0">
              <a:spAutoFit/>
            </a:bodyPr>
            <a:lstStyle/>
            <a:p>
              <a:r>
                <a:rPr lang="en-US" altLang="zh-TW" sz="1200" dirty="0">
                  <a:latin typeface="Century Gothic" panose="020B0502020202020204" pitchFamily="34" charset="0"/>
                </a:rPr>
                <a:t>01</a:t>
              </a:r>
              <a:endParaRPr lang="zh-TW" altLang="en-US" sz="1200" dirty="0">
                <a:latin typeface="Century Gothic" panose="020B0502020202020204" pitchFamily="34" charset="0"/>
              </a:endParaRPr>
            </a:p>
          </p:txBody>
        </p:sp>
        <p:sp>
          <p:nvSpPr>
            <p:cNvPr id="56" name="文字方塊 55">
              <a:extLst>
                <a:ext uri="{FF2B5EF4-FFF2-40B4-BE49-F238E27FC236}">
                  <a16:creationId xmlns:a16="http://schemas.microsoft.com/office/drawing/2014/main" id="{057B56C3-CD24-5626-B144-7EA07D3B58E4}"/>
                </a:ext>
              </a:extLst>
            </p:cNvPr>
            <p:cNvSpPr txBox="1"/>
            <p:nvPr/>
          </p:nvSpPr>
          <p:spPr>
            <a:xfrm>
              <a:off x="9370619" y="4292067"/>
              <a:ext cx="354584" cy="276999"/>
            </a:xfrm>
            <a:prstGeom prst="rect">
              <a:avLst/>
            </a:prstGeom>
            <a:noFill/>
          </p:spPr>
          <p:txBody>
            <a:bodyPr wrap="none" rtlCol="0">
              <a:spAutoFit/>
            </a:bodyPr>
            <a:lstStyle/>
            <a:p>
              <a:r>
                <a:rPr lang="en-US" altLang="zh-TW" sz="1200" dirty="0">
                  <a:latin typeface="Century Gothic" panose="020B0502020202020204" pitchFamily="34" charset="0"/>
                </a:rPr>
                <a:t>00</a:t>
              </a:r>
              <a:endParaRPr lang="zh-TW" altLang="en-US" sz="1200" dirty="0">
                <a:latin typeface="Century Gothic" panose="020B0502020202020204" pitchFamily="34" charset="0"/>
              </a:endParaRPr>
            </a:p>
          </p:txBody>
        </p:sp>
        <p:sp>
          <p:nvSpPr>
            <p:cNvPr id="57" name="文字方塊 56">
              <a:extLst>
                <a:ext uri="{FF2B5EF4-FFF2-40B4-BE49-F238E27FC236}">
                  <a16:creationId xmlns:a16="http://schemas.microsoft.com/office/drawing/2014/main" id="{AE9273BA-91F6-54F6-5C82-6ED814B7259E}"/>
                </a:ext>
              </a:extLst>
            </p:cNvPr>
            <p:cNvSpPr txBox="1"/>
            <p:nvPr/>
          </p:nvSpPr>
          <p:spPr>
            <a:xfrm>
              <a:off x="9852664" y="4292067"/>
              <a:ext cx="354584" cy="276999"/>
            </a:xfrm>
            <a:prstGeom prst="rect">
              <a:avLst/>
            </a:prstGeom>
            <a:noFill/>
          </p:spPr>
          <p:txBody>
            <a:bodyPr wrap="none" rtlCol="0">
              <a:spAutoFit/>
            </a:bodyPr>
            <a:lstStyle/>
            <a:p>
              <a:r>
                <a:rPr lang="en-US" altLang="zh-TW" sz="1200" dirty="0">
                  <a:latin typeface="Century Gothic" panose="020B0502020202020204" pitchFamily="34" charset="0"/>
                </a:rPr>
                <a:t>10</a:t>
              </a:r>
              <a:endParaRPr lang="zh-TW" altLang="en-US" sz="1200" dirty="0">
                <a:latin typeface="Century Gothic" panose="020B0502020202020204" pitchFamily="34" charset="0"/>
              </a:endParaRPr>
            </a:p>
          </p:txBody>
        </p:sp>
        <p:sp>
          <p:nvSpPr>
            <p:cNvPr id="58" name="文字方塊 57">
              <a:extLst>
                <a:ext uri="{FF2B5EF4-FFF2-40B4-BE49-F238E27FC236}">
                  <a16:creationId xmlns:a16="http://schemas.microsoft.com/office/drawing/2014/main" id="{D5B25412-E835-6BBC-E729-AD08CDB37360}"/>
                </a:ext>
              </a:extLst>
            </p:cNvPr>
            <p:cNvSpPr txBox="1"/>
            <p:nvPr/>
          </p:nvSpPr>
          <p:spPr>
            <a:xfrm>
              <a:off x="6929801" y="3877284"/>
              <a:ext cx="428322" cy="369332"/>
            </a:xfrm>
            <a:prstGeom prst="rect">
              <a:avLst/>
            </a:prstGeom>
            <a:noFill/>
          </p:spPr>
          <p:txBody>
            <a:bodyPr wrap="none" rtlCol="0">
              <a:spAutoFit/>
            </a:bodyPr>
            <a:lstStyle/>
            <a:p>
              <a:r>
                <a:rPr lang="en-US" altLang="zh-TW" dirty="0">
                  <a:latin typeface="Century Gothic" panose="020B0502020202020204" pitchFamily="34" charset="0"/>
                </a:rPr>
                <a:t>LP</a:t>
              </a:r>
              <a:endParaRPr lang="zh-TW" altLang="en-US" dirty="0">
                <a:latin typeface="Century Gothic" panose="020B0502020202020204" pitchFamily="34" charset="0"/>
              </a:endParaRPr>
            </a:p>
          </p:txBody>
        </p:sp>
        <p:sp>
          <p:nvSpPr>
            <p:cNvPr id="59" name="文字方塊 58">
              <a:extLst>
                <a:ext uri="{FF2B5EF4-FFF2-40B4-BE49-F238E27FC236}">
                  <a16:creationId xmlns:a16="http://schemas.microsoft.com/office/drawing/2014/main" id="{1ED44877-69C0-C0D5-9A0C-23AF22F1472E}"/>
                </a:ext>
              </a:extLst>
            </p:cNvPr>
            <p:cNvSpPr txBox="1"/>
            <p:nvPr/>
          </p:nvSpPr>
          <p:spPr>
            <a:xfrm>
              <a:off x="9020184" y="3877284"/>
              <a:ext cx="478016" cy="369332"/>
            </a:xfrm>
            <a:prstGeom prst="rect">
              <a:avLst/>
            </a:prstGeom>
            <a:noFill/>
          </p:spPr>
          <p:txBody>
            <a:bodyPr wrap="none" rtlCol="0">
              <a:spAutoFit/>
            </a:bodyPr>
            <a:lstStyle/>
            <a:p>
              <a:r>
                <a:rPr lang="en-US" altLang="zh-TW" dirty="0">
                  <a:latin typeface="Century Gothic" panose="020B0502020202020204" pitchFamily="34" charset="0"/>
                </a:rPr>
                <a:t>HP</a:t>
              </a:r>
              <a:endParaRPr lang="zh-TW" altLang="en-US" dirty="0">
                <a:latin typeface="Century Gothic" panose="020B0502020202020204" pitchFamily="34" charset="0"/>
              </a:endParaRPr>
            </a:p>
          </p:txBody>
        </p:sp>
        <p:cxnSp>
          <p:nvCxnSpPr>
            <p:cNvPr id="60" name="直線接點 59">
              <a:extLst>
                <a:ext uri="{FF2B5EF4-FFF2-40B4-BE49-F238E27FC236}">
                  <a16:creationId xmlns:a16="http://schemas.microsoft.com/office/drawing/2014/main" id="{509320B2-D810-E37C-052B-FB55F447BF34}"/>
                </a:ext>
              </a:extLst>
            </p:cNvPr>
            <p:cNvCxnSpPr/>
            <p:nvPr/>
          </p:nvCxnSpPr>
          <p:spPr bwMode="auto">
            <a:xfrm flipV="1">
              <a:off x="2166365" y="5078530"/>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線接點 60">
              <a:extLst>
                <a:ext uri="{FF2B5EF4-FFF2-40B4-BE49-F238E27FC236}">
                  <a16:creationId xmlns:a16="http://schemas.microsoft.com/office/drawing/2014/main" id="{339A48B1-DDAA-4A10-4BDF-2E75D25FA98C}"/>
                </a:ext>
              </a:extLst>
            </p:cNvPr>
            <p:cNvCxnSpPr/>
            <p:nvPr/>
          </p:nvCxnSpPr>
          <p:spPr bwMode="auto">
            <a:xfrm flipV="1">
              <a:off x="3966564" y="5086986"/>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線接點 61">
              <a:extLst>
                <a:ext uri="{FF2B5EF4-FFF2-40B4-BE49-F238E27FC236}">
                  <a16:creationId xmlns:a16="http://schemas.microsoft.com/office/drawing/2014/main" id="{21A228C9-D8AD-145E-D2A0-713671B9EB4E}"/>
                </a:ext>
              </a:extLst>
            </p:cNvPr>
            <p:cNvCxnSpPr/>
            <p:nvPr/>
          </p:nvCxnSpPr>
          <p:spPr bwMode="auto">
            <a:xfrm flipV="1">
              <a:off x="2166365" y="5870617"/>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線接點 62">
              <a:extLst>
                <a:ext uri="{FF2B5EF4-FFF2-40B4-BE49-F238E27FC236}">
                  <a16:creationId xmlns:a16="http://schemas.microsoft.com/office/drawing/2014/main" id="{B115A0AF-C0BE-70EB-06F1-37F5F260FB34}"/>
                </a:ext>
              </a:extLst>
            </p:cNvPr>
            <p:cNvCxnSpPr/>
            <p:nvPr/>
          </p:nvCxnSpPr>
          <p:spPr bwMode="auto">
            <a:xfrm flipV="1">
              <a:off x="2166364" y="6726257"/>
              <a:ext cx="1512168" cy="8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線接點 63">
              <a:extLst>
                <a:ext uri="{FF2B5EF4-FFF2-40B4-BE49-F238E27FC236}">
                  <a16:creationId xmlns:a16="http://schemas.microsoft.com/office/drawing/2014/main" id="{EEF9560D-C226-8441-E761-84FDFEB765DB}"/>
                </a:ext>
              </a:extLst>
            </p:cNvPr>
            <p:cNvCxnSpPr/>
            <p:nvPr/>
          </p:nvCxnSpPr>
          <p:spPr bwMode="auto">
            <a:xfrm flipV="1">
              <a:off x="4002525" y="5867784"/>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文字方塊 64">
              <a:extLst>
                <a:ext uri="{FF2B5EF4-FFF2-40B4-BE49-F238E27FC236}">
                  <a16:creationId xmlns:a16="http://schemas.microsoft.com/office/drawing/2014/main" id="{4C903FA1-A4D7-F7FC-4904-D783C066C680}"/>
                </a:ext>
              </a:extLst>
            </p:cNvPr>
            <p:cNvSpPr txBox="1"/>
            <p:nvPr/>
          </p:nvSpPr>
          <p:spPr>
            <a:xfrm>
              <a:off x="2395196" y="4297474"/>
              <a:ext cx="269626" cy="276999"/>
            </a:xfrm>
            <a:prstGeom prst="rect">
              <a:avLst/>
            </a:prstGeom>
            <a:noFill/>
          </p:spPr>
          <p:txBody>
            <a:bodyPr wrap="none" rtlCol="0">
              <a:spAutoFit/>
            </a:bodyPr>
            <a:lstStyle/>
            <a:p>
              <a:r>
                <a:rPr lang="en-US" altLang="zh-TW" sz="1200" dirty="0">
                  <a:latin typeface="Century Gothic" panose="020B0502020202020204" pitchFamily="34" charset="0"/>
                </a:rPr>
                <a:t>1</a:t>
              </a:r>
              <a:endParaRPr lang="zh-TW" altLang="en-US" sz="1200" dirty="0">
                <a:latin typeface="Century Gothic" panose="020B0502020202020204" pitchFamily="34" charset="0"/>
              </a:endParaRPr>
            </a:p>
          </p:txBody>
        </p:sp>
        <p:sp>
          <p:nvSpPr>
            <p:cNvPr id="66" name="文字方塊 65">
              <a:extLst>
                <a:ext uri="{FF2B5EF4-FFF2-40B4-BE49-F238E27FC236}">
                  <a16:creationId xmlns:a16="http://schemas.microsoft.com/office/drawing/2014/main" id="{7B898251-E011-A733-C706-7374D4CC7A86}"/>
                </a:ext>
              </a:extLst>
            </p:cNvPr>
            <p:cNvSpPr txBox="1"/>
            <p:nvPr/>
          </p:nvSpPr>
          <p:spPr>
            <a:xfrm>
              <a:off x="3102468" y="4297474"/>
              <a:ext cx="269626" cy="276999"/>
            </a:xfrm>
            <a:prstGeom prst="rect">
              <a:avLst/>
            </a:prstGeom>
            <a:noFill/>
          </p:spPr>
          <p:txBody>
            <a:bodyPr wrap="none" rtlCol="0">
              <a:spAutoFit/>
            </a:bodyPr>
            <a:lstStyle/>
            <a:p>
              <a:r>
                <a:rPr lang="en-US" altLang="zh-TW" sz="1200" dirty="0">
                  <a:latin typeface="Century Gothic" panose="020B0502020202020204" pitchFamily="34" charset="0"/>
                </a:rPr>
                <a:t>0</a:t>
              </a:r>
              <a:endParaRPr lang="zh-TW" altLang="en-US" sz="1200" dirty="0">
                <a:latin typeface="Century Gothic" panose="020B0502020202020204" pitchFamily="34" charset="0"/>
              </a:endParaRPr>
            </a:p>
          </p:txBody>
        </p:sp>
        <p:sp>
          <p:nvSpPr>
            <p:cNvPr id="67" name="文字方塊 66">
              <a:extLst>
                <a:ext uri="{FF2B5EF4-FFF2-40B4-BE49-F238E27FC236}">
                  <a16:creationId xmlns:a16="http://schemas.microsoft.com/office/drawing/2014/main" id="{93EBC4C6-5A04-4368-A30A-6241CE494089}"/>
                </a:ext>
              </a:extLst>
            </p:cNvPr>
            <p:cNvSpPr txBox="1"/>
            <p:nvPr/>
          </p:nvSpPr>
          <p:spPr>
            <a:xfrm>
              <a:off x="4060583" y="4293765"/>
              <a:ext cx="354584" cy="276999"/>
            </a:xfrm>
            <a:prstGeom prst="rect">
              <a:avLst/>
            </a:prstGeom>
            <a:noFill/>
          </p:spPr>
          <p:txBody>
            <a:bodyPr wrap="none" rtlCol="0">
              <a:spAutoFit/>
            </a:bodyPr>
            <a:lstStyle/>
            <a:p>
              <a:r>
                <a:rPr lang="en-US" altLang="zh-TW" sz="1200" dirty="0">
                  <a:latin typeface="Century Gothic" panose="020B0502020202020204" pitchFamily="34" charset="0"/>
                </a:rPr>
                <a:t>11</a:t>
              </a:r>
              <a:endParaRPr lang="zh-TW" altLang="en-US" sz="1200" dirty="0">
                <a:latin typeface="Century Gothic" panose="020B0502020202020204" pitchFamily="34" charset="0"/>
              </a:endParaRPr>
            </a:p>
          </p:txBody>
        </p:sp>
        <p:sp>
          <p:nvSpPr>
            <p:cNvPr id="68" name="文字方塊 67">
              <a:extLst>
                <a:ext uri="{FF2B5EF4-FFF2-40B4-BE49-F238E27FC236}">
                  <a16:creationId xmlns:a16="http://schemas.microsoft.com/office/drawing/2014/main" id="{B3BC58F9-1F85-710E-CF04-12CB3CC9BC20}"/>
                </a:ext>
              </a:extLst>
            </p:cNvPr>
            <p:cNvSpPr txBox="1"/>
            <p:nvPr/>
          </p:nvSpPr>
          <p:spPr>
            <a:xfrm>
              <a:off x="4542628" y="4293765"/>
              <a:ext cx="354584" cy="276999"/>
            </a:xfrm>
            <a:prstGeom prst="rect">
              <a:avLst/>
            </a:prstGeom>
            <a:noFill/>
          </p:spPr>
          <p:txBody>
            <a:bodyPr wrap="none" rtlCol="0">
              <a:spAutoFit/>
            </a:bodyPr>
            <a:lstStyle/>
            <a:p>
              <a:r>
                <a:rPr lang="en-US" altLang="zh-TW" sz="1200" dirty="0">
                  <a:latin typeface="Century Gothic" panose="020B0502020202020204" pitchFamily="34" charset="0"/>
                </a:rPr>
                <a:t>01</a:t>
              </a:r>
              <a:endParaRPr lang="zh-TW" altLang="en-US" sz="1200" dirty="0">
                <a:latin typeface="Century Gothic" panose="020B0502020202020204" pitchFamily="34" charset="0"/>
              </a:endParaRPr>
            </a:p>
          </p:txBody>
        </p:sp>
        <p:sp>
          <p:nvSpPr>
            <p:cNvPr id="69" name="文字方塊 68">
              <a:extLst>
                <a:ext uri="{FF2B5EF4-FFF2-40B4-BE49-F238E27FC236}">
                  <a16:creationId xmlns:a16="http://schemas.microsoft.com/office/drawing/2014/main" id="{305A6966-CDDB-E9C0-C47F-613145054B6B}"/>
                </a:ext>
              </a:extLst>
            </p:cNvPr>
            <p:cNvSpPr txBox="1"/>
            <p:nvPr/>
          </p:nvSpPr>
          <p:spPr>
            <a:xfrm>
              <a:off x="5086977" y="4292067"/>
              <a:ext cx="354584" cy="276999"/>
            </a:xfrm>
            <a:prstGeom prst="rect">
              <a:avLst/>
            </a:prstGeom>
            <a:noFill/>
          </p:spPr>
          <p:txBody>
            <a:bodyPr wrap="none" rtlCol="0">
              <a:spAutoFit/>
            </a:bodyPr>
            <a:lstStyle/>
            <a:p>
              <a:r>
                <a:rPr lang="en-US" altLang="zh-TW" sz="1200" dirty="0">
                  <a:latin typeface="Century Gothic" panose="020B0502020202020204" pitchFamily="34" charset="0"/>
                </a:rPr>
                <a:t>00</a:t>
              </a:r>
              <a:endParaRPr lang="zh-TW" altLang="en-US" sz="1200" dirty="0">
                <a:latin typeface="Century Gothic" panose="020B0502020202020204" pitchFamily="34" charset="0"/>
              </a:endParaRPr>
            </a:p>
          </p:txBody>
        </p:sp>
        <p:sp>
          <p:nvSpPr>
            <p:cNvPr id="70" name="文字方塊 69">
              <a:extLst>
                <a:ext uri="{FF2B5EF4-FFF2-40B4-BE49-F238E27FC236}">
                  <a16:creationId xmlns:a16="http://schemas.microsoft.com/office/drawing/2014/main" id="{9B858AA8-EABF-9721-19BF-3DC1F6DFEB2D}"/>
                </a:ext>
              </a:extLst>
            </p:cNvPr>
            <p:cNvSpPr txBox="1"/>
            <p:nvPr/>
          </p:nvSpPr>
          <p:spPr>
            <a:xfrm>
              <a:off x="5569022" y="4292067"/>
              <a:ext cx="354584" cy="276999"/>
            </a:xfrm>
            <a:prstGeom prst="rect">
              <a:avLst/>
            </a:prstGeom>
            <a:noFill/>
          </p:spPr>
          <p:txBody>
            <a:bodyPr wrap="none" rtlCol="0">
              <a:spAutoFit/>
            </a:bodyPr>
            <a:lstStyle/>
            <a:p>
              <a:r>
                <a:rPr lang="en-US" altLang="zh-TW" sz="1200" dirty="0">
                  <a:latin typeface="Century Gothic" panose="020B0502020202020204" pitchFamily="34" charset="0"/>
                </a:rPr>
                <a:t>10</a:t>
              </a:r>
              <a:endParaRPr lang="zh-TW" altLang="en-US" sz="1200" dirty="0">
                <a:latin typeface="Century Gothic" panose="020B0502020202020204" pitchFamily="34" charset="0"/>
              </a:endParaRPr>
            </a:p>
          </p:txBody>
        </p:sp>
        <p:sp>
          <p:nvSpPr>
            <p:cNvPr id="71" name="文字方塊 70">
              <a:extLst>
                <a:ext uri="{FF2B5EF4-FFF2-40B4-BE49-F238E27FC236}">
                  <a16:creationId xmlns:a16="http://schemas.microsoft.com/office/drawing/2014/main" id="{811A8382-D5BE-57FD-DC97-BCDA1477C027}"/>
                </a:ext>
              </a:extLst>
            </p:cNvPr>
            <p:cNvSpPr txBox="1"/>
            <p:nvPr/>
          </p:nvSpPr>
          <p:spPr>
            <a:xfrm>
              <a:off x="1518436" y="4672775"/>
              <a:ext cx="540533" cy="307777"/>
            </a:xfrm>
            <a:prstGeom prst="rect">
              <a:avLst/>
            </a:prstGeom>
            <a:noFill/>
          </p:spPr>
          <p:txBody>
            <a:bodyPr wrap="none" rtlCol="0">
              <a:spAutoFit/>
            </a:bodyPr>
            <a:lstStyle/>
            <a:p>
              <a:r>
                <a:rPr lang="en-US" altLang="zh-TW" sz="1400" dirty="0">
                  <a:latin typeface="Century Gothic" panose="020B0502020202020204" pitchFamily="34" charset="0"/>
                </a:rPr>
                <a:t>WL0</a:t>
              </a:r>
              <a:endParaRPr lang="zh-TW" altLang="en-US" sz="1400" dirty="0">
                <a:latin typeface="Century Gothic" panose="020B0502020202020204" pitchFamily="34" charset="0"/>
              </a:endParaRPr>
            </a:p>
          </p:txBody>
        </p:sp>
        <p:sp>
          <p:nvSpPr>
            <p:cNvPr id="72" name="文字方塊 71">
              <a:extLst>
                <a:ext uri="{FF2B5EF4-FFF2-40B4-BE49-F238E27FC236}">
                  <a16:creationId xmlns:a16="http://schemas.microsoft.com/office/drawing/2014/main" id="{C8C2C00D-B69A-4F1A-55F4-D652D4F08AB7}"/>
                </a:ext>
              </a:extLst>
            </p:cNvPr>
            <p:cNvSpPr txBox="1"/>
            <p:nvPr/>
          </p:nvSpPr>
          <p:spPr>
            <a:xfrm>
              <a:off x="1518292" y="5418824"/>
              <a:ext cx="540533" cy="307777"/>
            </a:xfrm>
            <a:prstGeom prst="rect">
              <a:avLst/>
            </a:prstGeom>
            <a:noFill/>
          </p:spPr>
          <p:txBody>
            <a:bodyPr wrap="none" rtlCol="0">
              <a:spAutoFit/>
            </a:bodyPr>
            <a:lstStyle/>
            <a:p>
              <a:r>
                <a:rPr lang="en-US" altLang="zh-TW" sz="1400" dirty="0">
                  <a:latin typeface="Century Gothic" panose="020B0502020202020204" pitchFamily="34" charset="0"/>
                </a:rPr>
                <a:t>WL1</a:t>
              </a:r>
              <a:endParaRPr lang="zh-TW" altLang="en-US" sz="1400" dirty="0">
                <a:latin typeface="Century Gothic" panose="020B0502020202020204" pitchFamily="34" charset="0"/>
              </a:endParaRPr>
            </a:p>
          </p:txBody>
        </p:sp>
        <p:sp>
          <p:nvSpPr>
            <p:cNvPr id="73" name="文字方塊 72">
              <a:extLst>
                <a:ext uri="{FF2B5EF4-FFF2-40B4-BE49-F238E27FC236}">
                  <a16:creationId xmlns:a16="http://schemas.microsoft.com/office/drawing/2014/main" id="{35C2B1A2-5801-9553-CDD4-E6AFEED024D8}"/>
                </a:ext>
              </a:extLst>
            </p:cNvPr>
            <p:cNvSpPr txBox="1"/>
            <p:nvPr/>
          </p:nvSpPr>
          <p:spPr>
            <a:xfrm>
              <a:off x="1518292" y="6302665"/>
              <a:ext cx="540533" cy="307777"/>
            </a:xfrm>
            <a:prstGeom prst="rect">
              <a:avLst/>
            </a:prstGeom>
            <a:noFill/>
          </p:spPr>
          <p:txBody>
            <a:bodyPr wrap="none" rtlCol="0">
              <a:spAutoFit/>
            </a:bodyPr>
            <a:lstStyle/>
            <a:p>
              <a:r>
                <a:rPr lang="en-US" altLang="zh-TW" sz="1400" dirty="0">
                  <a:latin typeface="Century Gothic" panose="020B0502020202020204" pitchFamily="34" charset="0"/>
                </a:rPr>
                <a:t>WL2</a:t>
              </a:r>
              <a:endParaRPr lang="zh-TW" altLang="en-US" sz="1400" dirty="0">
                <a:latin typeface="Century Gothic" panose="020B0502020202020204" pitchFamily="34" charset="0"/>
              </a:endParaRPr>
            </a:p>
          </p:txBody>
        </p:sp>
        <p:sp>
          <p:nvSpPr>
            <p:cNvPr id="74" name="文字方塊 73">
              <a:extLst>
                <a:ext uri="{FF2B5EF4-FFF2-40B4-BE49-F238E27FC236}">
                  <a16:creationId xmlns:a16="http://schemas.microsoft.com/office/drawing/2014/main" id="{B73C8E68-EA64-948C-6143-AAB9150620B7}"/>
                </a:ext>
              </a:extLst>
            </p:cNvPr>
            <p:cNvSpPr txBox="1"/>
            <p:nvPr/>
          </p:nvSpPr>
          <p:spPr>
            <a:xfrm>
              <a:off x="2646159" y="3877284"/>
              <a:ext cx="428322" cy="369332"/>
            </a:xfrm>
            <a:prstGeom prst="rect">
              <a:avLst/>
            </a:prstGeom>
            <a:noFill/>
          </p:spPr>
          <p:txBody>
            <a:bodyPr wrap="none" rtlCol="0">
              <a:spAutoFit/>
            </a:bodyPr>
            <a:lstStyle/>
            <a:p>
              <a:r>
                <a:rPr lang="en-US" altLang="zh-TW" dirty="0">
                  <a:latin typeface="Century Gothic" panose="020B0502020202020204" pitchFamily="34" charset="0"/>
                </a:rPr>
                <a:t>LP</a:t>
              </a:r>
              <a:endParaRPr lang="zh-TW" altLang="en-US" dirty="0">
                <a:latin typeface="Century Gothic" panose="020B0502020202020204" pitchFamily="34" charset="0"/>
              </a:endParaRPr>
            </a:p>
          </p:txBody>
        </p:sp>
        <p:sp>
          <p:nvSpPr>
            <p:cNvPr id="75" name="文字方塊 74">
              <a:extLst>
                <a:ext uri="{FF2B5EF4-FFF2-40B4-BE49-F238E27FC236}">
                  <a16:creationId xmlns:a16="http://schemas.microsoft.com/office/drawing/2014/main" id="{96577D93-5524-40D1-4671-D030034B88FE}"/>
                </a:ext>
              </a:extLst>
            </p:cNvPr>
            <p:cNvSpPr txBox="1"/>
            <p:nvPr/>
          </p:nvSpPr>
          <p:spPr>
            <a:xfrm>
              <a:off x="4736542" y="3877284"/>
              <a:ext cx="478016" cy="369332"/>
            </a:xfrm>
            <a:prstGeom prst="rect">
              <a:avLst/>
            </a:prstGeom>
            <a:noFill/>
          </p:spPr>
          <p:txBody>
            <a:bodyPr wrap="none" rtlCol="0">
              <a:spAutoFit/>
            </a:bodyPr>
            <a:lstStyle/>
            <a:p>
              <a:r>
                <a:rPr lang="en-US" altLang="zh-TW" dirty="0">
                  <a:latin typeface="Century Gothic" panose="020B0502020202020204" pitchFamily="34" charset="0"/>
                </a:rPr>
                <a:t>HP</a:t>
              </a:r>
              <a:endParaRPr lang="zh-TW" altLang="en-US" dirty="0">
                <a:latin typeface="Century Gothic" panose="020B0502020202020204" pitchFamily="34" charset="0"/>
              </a:endParaRPr>
            </a:p>
          </p:txBody>
        </p:sp>
      </p:grpSp>
      <p:grpSp>
        <p:nvGrpSpPr>
          <p:cNvPr id="76" name="群組 75">
            <a:extLst>
              <a:ext uri="{FF2B5EF4-FFF2-40B4-BE49-F238E27FC236}">
                <a16:creationId xmlns:a16="http://schemas.microsoft.com/office/drawing/2014/main" id="{3E712AC8-E21C-B1E4-DD93-249FA11C92F0}"/>
              </a:ext>
            </a:extLst>
          </p:cNvPr>
          <p:cNvGrpSpPr/>
          <p:nvPr/>
        </p:nvGrpSpPr>
        <p:grpSpPr>
          <a:xfrm>
            <a:off x="2209132" y="4818303"/>
            <a:ext cx="360040" cy="936105"/>
            <a:chOff x="4038572" y="4621766"/>
            <a:chExt cx="360040" cy="936105"/>
          </a:xfrm>
        </p:grpSpPr>
        <p:sp>
          <p:nvSpPr>
            <p:cNvPr id="77" name="弧形 76">
              <a:extLst>
                <a:ext uri="{FF2B5EF4-FFF2-40B4-BE49-F238E27FC236}">
                  <a16:creationId xmlns:a16="http://schemas.microsoft.com/office/drawing/2014/main" id="{3299CC16-B60D-88F1-36A0-1007A4CF448C}"/>
                </a:ext>
              </a:extLst>
            </p:cNvPr>
            <p:cNvSpPr/>
            <p:nvPr/>
          </p:nvSpPr>
          <p:spPr bwMode="auto">
            <a:xfrm>
              <a:off x="4038572" y="4621766"/>
              <a:ext cx="360040"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78" name="弧形 77">
              <a:extLst>
                <a:ext uri="{FF2B5EF4-FFF2-40B4-BE49-F238E27FC236}">
                  <a16:creationId xmlns:a16="http://schemas.microsoft.com/office/drawing/2014/main" id="{6B3E63A3-A04D-5573-A0D9-501451F3A8C5}"/>
                </a:ext>
              </a:extLst>
            </p:cNvPr>
            <p:cNvSpPr/>
            <p:nvPr/>
          </p:nvSpPr>
          <p:spPr bwMode="auto">
            <a:xfrm flipH="1">
              <a:off x="4083577" y="4621766"/>
              <a:ext cx="315035"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79" name="群組 78">
            <a:extLst>
              <a:ext uri="{FF2B5EF4-FFF2-40B4-BE49-F238E27FC236}">
                <a16:creationId xmlns:a16="http://schemas.microsoft.com/office/drawing/2014/main" id="{EDABC46E-231F-D67F-7DFB-8B85FF401207}"/>
              </a:ext>
            </a:extLst>
          </p:cNvPr>
          <p:cNvGrpSpPr/>
          <p:nvPr/>
        </p:nvGrpSpPr>
        <p:grpSpPr>
          <a:xfrm>
            <a:off x="2919836" y="4008813"/>
            <a:ext cx="360040" cy="936105"/>
            <a:chOff x="4074533" y="5402564"/>
            <a:chExt cx="360040" cy="936105"/>
          </a:xfrm>
        </p:grpSpPr>
        <p:sp>
          <p:nvSpPr>
            <p:cNvPr id="80" name="弧形 79">
              <a:extLst>
                <a:ext uri="{FF2B5EF4-FFF2-40B4-BE49-F238E27FC236}">
                  <a16:creationId xmlns:a16="http://schemas.microsoft.com/office/drawing/2014/main" id="{918DA07E-3014-26EA-56F5-82F319DCDCD5}"/>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81" name="弧形 80">
              <a:extLst>
                <a:ext uri="{FF2B5EF4-FFF2-40B4-BE49-F238E27FC236}">
                  <a16:creationId xmlns:a16="http://schemas.microsoft.com/office/drawing/2014/main" id="{74F60E70-5186-09F3-C839-82E2686268E3}"/>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82" name="群組 81">
            <a:extLst>
              <a:ext uri="{FF2B5EF4-FFF2-40B4-BE49-F238E27FC236}">
                <a16:creationId xmlns:a16="http://schemas.microsoft.com/office/drawing/2014/main" id="{1A4FD09F-407E-D459-97B7-F47115B7E025}"/>
              </a:ext>
            </a:extLst>
          </p:cNvPr>
          <p:cNvGrpSpPr/>
          <p:nvPr/>
        </p:nvGrpSpPr>
        <p:grpSpPr>
          <a:xfrm>
            <a:off x="3937051" y="4032398"/>
            <a:ext cx="360040" cy="936105"/>
            <a:chOff x="4074533" y="5402564"/>
            <a:chExt cx="360040" cy="936105"/>
          </a:xfrm>
        </p:grpSpPr>
        <p:sp>
          <p:nvSpPr>
            <p:cNvPr id="83" name="弧形 82">
              <a:extLst>
                <a:ext uri="{FF2B5EF4-FFF2-40B4-BE49-F238E27FC236}">
                  <a16:creationId xmlns:a16="http://schemas.microsoft.com/office/drawing/2014/main" id="{1FFC9E35-5458-6613-A0F5-F46E26DB84D4}"/>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84" name="弧形 83">
              <a:extLst>
                <a:ext uri="{FF2B5EF4-FFF2-40B4-BE49-F238E27FC236}">
                  <a16:creationId xmlns:a16="http://schemas.microsoft.com/office/drawing/2014/main" id="{6D37514C-CCCF-F0B1-AF44-B2D57739EB59}"/>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85" name="群組 84">
            <a:extLst>
              <a:ext uri="{FF2B5EF4-FFF2-40B4-BE49-F238E27FC236}">
                <a16:creationId xmlns:a16="http://schemas.microsoft.com/office/drawing/2014/main" id="{2075A59B-F7DE-1EDF-9C02-14B4E24CEC0A}"/>
              </a:ext>
            </a:extLst>
          </p:cNvPr>
          <p:cNvGrpSpPr/>
          <p:nvPr/>
        </p:nvGrpSpPr>
        <p:grpSpPr>
          <a:xfrm>
            <a:off x="4413769" y="4014184"/>
            <a:ext cx="360040" cy="936105"/>
            <a:chOff x="4074533" y="5402564"/>
            <a:chExt cx="360040" cy="936105"/>
          </a:xfrm>
        </p:grpSpPr>
        <p:sp>
          <p:nvSpPr>
            <p:cNvPr id="86" name="弧形 85">
              <a:extLst>
                <a:ext uri="{FF2B5EF4-FFF2-40B4-BE49-F238E27FC236}">
                  <a16:creationId xmlns:a16="http://schemas.microsoft.com/office/drawing/2014/main" id="{6274E264-79FF-29C7-CDFF-11EDEC45071B}"/>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87" name="弧形 86">
              <a:extLst>
                <a:ext uri="{FF2B5EF4-FFF2-40B4-BE49-F238E27FC236}">
                  <a16:creationId xmlns:a16="http://schemas.microsoft.com/office/drawing/2014/main" id="{A078F2E4-D937-1D73-22A9-56B2C852ADA4}"/>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88" name="群組 87">
            <a:extLst>
              <a:ext uri="{FF2B5EF4-FFF2-40B4-BE49-F238E27FC236}">
                <a16:creationId xmlns:a16="http://schemas.microsoft.com/office/drawing/2014/main" id="{6FFF2F24-88C8-B2BF-2F2C-7F8EC43C9A44}"/>
              </a:ext>
            </a:extLst>
          </p:cNvPr>
          <p:cNvGrpSpPr/>
          <p:nvPr/>
        </p:nvGrpSpPr>
        <p:grpSpPr>
          <a:xfrm>
            <a:off x="4937820" y="4023129"/>
            <a:ext cx="360040" cy="936105"/>
            <a:chOff x="4074533" y="5402564"/>
            <a:chExt cx="360040" cy="936105"/>
          </a:xfrm>
        </p:grpSpPr>
        <p:sp>
          <p:nvSpPr>
            <p:cNvPr id="89" name="弧形 88">
              <a:extLst>
                <a:ext uri="{FF2B5EF4-FFF2-40B4-BE49-F238E27FC236}">
                  <a16:creationId xmlns:a16="http://schemas.microsoft.com/office/drawing/2014/main" id="{58D322F1-EF0A-9FE9-264E-6BFB965CB9E4}"/>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90" name="弧形 89">
              <a:extLst>
                <a:ext uri="{FF2B5EF4-FFF2-40B4-BE49-F238E27FC236}">
                  <a16:creationId xmlns:a16="http://schemas.microsoft.com/office/drawing/2014/main" id="{ED508DE7-0D4E-CFA2-5E51-BA18DC92E85C}"/>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91" name="群組 90">
            <a:extLst>
              <a:ext uri="{FF2B5EF4-FFF2-40B4-BE49-F238E27FC236}">
                <a16:creationId xmlns:a16="http://schemas.microsoft.com/office/drawing/2014/main" id="{12BE8414-451B-DF51-DECD-137DACEE06AE}"/>
              </a:ext>
            </a:extLst>
          </p:cNvPr>
          <p:cNvGrpSpPr/>
          <p:nvPr/>
        </p:nvGrpSpPr>
        <p:grpSpPr>
          <a:xfrm>
            <a:off x="5443971" y="4014183"/>
            <a:ext cx="360040" cy="936105"/>
            <a:chOff x="4074533" y="5402564"/>
            <a:chExt cx="360040" cy="936105"/>
          </a:xfrm>
        </p:grpSpPr>
        <p:sp>
          <p:nvSpPr>
            <p:cNvPr id="92" name="弧形 91">
              <a:extLst>
                <a:ext uri="{FF2B5EF4-FFF2-40B4-BE49-F238E27FC236}">
                  <a16:creationId xmlns:a16="http://schemas.microsoft.com/office/drawing/2014/main" id="{BECFB08E-331B-591E-85B6-A43B18EF7617}"/>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93" name="弧形 92">
              <a:extLst>
                <a:ext uri="{FF2B5EF4-FFF2-40B4-BE49-F238E27FC236}">
                  <a16:creationId xmlns:a16="http://schemas.microsoft.com/office/drawing/2014/main" id="{8A4C2E30-2B56-7DA8-B9EE-3B5891392D7A}"/>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94" name="群組 93">
            <a:extLst>
              <a:ext uri="{FF2B5EF4-FFF2-40B4-BE49-F238E27FC236}">
                <a16:creationId xmlns:a16="http://schemas.microsoft.com/office/drawing/2014/main" id="{C836D911-64D5-13BD-5808-EEA0FAD4B972}"/>
              </a:ext>
            </a:extLst>
          </p:cNvPr>
          <p:cNvGrpSpPr/>
          <p:nvPr/>
        </p:nvGrpSpPr>
        <p:grpSpPr>
          <a:xfrm>
            <a:off x="2951660" y="4799210"/>
            <a:ext cx="360040" cy="936105"/>
            <a:chOff x="4038572" y="4621766"/>
            <a:chExt cx="360040" cy="936105"/>
          </a:xfrm>
        </p:grpSpPr>
        <p:sp>
          <p:nvSpPr>
            <p:cNvPr id="95" name="弧形 94">
              <a:extLst>
                <a:ext uri="{FF2B5EF4-FFF2-40B4-BE49-F238E27FC236}">
                  <a16:creationId xmlns:a16="http://schemas.microsoft.com/office/drawing/2014/main" id="{56CEBDCE-242C-4FFB-96AE-E0048C85C165}"/>
                </a:ext>
              </a:extLst>
            </p:cNvPr>
            <p:cNvSpPr/>
            <p:nvPr/>
          </p:nvSpPr>
          <p:spPr bwMode="auto">
            <a:xfrm>
              <a:off x="4038572" y="4621766"/>
              <a:ext cx="360040"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96" name="弧形 95">
              <a:extLst>
                <a:ext uri="{FF2B5EF4-FFF2-40B4-BE49-F238E27FC236}">
                  <a16:creationId xmlns:a16="http://schemas.microsoft.com/office/drawing/2014/main" id="{CF75F2BC-DAC5-B0EB-41A7-C1F88B2EF51C}"/>
                </a:ext>
              </a:extLst>
            </p:cNvPr>
            <p:cNvSpPr/>
            <p:nvPr/>
          </p:nvSpPr>
          <p:spPr bwMode="auto">
            <a:xfrm flipH="1">
              <a:off x="4083577" y="4621766"/>
              <a:ext cx="315035"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97" name="群組 96">
            <a:extLst>
              <a:ext uri="{FF2B5EF4-FFF2-40B4-BE49-F238E27FC236}">
                <a16:creationId xmlns:a16="http://schemas.microsoft.com/office/drawing/2014/main" id="{39135E49-24DA-7130-4550-8429F1039D5A}"/>
              </a:ext>
            </a:extLst>
          </p:cNvPr>
          <p:cNvGrpSpPr/>
          <p:nvPr/>
        </p:nvGrpSpPr>
        <p:grpSpPr>
          <a:xfrm>
            <a:off x="3937051" y="4794398"/>
            <a:ext cx="360040" cy="936105"/>
            <a:chOff x="4074533" y="5402564"/>
            <a:chExt cx="360040" cy="936105"/>
          </a:xfrm>
        </p:grpSpPr>
        <p:sp>
          <p:nvSpPr>
            <p:cNvPr id="98" name="弧形 97">
              <a:extLst>
                <a:ext uri="{FF2B5EF4-FFF2-40B4-BE49-F238E27FC236}">
                  <a16:creationId xmlns:a16="http://schemas.microsoft.com/office/drawing/2014/main" id="{BF09FD56-4063-5BD4-AA12-7D75D2A55032}"/>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99" name="弧形 98">
              <a:extLst>
                <a:ext uri="{FF2B5EF4-FFF2-40B4-BE49-F238E27FC236}">
                  <a16:creationId xmlns:a16="http://schemas.microsoft.com/office/drawing/2014/main" id="{8C590BE2-FAFD-AB3A-1ECF-49376848277D}"/>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00" name="群組 99">
            <a:extLst>
              <a:ext uri="{FF2B5EF4-FFF2-40B4-BE49-F238E27FC236}">
                <a16:creationId xmlns:a16="http://schemas.microsoft.com/office/drawing/2014/main" id="{F3687C1A-2BF4-BBA3-809D-EEDE2932DDD8}"/>
              </a:ext>
            </a:extLst>
          </p:cNvPr>
          <p:cNvGrpSpPr/>
          <p:nvPr/>
        </p:nvGrpSpPr>
        <p:grpSpPr>
          <a:xfrm>
            <a:off x="4413769" y="4795234"/>
            <a:ext cx="360040" cy="936105"/>
            <a:chOff x="4074533" y="5402564"/>
            <a:chExt cx="360040" cy="936105"/>
          </a:xfrm>
        </p:grpSpPr>
        <p:sp>
          <p:nvSpPr>
            <p:cNvPr id="101" name="弧形 100">
              <a:extLst>
                <a:ext uri="{FF2B5EF4-FFF2-40B4-BE49-F238E27FC236}">
                  <a16:creationId xmlns:a16="http://schemas.microsoft.com/office/drawing/2014/main" id="{1C07178A-FD0E-0A64-3774-ABDA61335476}"/>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02" name="弧形 101">
              <a:extLst>
                <a:ext uri="{FF2B5EF4-FFF2-40B4-BE49-F238E27FC236}">
                  <a16:creationId xmlns:a16="http://schemas.microsoft.com/office/drawing/2014/main" id="{C1C7AC92-ED76-707A-A893-DECB7E2CAD0A}"/>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03" name="群組 102">
            <a:extLst>
              <a:ext uri="{FF2B5EF4-FFF2-40B4-BE49-F238E27FC236}">
                <a16:creationId xmlns:a16="http://schemas.microsoft.com/office/drawing/2014/main" id="{91218FA0-A5F8-865E-D773-1EB88A5E1EF3}"/>
              </a:ext>
            </a:extLst>
          </p:cNvPr>
          <p:cNvGrpSpPr/>
          <p:nvPr/>
        </p:nvGrpSpPr>
        <p:grpSpPr>
          <a:xfrm>
            <a:off x="4937820" y="4804179"/>
            <a:ext cx="360040" cy="936105"/>
            <a:chOff x="4074533" y="5402564"/>
            <a:chExt cx="360040" cy="936105"/>
          </a:xfrm>
        </p:grpSpPr>
        <p:sp>
          <p:nvSpPr>
            <p:cNvPr id="104" name="弧形 103">
              <a:extLst>
                <a:ext uri="{FF2B5EF4-FFF2-40B4-BE49-F238E27FC236}">
                  <a16:creationId xmlns:a16="http://schemas.microsoft.com/office/drawing/2014/main" id="{1665B0ED-C035-33B1-29DC-80CC306B90DF}"/>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05" name="弧形 104">
              <a:extLst>
                <a:ext uri="{FF2B5EF4-FFF2-40B4-BE49-F238E27FC236}">
                  <a16:creationId xmlns:a16="http://schemas.microsoft.com/office/drawing/2014/main" id="{299073A6-82F9-0AFB-503E-A9EF22D6DE13}"/>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06" name="群組 105">
            <a:extLst>
              <a:ext uri="{FF2B5EF4-FFF2-40B4-BE49-F238E27FC236}">
                <a16:creationId xmlns:a16="http://schemas.microsoft.com/office/drawing/2014/main" id="{09A1021A-A4D6-6EB5-BE54-444215951893}"/>
              </a:ext>
            </a:extLst>
          </p:cNvPr>
          <p:cNvGrpSpPr/>
          <p:nvPr/>
        </p:nvGrpSpPr>
        <p:grpSpPr>
          <a:xfrm>
            <a:off x="5443971" y="4795233"/>
            <a:ext cx="360040" cy="936105"/>
            <a:chOff x="4074533" y="5402564"/>
            <a:chExt cx="360040" cy="936105"/>
          </a:xfrm>
        </p:grpSpPr>
        <p:sp>
          <p:nvSpPr>
            <p:cNvPr id="107" name="弧形 106">
              <a:extLst>
                <a:ext uri="{FF2B5EF4-FFF2-40B4-BE49-F238E27FC236}">
                  <a16:creationId xmlns:a16="http://schemas.microsoft.com/office/drawing/2014/main" id="{D9CD39E3-C9FB-4BCF-1452-793D0D675052}"/>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08" name="弧形 107">
              <a:extLst>
                <a:ext uri="{FF2B5EF4-FFF2-40B4-BE49-F238E27FC236}">
                  <a16:creationId xmlns:a16="http://schemas.microsoft.com/office/drawing/2014/main" id="{BA806E98-CDE4-5F17-5AB3-F5ABBB90F05A}"/>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09" name="群組 108">
            <a:extLst>
              <a:ext uri="{FF2B5EF4-FFF2-40B4-BE49-F238E27FC236}">
                <a16:creationId xmlns:a16="http://schemas.microsoft.com/office/drawing/2014/main" id="{D24B0544-8508-76AC-11C8-355A0512D96F}"/>
              </a:ext>
            </a:extLst>
          </p:cNvPr>
          <p:cNvGrpSpPr/>
          <p:nvPr/>
        </p:nvGrpSpPr>
        <p:grpSpPr>
          <a:xfrm>
            <a:off x="4002274" y="4044118"/>
            <a:ext cx="360040" cy="936105"/>
            <a:chOff x="4038572" y="4621766"/>
            <a:chExt cx="360040" cy="936105"/>
          </a:xfrm>
        </p:grpSpPr>
        <p:sp>
          <p:nvSpPr>
            <p:cNvPr id="110" name="弧形 109">
              <a:extLst>
                <a:ext uri="{FF2B5EF4-FFF2-40B4-BE49-F238E27FC236}">
                  <a16:creationId xmlns:a16="http://schemas.microsoft.com/office/drawing/2014/main" id="{ADDDD72B-D387-A83B-617A-AFFDD26FBF13}"/>
                </a:ext>
              </a:extLst>
            </p:cNvPr>
            <p:cNvSpPr/>
            <p:nvPr/>
          </p:nvSpPr>
          <p:spPr bwMode="auto">
            <a:xfrm>
              <a:off x="4038572" y="4621766"/>
              <a:ext cx="360040"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11" name="弧形 110">
              <a:extLst>
                <a:ext uri="{FF2B5EF4-FFF2-40B4-BE49-F238E27FC236}">
                  <a16:creationId xmlns:a16="http://schemas.microsoft.com/office/drawing/2014/main" id="{89370F61-F32B-55CA-85DE-738303597EAC}"/>
                </a:ext>
              </a:extLst>
            </p:cNvPr>
            <p:cNvSpPr/>
            <p:nvPr/>
          </p:nvSpPr>
          <p:spPr bwMode="auto">
            <a:xfrm flipH="1">
              <a:off x="4083577" y="4621766"/>
              <a:ext cx="315035"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12" name="群組 111">
            <a:extLst>
              <a:ext uri="{FF2B5EF4-FFF2-40B4-BE49-F238E27FC236}">
                <a16:creationId xmlns:a16="http://schemas.microsoft.com/office/drawing/2014/main" id="{065C1E59-F91C-D211-ED2D-CFA534270C0B}"/>
              </a:ext>
            </a:extLst>
          </p:cNvPr>
          <p:cNvGrpSpPr/>
          <p:nvPr/>
        </p:nvGrpSpPr>
        <p:grpSpPr>
          <a:xfrm>
            <a:off x="4468999" y="4025068"/>
            <a:ext cx="360040" cy="936105"/>
            <a:chOff x="4038572" y="4621766"/>
            <a:chExt cx="360040" cy="936105"/>
          </a:xfrm>
        </p:grpSpPr>
        <p:sp>
          <p:nvSpPr>
            <p:cNvPr id="113" name="弧形 112">
              <a:extLst>
                <a:ext uri="{FF2B5EF4-FFF2-40B4-BE49-F238E27FC236}">
                  <a16:creationId xmlns:a16="http://schemas.microsoft.com/office/drawing/2014/main" id="{3A409743-AAFA-FD37-0A31-4A5761077E3C}"/>
                </a:ext>
              </a:extLst>
            </p:cNvPr>
            <p:cNvSpPr/>
            <p:nvPr/>
          </p:nvSpPr>
          <p:spPr bwMode="auto">
            <a:xfrm>
              <a:off x="4038572" y="4621766"/>
              <a:ext cx="360040"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14" name="弧形 113">
              <a:extLst>
                <a:ext uri="{FF2B5EF4-FFF2-40B4-BE49-F238E27FC236}">
                  <a16:creationId xmlns:a16="http://schemas.microsoft.com/office/drawing/2014/main" id="{EAD1A47C-D023-4E0E-9659-FF0FB20872CB}"/>
                </a:ext>
              </a:extLst>
            </p:cNvPr>
            <p:cNvSpPr/>
            <p:nvPr/>
          </p:nvSpPr>
          <p:spPr bwMode="auto">
            <a:xfrm flipH="1">
              <a:off x="4083577" y="4621766"/>
              <a:ext cx="315035"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15" name="群組 114">
            <a:extLst>
              <a:ext uri="{FF2B5EF4-FFF2-40B4-BE49-F238E27FC236}">
                <a16:creationId xmlns:a16="http://schemas.microsoft.com/office/drawing/2014/main" id="{DAB46A7F-A079-7AF7-1DC6-C5D8DA251236}"/>
              </a:ext>
            </a:extLst>
          </p:cNvPr>
          <p:cNvGrpSpPr/>
          <p:nvPr/>
        </p:nvGrpSpPr>
        <p:grpSpPr>
          <a:xfrm>
            <a:off x="5002399" y="4034593"/>
            <a:ext cx="360040" cy="936105"/>
            <a:chOff x="4038572" y="4621766"/>
            <a:chExt cx="360040" cy="936105"/>
          </a:xfrm>
        </p:grpSpPr>
        <p:sp>
          <p:nvSpPr>
            <p:cNvPr id="116" name="弧形 115">
              <a:extLst>
                <a:ext uri="{FF2B5EF4-FFF2-40B4-BE49-F238E27FC236}">
                  <a16:creationId xmlns:a16="http://schemas.microsoft.com/office/drawing/2014/main" id="{A2A6F18B-7C66-438D-32AB-1484C3AFFDDD}"/>
                </a:ext>
              </a:extLst>
            </p:cNvPr>
            <p:cNvSpPr/>
            <p:nvPr/>
          </p:nvSpPr>
          <p:spPr bwMode="auto">
            <a:xfrm>
              <a:off x="4038572" y="4621766"/>
              <a:ext cx="360040"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17" name="弧形 116">
              <a:extLst>
                <a:ext uri="{FF2B5EF4-FFF2-40B4-BE49-F238E27FC236}">
                  <a16:creationId xmlns:a16="http://schemas.microsoft.com/office/drawing/2014/main" id="{A0AC9964-9FEB-77E9-FEBF-14D9015A87F0}"/>
                </a:ext>
              </a:extLst>
            </p:cNvPr>
            <p:cNvSpPr/>
            <p:nvPr/>
          </p:nvSpPr>
          <p:spPr bwMode="auto">
            <a:xfrm flipH="1">
              <a:off x="4083577" y="4621766"/>
              <a:ext cx="315035"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18" name="群組 117">
            <a:extLst>
              <a:ext uri="{FF2B5EF4-FFF2-40B4-BE49-F238E27FC236}">
                <a16:creationId xmlns:a16="http://schemas.microsoft.com/office/drawing/2014/main" id="{099931CD-5CCC-B2C4-CA98-534C92C5CAF0}"/>
              </a:ext>
            </a:extLst>
          </p:cNvPr>
          <p:cNvGrpSpPr/>
          <p:nvPr/>
        </p:nvGrpSpPr>
        <p:grpSpPr>
          <a:xfrm>
            <a:off x="5497699" y="4034593"/>
            <a:ext cx="360040" cy="936105"/>
            <a:chOff x="4038572" y="4621766"/>
            <a:chExt cx="360040" cy="936105"/>
          </a:xfrm>
        </p:grpSpPr>
        <p:sp>
          <p:nvSpPr>
            <p:cNvPr id="119" name="弧形 118">
              <a:extLst>
                <a:ext uri="{FF2B5EF4-FFF2-40B4-BE49-F238E27FC236}">
                  <a16:creationId xmlns:a16="http://schemas.microsoft.com/office/drawing/2014/main" id="{2509521A-1AC2-A743-65B0-3FAD489E7C6B}"/>
                </a:ext>
              </a:extLst>
            </p:cNvPr>
            <p:cNvSpPr/>
            <p:nvPr/>
          </p:nvSpPr>
          <p:spPr bwMode="auto">
            <a:xfrm>
              <a:off x="4038572" y="4621766"/>
              <a:ext cx="360040"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20" name="弧形 119">
              <a:extLst>
                <a:ext uri="{FF2B5EF4-FFF2-40B4-BE49-F238E27FC236}">
                  <a16:creationId xmlns:a16="http://schemas.microsoft.com/office/drawing/2014/main" id="{99930A2F-8AFA-F1BA-BDE1-0A99E2EEC9EE}"/>
                </a:ext>
              </a:extLst>
            </p:cNvPr>
            <p:cNvSpPr/>
            <p:nvPr/>
          </p:nvSpPr>
          <p:spPr bwMode="auto">
            <a:xfrm flipH="1">
              <a:off x="4083577" y="4621766"/>
              <a:ext cx="315035" cy="936105"/>
            </a:xfrm>
            <a:prstGeom prst="arc">
              <a:avLst/>
            </a:prstGeom>
            <a:noFill/>
            <a:ln w="9525" cap="flat" cmpd="sng" algn="ctr">
              <a:solidFill>
                <a:srgbClr val="00B05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21" name="群組 120">
            <a:extLst>
              <a:ext uri="{FF2B5EF4-FFF2-40B4-BE49-F238E27FC236}">
                <a16:creationId xmlns:a16="http://schemas.microsoft.com/office/drawing/2014/main" id="{8151F75E-7ED9-AD46-1EE9-3F60B6875E0C}"/>
              </a:ext>
            </a:extLst>
          </p:cNvPr>
          <p:cNvGrpSpPr/>
          <p:nvPr/>
        </p:nvGrpSpPr>
        <p:grpSpPr>
          <a:xfrm>
            <a:off x="4087999" y="4044118"/>
            <a:ext cx="360040" cy="936105"/>
            <a:chOff x="4038572" y="4621766"/>
            <a:chExt cx="360040" cy="936105"/>
          </a:xfrm>
        </p:grpSpPr>
        <p:sp>
          <p:nvSpPr>
            <p:cNvPr id="122" name="弧形 121">
              <a:extLst>
                <a:ext uri="{FF2B5EF4-FFF2-40B4-BE49-F238E27FC236}">
                  <a16:creationId xmlns:a16="http://schemas.microsoft.com/office/drawing/2014/main" id="{FAF7D94E-EA54-DC84-0DE1-CDB8A05B0ECF}"/>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23" name="弧形 122">
              <a:extLst>
                <a:ext uri="{FF2B5EF4-FFF2-40B4-BE49-F238E27FC236}">
                  <a16:creationId xmlns:a16="http://schemas.microsoft.com/office/drawing/2014/main" id="{6632AA70-17D9-A7B3-2FD8-742EE44119F8}"/>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24" name="群組 123">
            <a:extLst>
              <a:ext uri="{FF2B5EF4-FFF2-40B4-BE49-F238E27FC236}">
                <a16:creationId xmlns:a16="http://schemas.microsoft.com/office/drawing/2014/main" id="{5096C28F-DEAE-F249-2218-3C35DF64D07C}"/>
              </a:ext>
            </a:extLst>
          </p:cNvPr>
          <p:cNvGrpSpPr/>
          <p:nvPr/>
        </p:nvGrpSpPr>
        <p:grpSpPr>
          <a:xfrm>
            <a:off x="4564249" y="4015543"/>
            <a:ext cx="360040" cy="936105"/>
            <a:chOff x="4038572" y="4621766"/>
            <a:chExt cx="360040" cy="936105"/>
          </a:xfrm>
        </p:grpSpPr>
        <p:sp>
          <p:nvSpPr>
            <p:cNvPr id="125" name="弧形 124">
              <a:extLst>
                <a:ext uri="{FF2B5EF4-FFF2-40B4-BE49-F238E27FC236}">
                  <a16:creationId xmlns:a16="http://schemas.microsoft.com/office/drawing/2014/main" id="{ED1E4E97-1EAF-3765-2287-50F7C24250D3}"/>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26" name="弧形 125">
              <a:extLst>
                <a:ext uri="{FF2B5EF4-FFF2-40B4-BE49-F238E27FC236}">
                  <a16:creationId xmlns:a16="http://schemas.microsoft.com/office/drawing/2014/main" id="{7D6FFCE3-856B-BD12-07FF-D7641332689F}"/>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27" name="群組 126">
            <a:extLst>
              <a:ext uri="{FF2B5EF4-FFF2-40B4-BE49-F238E27FC236}">
                <a16:creationId xmlns:a16="http://schemas.microsoft.com/office/drawing/2014/main" id="{0880C978-6403-6BBD-35C9-FA9AEE343D26}"/>
              </a:ext>
            </a:extLst>
          </p:cNvPr>
          <p:cNvGrpSpPr/>
          <p:nvPr/>
        </p:nvGrpSpPr>
        <p:grpSpPr>
          <a:xfrm>
            <a:off x="5107174" y="4025068"/>
            <a:ext cx="360040" cy="936105"/>
            <a:chOff x="4038572" y="4621766"/>
            <a:chExt cx="360040" cy="936105"/>
          </a:xfrm>
        </p:grpSpPr>
        <p:sp>
          <p:nvSpPr>
            <p:cNvPr id="128" name="弧形 127">
              <a:extLst>
                <a:ext uri="{FF2B5EF4-FFF2-40B4-BE49-F238E27FC236}">
                  <a16:creationId xmlns:a16="http://schemas.microsoft.com/office/drawing/2014/main" id="{8EA5DD89-07DC-C2F5-367D-7D1E2261A231}"/>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29" name="弧形 128">
              <a:extLst>
                <a:ext uri="{FF2B5EF4-FFF2-40B4-BE49-F238E27FC236}">
                  <a16:creationId xmlns:a16="http://schemas.microsoft.com/office/drawing/2014/main" id="{61D87D5B-C507-A87C-4185-F9E3F93BFF9B}"/>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30" name="群組 129">
            <a:extLst>
              <a:ext uri="{FF2B5EF4-FFF2-40B4-BE49-F238E27FC236}">
                <a16:creationId xmlns:a16="http://schemas.microsoft.com/office/drawing/2014/main" id="{156D895D-CD38-6A4B-4DDF-8DBA9E158A80}"/>
              </a:ext>
            </a:extLst>
          </p:cNvPr>
          <p:cNvGrpSpPr/>
          <p:nvPr/>
        </p:nvGrpSpPr>
        <p:grpSpPr>
          <a:xfrm>
            <a:off x="5592949" y="4034593"/>
            <a:ext cx="360040" cy="936105"/>
            <a:chOff x="4038572" y="4621766"/>
            <a:chExt cx="360040" cy="936105"/>
          </a:xfrm>
        </p:grpSpPr>
        <p:sp>
          <p:nvSpPr>
            <p:cNvPr id="131" name="弧形 130">
              <a:extLst>
                <a:ext uri="{FF2B5EF4-FFF2-40B4-BE49-F238E27FC236}">
                  <a16:creationId xmlns:a16="http://schemas.microsoft.com/office/drawing/2014/main" id="{2D32691A-DE7F-0B5A-D4B3-4538DB591079}"/>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32" name="弧形 131">
              <a:extLst>
                <a:ext uri="{FF2B5EF4-FFF2-40B4-BE49-F238E27FC236}">
                  <a16:creationId xmlns:a16="http://schemas.microsoft.com/office/drawing/2014/main" id="{C7D5AD80-F65E-2B6C-513A-2838C0899F10}"/>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33" name="群組 132">
            <a:extLst>
              <a:ext uri="{FF2B5EF4-FFF2-40B4-BE49-F238E27FC236}">
                <a16:creationId xmlns:a16="http://schemas.microsoft.com/office/drawing/2014/main" id="{14411836-4233-2627-634E-B248317563A0}"/>
              </a:ext>
            </a:extLst>
          </p:cNvPr>
          <p:cNvGrpSpPr/>
          <p:nvPr/>
        </p:nvGrpSpPr>
        <p:grpSpPr>
          <a:xfrm>
            <a:off x="2222084" y="5649016"/>
            <a:ext cx="360040" cy="936105"/>
            <a:chOff x="4038572" y="4621766"/>
            <a:chExt cx="360040" cy="936105"/>
          </a:xfrm>
        </p:grpSpPr>
        <p:sp>
          <p:nvSpPr>
            <p:cNvPr id="134" name="弧形 133">
              <a:extLst>
                <a:ext uri="{FF2B5EF4-FFF2-40B4-BE49-F238E27FC236}">
                  <a16:creationId xmlns:a16="http://schemas.microsoft.com/office/drawing/2014/main" id="{8F1D3E1A-2D81-2E6C-BAA4-D993B3BA3A2A}"/>
                </a:ext>
              </a:extLst>
            </p:cNvPr>
            <p:cNvSpPr/>
            <p:nvPr/>
          </p:nvSpPr>
          <p:spPr bwMode="auto">
            <a:xfrm>
              <a:off x="4038572" y="4621766"/>
              <a:ext cx="360040"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35" name="弧形 134">
              <a:extLst>
                <a:ext uri="{FF2B5EF4-FFF2-40B4-BE49-F238E27FC236}">
                  <a16:creationId xmlns:a16="http://schemas.microsoft.com/office/drawing/2014/main" id="{2F6D2E1F-0480-A52D-489A-C0D88BA12C5F}"/>
                </a:ext>
              </a:extLst>
            </p:cNvPr>
            <p:cNvSpPr/>
            <p:nvPr/>
          </p:nvSpPr>
          <p:spPr bwMode="auto">
            <a:xfrm flipH="1">
              <a:off x="4083577" y="4621766"/>
              <a:ext cx="315035"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36" name="群組 135">
            <a:extLst>
              <a:ext uri="{FF2B5EF4-FFF2-40B4-BE49-F238E27FC236}">
                <a16:creationId xmlns:a16="http://schemas.microsoft.com/office/drawing/2014/main" id="{49366C1D-5EC8-72BF-8A0E-FC693A7F04FF}"/>
              </a:ext>
            </a:extLst>
          </p:cNvPr>
          <p:cNvGrpSpPr/>
          <p:nvPr/>
        </p:nvGrpSpPr>
        <p:grpSpPr>
          <a:xfrm>
            <a:off x="2965034" y="5658541"/>
            <a:ext cx="360040" cy="936105"/>
            <a:chOff x="4038572" y="4621766"/>
            <a:chExt cx="360040" cy="936105"/>
          </a:xfrm>
        </p:grpSpPr>
        <p:sp>
          <p:nvSpPr>
            <p:cNvPr id="137" name="弧形 136">
              <a:extLst>
                <a:ext uri="{FF2B5EF4-FFF2-40B4-BE49-F238E27FC236}">
                  <a16:creationId xmlns:a16="http://schemas.microsoft.com/office/drawing/2014/main" id="{A32F6D24-63D5-ACDD-4299-BEC31AE9CA4D}"/>
                </a:ext>
              </a:extLst>
            </p:cNvPr>
            <p:cNvSpPr/>
            <p:nvPr/>
          </p:nvSpPr>
          <p:spPr bwMode="auto">
            <a:xfrm>
              <a:off x="4038572" y="4621766"/>
              <a:ext cx="360040"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38" name="弧形 137">
              <a:extLst>
                <a:ext uri="{FF2B5EF4-FFF2-40B4-BE49-F238E27FC236}">
                  <a16:creationId xmlns:a16="http://schemas.microsoft.com/office/drawing/2014/main" id="{89C81487-B462-4387-D160-1810D72ACABF}"/>
                </a:ext>
              </a:extLst>
            </p:cNvPr>
            <p:cNvSpPr/>
            <p:nvPr/>
          </p:nvSpPr>
          <p:spPr bwMode="auto">
            <a:xfrm flipH="1">
              <a:off x="4083577" y="4621766"/>
              <a:ext cx="315035"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39" name="群組 138">
            <a:extLst>
              <a:ext uri="{FF2B5EF4-FFF2-40B4-BE49-F238E27FC236}">
                <a16:creationId xmlns:a16="http://schemas.microsoft.com/office/drawing/2014/main" id="{B8A1DFC3-F8E9-CDE1-4A85-DC0473BFAED5}"/>
              </a:ext>
            </a:extLst>
          </p:cNvPr>
          <p:cNvGrpSpPr/>
          <p:nvPr/>
        </p:nvGrpSpPr>
        <p:grpSpPr>
          <a:xfrm>
            <a:off x="3997969" y="4808777"/>
            <a:ext cx="360040" cy="936105"/>
            <a:chOff x="4038572" y="4621766"/>
            <a:chExt cx="360040" cy="936105"/>
          </a:xfrm>
        </p:grpSpPr>
        <p:sp>
          <p:nvSpPr>
            <p:cNvPr id="140" name="弧形 139">
              <a:extLst>
                <a:ext uri="{FF2B5EF4-FFF2-40B4-BE49-F238E27FC236}">
                  <a16:creationId xmlns:a16="http://schemas.microsoft.com/office/drawing/2014/main" id="{7CAB3801-1371-85AD-9315-AB0F620362A7}"/>
                </a:ext>
              </a:extLst>
            </p:cNvPr>
            <p:cNvSpPr/>
            <p:nvPr/>
          </p:nvSpPr>
          <p:spPr bwMode="auto">
            <a:xfrm>
              <a:off x="4038572" y="4621766"/>
              <a:ext cx="360040"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41" name="弧形 140">
              <a:extLst>
                <a:ext uri="{FF2B5EF4-FFF2-40B4-BE49-F238E27FC236}">
                  <a16:creationId xmlns:a16="http://schemas.microsoft.com/office/drawing/2014/main" id="{AAA82B89-52D6-ED6C-551C-FDA08C2AD243}"/>
                </a:ext>
              </a:extLst>
            </p:cNvPr>
            <p:cNvSpPr/>
            <p:nvPr/>
          </p:nvSpPr>
          <p:spPr bwMode="auto">
            <a:xfrm flipH="1">
              <a:off x="4083577" y="4621766"/>
              <a:ext cx="315035"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42" name="群組 141">
            <a:extLst>
              <a:ext uri="{FF2B5EF4-FFF2-40B4-BE49-F238E27FC236}">
                <a16:creationId xmlns:a16="http://schemas.microsoft.com/office/drawing/2014/main" id="{BEF77FA1-C54B-C4C1-CEB7-7A24514C91DD}"/>
              </a:ext>
            </a:extLst>
          </p:cNvPr>
          <p:cNvGrpSpPr/>
          <p:nvPr/>
        </p:nvGrpSpPr>
        <p:grpSpPr>
          <a:xfrm>
            <a:off x="4493269" y="4789727"/>
            <a:ext cx="360040" cy="936105"/>
            <a:chOff x="4038572" y="4621766"/>
            <a:chExt cx="360040" cy="936105"/>
          </a:xfrm>
        </p:grpSpPr>
        <p:sp>
          <p:nvSpPr>
            <p:cNvPr id="143" name="弧形 142">
              <a:extLst>
                <a:ext uri="{FF2B5EF4-FFF2-40B4-BE49-F238E27FC236}">
                  <a16:creationId xmlns:a16="http://schemas.microsoft.com/office/drawing/2014/main" id="{12481D9B-AF7B-AAC4-D07D-8FD375673A3A}"/>
                </a:ext>
              </a:extLst>
            </p:cNvPr>
            <p:cNvSpPr/>
            <p:nvPr/>
          </p:nvSpPr>
          <p:spPr bwMode="auto">
            <a:xfrm>
              <a:off x="4038572" y="4621766"/>
              <a:ext cx="360040"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44" name="弧形 143">
              <a:extLst>
                <a:ext uri="{FF2B5EF4-FFF2-40B4-BE49-F238E27FC236}">
                  <a16:creationId xmlns:a16="http://schemas.microsoft.com/office/drawing/2014/main" id="{FB374A93-F2F3-90CE-6F6A-A3942E602C5E}"/>
                </a:ext>
              </a:extLst>
            </p:cNvPr>
            <p:cNvSpPr/>
            <p:nvPr/>
          </p:nvSpPr>
          <p:spPr bwMode="auto">
            <a:xfrm flipH="1">
              <a:off x="4083577" y="4621766"/>
              <a:ext cx="315035"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45" name="群組 144">
            <a:extLst>
              <a:ext uri="{FF2B5EF4-FFF2-40B4-BE49-F238E27FC236}">
                <a16:creationId xmlns:a16="http://schemas.microsoft.com/office/drawing/2014/main" id="{6D6C7E28-7378-19C6-96FF-BB883216B0EE}"/>
              </a:ext>
            </a:extLst>
          </p:cNvPr>
          <p:cNvGrpSpPr/>
          <p:nvPr/>
        </p:nvGrpSpPr>
        <p:grpSpPr>
          <a:xfrm>
            <a:off x="4998094" y="4808777"/>
            <a:ext cx="360040" cy="936105"/>
            <a:chOff x="4038572" y="4621766"/>
            <a:chExt cx="360040" cy="936105"/>
          </a:xfrm>
        </p:grpSpPr>
        <p:sp>
          <p:nvSpPr>
            <p:cNvPr id="146" name="弧形 145">
              <a:extLst>
                <a:ext uri="{FF2B5EF4-FFF2-40B4-BE49-F238E27FC236}">
                  <a16:creationId xmlns:a16="http://schemas.microsoft.com/office/drawing/2014/main" id="{4910FFBE-6085-A9CF-8407-A44D9EA35905}"/>
                </a:ext>
              </a:extLst>
            </p:cNvPr>
            <p:cNvSpPr/>
            <p:nvPr/>
          </p:nvSpPr>
          <p:spPr bwMode="auto">
            <a:xfrm>
              <a:off x="4038572" y="4621766"/>
              <a:ext cx="360040"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47" name="弧形 146">
              <a:extLst>
                <a:ext uri="{FF2B5EF4-FFF2-40B4-BE49-F238E27FC236}">
                  <a16:creationId xmlns:a16="http://schemas.microsoft.com/office/drawing/2014/main" id="{9D699671-F6F8-F91F-EDCA-FC2F25B4C2D8}"/>
                </a:ext>
              </a:extLst>
            </p:cNvPr>
            <p:cNvSpPr/>
            <p:nvPr/>
          </p:nvSpPr>
          <p:spPr bwMode="auto">
            <a:xfrm flipH="1">
              <a:off x="4083577" y="4621766"/>
              <a:ext cx="315035"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48" name="群組 147">
            <a:extLst>
              <a:ext uri="{FF2B5EF4-FFF2-40B4-BE49-F238E27FC236}">
                <a16:creationId xmlns:a16="http://schemas.microsoft.com/office/drawing/2014/main" id="{889C36F6-E2DB-2217-8F6A-8A34E6A8E604}"/>
              </a:ext>
            </a:extLst>
          </p:cNvPr>
          <p:cNvGrpSpPr/>
          <p:nvPr/>
        </p:nvGrpSpPr>
        <p:grpSpPr>
          <a:xfrm>
            <a:off x="5521969" y="4799252"/>
            <a:ext cx="360040" cy="936105"/>
            <a:chOff x="4038572" y="4621766"/>
            <a:chExt cx="360040" cy="936105"/>
          </a:xfrm>
        </p:grpSpPr>
        <p:sp>
          <p:nvSpPr>
            <p:cNvPr id="149" name="弧形 148">
              <a:extLst>
                <a:ext uri="{FF2B5EF4-FFF2-40B4-BE49-F238E27FC236}">
                  <a16:creationId xmlns:a16="http://schemas.microsoft.com/office/drawing/2014/main" id="{F392D6EE-7E05-3911-D03A-FC1AE49BA683}"/>
                </a:ext>
              </a:extLst>
            </p:cNvPr>
            <p:cNvSpPr/>
            <p:nvPr/>
          </p:nvSpPr>
          <p:spPr bwMode="auto">
            <a:xfrm>
              <a:off x="4038572" y="4621766"/>
              <a:ext cx="360040"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150" name="弧形 149">
              <a:extLst>
                <a:ext uri="{FF2B5EF4-FFF2-40B4-BE49-F238E27FC236}">
                  <a16:creationId xmlns:a16="http://schemas.microsoft.com/office/drawing/2014/main" id="{BDC65D68-C46C-AD13-A9C4-98520DBD1ADB}"/>
                </a:ext>
              </a:extLst>
            </p:cNvPr>
            <p:cNvSpPr/>
            <p:nvPr/>
          </p:nvSpPr>
          <p:spPr bwMode="auto">
            <a:xfrm flipH="1">
              <a:off x="4083577" y="4621766"/>
              <a:ext cx="315035" cy="936105"/>
            </a:xfrm>
            <a:prstGeom prst="arc">
              <a:avLst/>
            </a:prstGeom>
            <a:ln w="952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151" name="群組 150">
            <a:extLst>
              <a:ext uri="{FF2B5EF4-FFF2-40B4-BE49-F238E27FC236}">
                <a16:creationId xmlns:a16="http://schemas.microsoft.com/office/drawing/2014/main" id="{B5C96A0D-29F5-95BA-A470-45CEABC70F10}"/>
              </a:ext>
            </a:extLst>
          </p:cNvPr>
          <p:cNvGrpSpPr/>
          <p:nvPr/>
        </p:nvGrpSpPr>
        <p:grpSpPr>
          <a:xfrm>
            <a:off x="6531732" y="4019988"/>
            <a:ext cx="360040" cy="936105"/>
            <a:chOff x="4074533" y="5402564"/>
            <a:chExt cx="360040" cy="936105"/>
          </a:xfrm>
        </p:grpSpPr>
        <p:sp>
          <p:nvSpPr>
            <p:cNvPr id="152" name="弧形 151">
              <a:extLst>
                <a:ext uri="{FF2B5EF4-FFF2-40B4-BE49-F238E27FC236}">
                  <a16:creationId xmlns:a16="http://schemas.microsoft.com/office/drawing/2014/main" id="{9589324E-B8B3-8B26-1C1B-8ED8F7FB7BFC}"/>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53" name="弧形 152">
              <a:extLst>
                <a:ext uri="{FF2B5EF4-FFF2-40B4-BE49-F238E27FC236}">
                  <a16:creationId xmlns:a16="http://schemas.microsoft.com/office/drawing/2014/main" id="{5A1EF490-CDAE-7079-08FE-DC4DEF57FC1A}"/>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54" name="群組 153">
            <a:extLst>
              <a:ext uri="{FF2B5EF4-FFF2-40B4-BE49-F238E27FC236}">
                <a16:creationId xmlns:a16="http://schemas.microsoft.com/office/drawing/2014/main" id="{E53773B2-F3FA-00EB-F87B-467892222CDC}"/>
              </a:ext>
            </a:extLst>
          </p:cNvPr>
          <p:cNvGrpSpPr/>
          <p:nvPr/>
        </p:nvGrpSpPr>
        <p:grpSpPr>
          <a:xfrm>
            <a:off x="7226802" y="4019988"/>
            <a:ext cx="360040" cy="936105"/>
            <a:chOff x="4074533" y="5402564"/>
            <a:chExt cx="360040" cy="936105"/>
          </a:xfrm>
        </p:grpSpPr>
        <p:sp>
          <p:nvSpPr>
            <p:cNvPr id="155" name="弧形 154">
              <a:extLst>
                <a:ext uri="{FF2B5EF4-FFF2-40B4-BE49-F238E27FC236}">
                  <a16:creationId xmlns:a16="http://schemas.microsoft.com/office/drawing/2014/main" id="{BB867142-A20D-D07C-0B10-C9FF94069867}"/>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56" name="弧形 155">
              <a:extLst>
                <a:ext uri="{FF2B5EF4-FFF2-40B4-BE49-F238E27FC236}">
                  <a16:creationId xmlns:a16="http://schemas.microsoft.com/office/drawing/2014/main" id="{A2EE0413-4051-C996-ABA4-E14A0723F79B}"/>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57" name="群組 156">
            <a:extLst>
              <a:ext uri="{FF2B5EF4-FFF2-40B4-BE49-F238E27FC236}">
                <a16:creationId xmlns:a16="http://schemas.microsoft.com/office/drawing/2014/main" id="{4C596C58-B36B-9F8A-AC32-8B0BB37B19E0}"/>
              </a:ext>
            </a:extLst>
          </p:cNvPr>
          <p:cNvGrpSpPr/>
          <p:nvPr/>
        </p:nvGrpSpPr>
        <p:grpSpPr>
          <a:xfrm>
            <a:off x="6519218" y="4813491"/>
            <a:ext cx="360040" cy="936105"/>
            <a:chOff x="4038572" y="4621766"/>
            <a:chExt cx="360040" cy="936105"/>
          </a:xfrm>
        </p:grpSpPr>
        <p:sp>
          <p:nvSpPr>
            <p:cNvPr id="158" name="弧形 157">
              <a:extLst>
                <a:ext uri="{FF2B5EF4-FFF2-40B4-BE49-F238E27FC236}">
                  <a16:creationId xmlns:a16="http://schemas.microsoft.com/office/drawing/2014/main" id="{E701F921-D2E9-21B5-1F39-D910149815FA}"/>
                </a:ext>
              </a:extLst>
            </p:cNvPr>
            <p:cNvSpPr/>
            <p:nvPr/>
          </p:nvSpPr>
          <p:spPr bwMode="auto">
            <a:xfrm>
              <a:off x="4038572" y="4621766"/>
              <a:ext cx="360040"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59" name="弧形 158">
              <a:extLst>
                <a:ext uri="{FF2B5EF4-FFF2-40B4-BE49-F238E27FC236}">
                  <a16:creationId xmlns:a16="http://schemas.microsoft.com/office/drawing/2014/main" id="{550D99C6-5B35-F839-2CD2-FB6670EACC2B}"/>
                </a:ext>
              </a:extLst>
            </p:cNvPr>
            <p:cNvSpPr/>
            <p:nvPr/>
          </p:nvSpPr>
          <p:spPr bwMode="auto">
            <a:xfrm flipH="1">
              <a:off x="4083577" y="4621766"/>
              <a:ext cx="315035"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60" name="群組 159">
            <a:extLst>
              <a:ext uri="{FF2B5EF4-FFF2-40B4-BE49-F238E27FC236}">
                <a16:creationId xmlns:a16="http://schemas.microsoft.com/office/drawing/2014/main" id="{27225024-7237-E361-0FE0-26728148F9D1}"/>
              </a:ext>
            </a:extLst>
          </p:cNvPr>
          <p:cNvGrpSpPr/>
          <p:nvPr/>
        </p:nvGrpSpPr>
        <p:grpSpPr>
          <a:xfrm>
            <a:off x="7261746" y="4794398"/>
            <a:ext cx="360040" cy="936105"/>
            <a:chOff x="4038572" y="4621766"/>
            <a:chExt cx="360040" cy="936105"/>
          </a:xfrm>
        </p:grpSpPr>
        <p:sp>
          <p:nvSpPr>
            <p:cNvPr id="161" name="弧形 160">
              <a:extLst>
                <a:ext uri="{FF2B5EF4-FFF2-40B4-BE49-F238E27FC236}">
                  <a16:creationId xmlns:a16="http://schemas.microsoft.com/office/drawing/2014/main" id="{9A4024EF-1E84-ABA2-4A5B-7D2563ED731E}"/>
                </a:ext>
              </a:extLst>
            </p:cNvPr>
            <p:cNvSpPr/>
            <p:nvPr/>
          </p:nvSpPr>
          <p:spPr bwMode="auto">
            <a:xfrm>
              <a:off x="4038572" y="4621766"/>
              <a:ext cx="360040"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62" name="弧形 161">
              <a:extLst>
                <a:ext uri="{FF2B5EF4-FFF2-40B4-BE49-F238E27FC236}">
                  <a16:creationId xmlns:a16="http://schemas.microsoft.com/office/drawing/2014/main" id="{F0953299-1A38-FBE2-AAC4-E17301E2C17A}"/>
                </a:ext>
              </a:extLst>
            </p:cNvPr>
            <p:cNvSpPr/>
            <p:nvPr/>
          </p:nvSpPr>
          <p:spPr bwMode="auto">
            <a:xfrm flipH="1">
              <a:off x="4083577" y="4621766"/>
              <a:ext cx="315035" cy="936105"/>
            </a:xfrm>
            <a:prstGeom prst="arc">
              <a:avLst/>
            </a:prstGeom>
            <a:noFill/>
            <a:ln w="9525" cap="flat" cmpd="sng" algn="ctr">
              <a:solidFill>
                <a:srgbClr val="00B05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63" name="群組 162">
            <a:extLst>
              <a:ext uri="{FF2B5EF4-FFF2-40B4-BE49-F238E27FC236}">
                <a16:creationId xmlns:a16="http://schemas.microsoft.com/office/drawing/2014/main" id="{BC8E72FF-33DF-6C6B-6B55-355D42D8148B}"/>
              </a:ext>
            </a:extLst>
          </p:cNvPr>
          <p:cNvGrpSpPr/>
          <p:nvPr/>
        </p:nvGrpSpPr>
        <p:grpSpPr>
          <a:xfrm>
            <a:off x="8234687" y="4015943"/>
            <a:ext cx="360040" cy="936105"/>
            <a:chOff x="4074533" y="5402564"/>
            <a:chExt cx="360040" cy="936105"/>
          </a:xfrm>
        </p:grpSpPr>
        <p:sp>
          <p:nvSpPr>
            <p:cNvPr id="164" name="弧形 163">
              <a:extLst>
                <a:ext uri="{FF2B5EF4-FFF2-40B4-BE49-F238E27FC236}">
                  <a16:creationId xmlns:a16="http://schemas.microsoft.com/office/drawing/2014/main" id="{B7303C60-E56B-5B6C-554E-F1DCF930E14B}"/>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65" name="弧形 164">
              <a:extLst>
                <a:ext uri="{FF2B5EF4-FFF2-40B4-BE49-F238E27FC236}">
                  <a16:creationId xmlns:a16="http://schemas.microsoft.com/office/drawing/2014/main" id="{BE030E1A-3E0F-2B6C-33E7-AC5DECA30995}"/>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66" name="群組 165">
            <a:extLst>
              <a:ext uri="{FF2B5EF4-FFF2-40B4-BE49-F238E27FC236}">
                <a16:creationId xmlns:a16="http://schemas.microsoft.com/office/drawing/2014/main" id="{1C2DC2ED-98BD-9F74-9848-4ADD3BC78BCB}"/>
              </a:ext>
            </a:extLst>
          </p:cNvPr>
          <p:cNvGrpSpPr/>
          <p:nvPr/>
        </p:nvGrpSpPr>
        <p:grpSpPr>
          <a:xfrm>
            <a:off x="8711405" y="4014663"/>
            <a:ext cx="360040" cy="936105"/>
            <a:chOff x="4074533" y="5402564"/>
            <a:chExt cx="360040" cy="936105"/>
          </a:xfrm>
        </p:grpSpPr>
        <p:sp>
          <p:nvSpPr>
            <p:cNvPr id="167" name="弧形 166">
              <a:extLst>
                <a:ext uri="{FF2B5EF4-FFF2-40B4-BE49-F238E27FC236}">
                  <a16:creationId xmlns:a16="http://schemas.microsoft.com/office/drawing/2014/main" id="{4AB0F422-02A7-0170-3E3F-0D7F075AE7F3}"/>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68" name="弧形 167">
              <a:extLst>
                <a:ext uri="{FF2B5EF4-FFF2-40B4-BE49-F238E27FC236}">
                  <a16:creationId xmlns:a16="http://schemas.microsoft.com/office/drawing/2014/main" id="{1FFA242D-80AF-A813-01B5-2178E93AADEC}"/>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69" name="群組 168">
            <a:extLst>
              <a:ext uri="{FF2B5EF4-FFF2-40B4-BE49-F238E27FC236}">
                <a16:creationId xmlns:a16="http://schemas.microsoft.com/office/drawing/2014/main" id="{48190FE0-D30D-A5B2-5BB3-6821322DE8E0}"/>
              </a:ext>
            </a:extLst>
          </p:cNvPr>
          <p:cNvGrpSpPr/>
          <p:nvPr/>
        </p:nvGrpSpPr>
        <p:grpSpPr>
          <a:xfrm>
            <a:off x="9235456" y="4015141"/>
            <a:ext cx="360040" cy="936105"/>
            <a:chOff x="4074533" y="5402564"/>
            <a:chExt cx="360040" cy="936105"/>
          </a:xfrm>
        </p:grpSpPr>
        <p:sp>
          <p:nvSpPr>
            <p:cNvPr id="170" name="弧形 169">
              <a:extLst>
                <a:ext uri="{FF2B5EF4-FFF2-40B4-BE49-F238E27FC236}">
                  <a16:creationId xmlns:a16="http://schemas.microsoft.com/office/drawing/2014/main" id="{CDAB861F-4F1C-326C-92BE-62A9CD0463AE}"/>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71" name="弧形 170">
              <a:extLst>
                <a:ext uri="{FF2B5EF4-FFF2-40B4-BE49-F238E27FC236}">
                  <a16:creationId xmlns:a16="http://schemas.microsoft.com/office/drawing/2014/main" id="{9E0E0CB5-374A-E6E4-D4ED-AD2D5F10AF05}"/>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72" name="群組 171">
            <a:extLst>
              <a:ext uri="{FF2B5EF4-FFF2-40B4-BE49-F238E27FC236}">
                <a16:creationId xmlns:a16="http://schemas.microsoft.com/office/drawing/2014/main" id="{93078A07-F145-EFA9-9CC9-88CD26798AAC}"/>
              </a:ext>
            </a:extLst>
          </p:cNvPr>
          <p:cNvGrpSpPr/>
          <p:nvPr/>
        </p:nvGrpSpPr>
        <p:grpSpPr>
          <a:xfrm>
            <a:off x="9741607" y="4014662"/>
            <a:ext cx="360040" cy="936105"/>
            <a:chOff x="4074533" y="5402564"/>
            <a:chExt cx="360040" cy="936105"/>
          </a:xfrm>
        </p:grpSpPr>
        <p:sp>
          <p:nvSpPr>
            <p:cNvPr id="173" name="弧形 172">
              <a:extLst>
                <a:ext uri="{FF2B5EF4-FFF2-40B4-BE49-F238E27FC236}">
                  <a16:creationId xmlns:a16="http://schemas.microsoft.com/office/drawing/2014/main" id="{DB318D6D-6F4F-197D-762C-434A1E7C6794}"/>
                </a:ext>
              </a:extLst>
            </p:cNvPr>
            <p:cNvSpPr/>
            <p:nvPr/>
          </p:nvSpPr>
          <p:spPr bwMode="auto">
            <a:xfrm>
              <a:off x="4074533" y="5402564"/>
              <a:ext cx="360040"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74" name="弧形 173">
              <a:extLst>
                <a:ext uri="{FF2B5EF4-FFF2-40B4-BE49-F238E27FC236}">
                  <a16:creationId xmlns:a16="http://schemas.microsoft.com/office/drawing/2014/main" id="{D8407275-6A2A-03A6-014A-7A1D25FD73C9}"/>
                </a:ext>
              </a:extLst>
            </p:cNvPr>
            <p:cNvSpPr/>
            <p:nvPr/>
          </p:nvSpPr>
          <p:spPr bwMode="auto">
            <a:xfrm flipH="1">
              <a:off x="4119538" y="5402564"/>
              <a:ext cx="315035" cy="936105"/>
            </a:xfrm>
            <a:prstGeom prst="arc">
              <a:avLst/>
            </a:prstGeom>
            <a:noFill/>
            <a:ln w="9525" cap="flat" cmpd="sng" algn="ctr">
              <a:solidFill>
                <a:srgbClr val="0000FF"/>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75" name="群組 174">
            <a:extLst>
              <a:ext uri="{FF2B5EF4-FFF2-40B4-BE49-F238E27FC236}">
                <a16:creationId xmlns:a16="http://schemas.microsoft.com/office/drawing/2014/main" id="{98FBA1E2-7F92-31B1-E031-464CA2B2A358}"/>
              </a:ext>
            </a:extLst>
          </p:cNvPr>
          <p:cNvGrpSpPr/>
          <p:nvPr/>
        </p:nvGrpSpPr>
        <p:grpSpPr>
          <a:xfrm>
            <a:off x="8242351" y="4788047"/>
            <a:ext cx="360040" cy="936105"/>
            <a:chOff x="4074533" y="5402564"/>
            <a:chExt cx="360040" cy="936105"/>
          </a:xfrm>
        </p:grpSpPr>
        <p:sp>
          <p:nvSpPr>
            <p:cNvPr id="176" name="弧形 175">
              <a:extLst>
                <a:ext uri="{FF2B5EF4-FFF2-40B4-BE49-F238E27FC236}">
                  <a16:creationId xmlns:a16="http://schemas.microsoft.com/office/drawing/2014/main" id="{FE002FEF-B31B-B4CC-09AB-FA6286ACB803}"/>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77" name="弧形 176">
              <a:extLst>
                <a:ext uri="{FF2B5EF4-FFF2-40B4-BE49-F238E27FC236}">
                  <a16:creationId xmlns:a16="http://schemas.microsoft.com/office/drawing/2014/main" id="{A90A3BB6-39E4-5D7F-D74B-AACBBE7688EF}"/>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78" name="群組 177">
            <a:extLst>
              <a:ext uri="{FF2B5EF4-FFF2-40B4-BE49-F238E27FC236}">
                <a16:creationId xmlns:a16="http://schemas.microsoft.com/office/drawing/2014/main" id="{F772A0DB-E118-7E61-D9A4-ECD59D1E8E08}"/>
              </a:ext>
            </a:extLst>
          </p:cNvPr>
          <p:cNvGrpSpPr/>
          <p:nvPr/>
        </p:nvGrpSpPr>
        <p:grpSpPr>
          <a:xfrm>
            <a:off x="8719069" y="4797350"/>
            <a:ext cx="360040" cy="936105"/>
            <a:chOff x="4074533" y="5402564"/>
            <a:chExt cx="360040" cy="936105"/>
          </a:xfrm>
        </p:grpSpPr>
        <p:sp>
          <p:nvSpPr>
            <p:cNvPr id="179" name="弧形 178">
              <a:extLst>
                <a:ext uri="{FF2B5EF4-FFF2-40B4-BE49-F238E27FC236}">
                  <a16:creationId xmlns:a16="http://schemas.microsoft.com/office/drawing/2014/main" id="{82248DAF-08CE-36A3-358C-FCFE5FFF35C8}"/>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80" name="弧形 179">
              <a:extLst>
                <a:ext uri="{FF2B5EF4-FFF2-40B4-BE49-F238E27FC236}">
                  <a16:creationId xmlns:a16="http://schemas.microsoft.com/office/drawing/2014/main" id="{20DBDEC9-5B0A-1F00-F3F9-82C61AA3D96E}"/>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81" name="群組 180">
            <a:extLst>
              <a:ext uri="{FF2B5EF4-FFF2-40B4-BE49-F238E27FC236}">
                <a16:creationId xmlns:a16="http://schemas.microsoft.com/office/drawing/2014/main" id="{F87AA25E-583D-7B89-FB45-F2AD4A2BEA47}"/>
              </a:ext>
            </a:extLst>
          </p:cNvPr>
          <p:cNvGrpSpPr/>
          <p:nvPr/>
        </p:nvGrpSpPr>
        <p:grpSpPr>
          <a:xfrm>
            <a:off x="9243120" y="4797828"/>
            <a:ext cx="360040" cy="936105"/>
            <a:chOff x="4074533" y="5402564"/>
            <a:chExt cx="360040" cy="936105"/>
          </a:xfrm>
        </p:grpSpPr>
        <p:sp>
          <p:nvSpPr>
            <p:cNvPr id="182" name="弧形 181">
              <a:extLst>
                <a:ext uri="{FF2B5EF4-FFF2-40B4-BE49-F238E27FC236}">
                  <a16:creationId xmlns:a16="http://schemas.microsoft.com/office/drawing/2014/main" id="{81ECF04D-9629-F688-BB93-48B930FF79AC}"/>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83" name="弧形 182">
              <a:extLst>
                <a:ext uri="{FF2B5EF4-FFF2-40B4-BE49-F238E27FC236}">
                  <a16:creationId xmlns:a16="http://schemas.microsoft.com/office/drawing/2014/main" id="{EF37083B-E67F-304C-52CE-9D88DA48FE24}"/>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84" name="群組 183">
            <a:extLst>
              <a:ext uri="{FF2B5EF4-FFF2-40B4-BE49-F238E27FC236}">
                <a16:creationId xmlns:a16="http://schemas.microsoft.com/office/drawing/2014/main" id="{70E0AC67-C491-D1FD-05D1-3408C1A7EB52}"/>
              </a:ext>
            </a:extLst>
          </p:cNvPr>
          <p:cNvGrpSpPr/>
          <p:nvPr/>
        </p:nvGrpSpPr>
        <p:grpSpPr>
          <a:xfrm>
            <a:off x="9749271" y="4797349"/>
            <a:ext cx="360040" cy="936105"/>
            <a:chOff x="4074533" y="5402564"/>
            <a:chExt cx="360040" cy="936105"/>
          </a:xfrm>
        </p:grpSpPr>
        <p:sp>
          <p:nvSpPr>
            <p:cNvPr id="185" name="弧形 184">
              <a:extLst>
                <a:ext uri="{FF2B5EF4-FFF2-40B4-BE49-F238E27FC236}">
                  <a16:creationId xmlns:a16="http://schemas.microsoft.com/office/drawing/2014/main" id="{FAAB6E82-C2F6-180A-BAAF-05A8143A9EA6}"/>
                </a:ext>
              </a:extLst>
            </p:cNvPr>
            <p:cNvSpPr/>
            <p:nvPr/>
          </p:nvSpPr>
          <p:spPr bwMode="auto">
            <a:xfrm>
              <a:off x="4074533" y="5402564"/>
              <a:ext cx="360040"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86" name="弧形 185">
              <a:extLst>
                <a:ext uri="{FF2B5EF4-FFF2-40B4-BE49-F238E27FC236}">
                  <a16:creationId xmlns:a16="http://schemas.microsoft.com/office/drawing/2014/main" id="{4EF79C3A-03B6-E51E-7E68-84CD7CA4C0E9}"/>
                </a:ext>
              </a:extLst>
            </p:cNvPr>
            <p:cNvSpPr/>
            <p:nvPr/>
          </p:nvSpPr>
          <p:spPr bwMode="auto">
            <a:xfrm flipH="1">
              <a:off x="4119538" y="5402564"/>
              <a:ext cx="315035" cy="936105"/>
            </a:xfrm>
            <a:prstGeom prst="arc">
              <a:avLst/>
            </a:prstGeom>
            <a:noFill/>
            <a:ln w="9525" cap="flat" cmpd="sng" algn="ctr">
              <a:solidFill>
                <a:srgbClr val="FF9900"/>
              </a:solidFill>
              <a:prstDash val="solid"/>
              <a:round/>
              <a:headEnd type="none" w="med" len="med"/>
              <a:tailEnd type="none" w="med" len="med"/>
            </a:ln>
            <a:effectLst/>
          </p:spPr>
          <p:txBody>
            <a:bodyPr rtlCol="0" anchor="ctr"/>
            <a:lstStyle/>
            <a:p>
              <a:pPr algn="ctr"/>
              <a:endParaRPr lang="zh-TW" altLang="en-US" dirty="0">
                <a:solidFill>
                  <a:srgbClr val="00B050"/>
                </a:solidFill>
                <a:latin typeface="Century Gothic" panose="020B0502020202020204" pitchFamily="34" charset="0"/>
              </a:endParaRPr>
            </a:p>
          </p:txBody>
        </p:sp>
      </p:grpSp>
      <p:grpSp>
        <p:nvGrpSpPr>
          <p:cNvPr id="187" name="群組 186">
            <a:extLst>
              <a:ext uri="{FF2B5EF4-FFF2-40B4-BE49-F238E27FC236}">
                <a16:creationId xmlns:a16="http://schemas.microsoft.com/office/drawing/2014/main" id="{3051B2CD-E061-B6D0-6A5C-C3939E59AB6C}"/>
              </a:ext>
            </a:extLst>
          </p:cNvPr>
          <p:cNvGrpSpPr/>
          <p:nvPr/>
        </p:nvGrpSpPr>
        <p:grpSpPr>
          <a:xfrm>
            <a:off x="8326624" y="4036709"/>
            <a:ext cx="360040" cy="936105"/>
            <a:chOff x="4038572" y="4621766"/>
            <a:chExt cx="360040" cy="936105"/>
          </a:xfrm>
        </p:grpSpPr>
        <p:sp>
          <p:nvSpPr>
            <p:cNvPr id="188" name="弧形 187">
              <a:extLst>
                <a:ext uri="{FF2B5EF4-FFF2-40B4-BE49-F238E27FC236}">
                  <a16:creationId xmlns:a16="http://schemas.microsoft.com/office/drawing/2014/main" id="{ABAFA740-ED37-F60E-0FE0-B0561FA66542}"/>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89" name="弧形 188">
              <a:extLst>
                <a:ext uri="{FF2B5EF4-FFF2-40B4-BE49-F238E27FC236}">
                  <a16:creationId xmlns:a16="http://schemas.microsoft.com/office/drawing/2014/main" id="{BA342862-7DDC-5A62-50E9-1C25774B6484}"/>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90" name="群組 189">
            <a:extLst>
              <a:ext uri="{FF2B5EF4-FFF2-40B4-BE49-F238E27FC236}">
                <a16:creationId xmlns:a16="http://schemas.microsoft.com/office/drawing/2014/main" id="{F6F50DCC-D478-0406-A09D-067DAD576B1F}"/>
              </a:ext>
            </a:extLst>
          </p:cNvPr>
          <p:cNvGrpSpPr/>
          <p:nvPr/>
        </p:nvGrpSpPr>
        <p:grpSpPr>
          <a:xfrm>
            <a:off x="8802874" y="4025068"/>
            <a:ext cx="360040" cy="936105"/>
            <a:chOff x="4038572" y="4621766"/>
            <a:chExt cx="360040" cy="936105"/>
          </a:xfrm>
        </p:grpSpPr>
        <p:sp>
          <p:nvSpPr>
            <p:cNvPr id="191" name="弧形 190">
              <a:extLst>
                <a:ext uri="{FF2B5EF4-FFF2-40B4-BE49-F238E27FC236}">
                  <a16:creationId xmlns:a16="http://schemas.microsoft.com/office/drawing/2014/main" id="{1530B8E1-06EA-4C93-88C0-3E92D1965B62}"/>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92" name="弧形 191">
              <a:extLst>
                <a:ext uri="{FF2B5EF4-FFF2-40B4-BE49-F238E27FC236}">
                  <a16:creationId xmlns:a16="http://schemas.microsoft.com/office/drawing/2014/main" id="{B649E594-1AF2-C0A3-0E09-E69C2CBC3F4C}"/>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93" name="群組 192">
            <a:extLst>
              <a:ext uri="{FF2B5EF4-FFF2-40B4-BE49-F238E27FC236}">
                <a16:creationId xmlns:a16="http://schemas.microsoft.com/office/drawing/2014/main" id="{BE96EDC8-ECDD-905C-749E-BAF62C5D80AB}"/>
              </a:ext>
            </a:extLst>
          </p:cNvPr>
          <p:cNvGrpSpPr/>
          <p:nvPr/>
        </p:nvGrpSpPr>
        <p:grpSpPr>
          <a:xfrm>
            <a:off x="9345799" y="4034593"/>
            <a:ext cx="360040" cy="936105"/>
            <a:chOff x="4038572" y="4621766"/>
            <a:chExt cx="360040" cy="936105"/>
          </a:xfrm>
        </p:grpSpPr>
        <p:sp>
          <p:nvSpPr>
            <p:cNvPr id="194" name="弧形 193">
              <a:extLst>
                <a:ext uri="{FF2B5EF4-FFF2-40B4-BE49-F238E27FC236}">
                  <a16:creationId xmlns:a16="http://schemas.microsoft.com/office/drawing/2014/main" id="{BCF3A9C0-FC79-8CBE-5E19-94F36A12535F}"/>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95" name="弧形 194">
              <a:extLst>
                <a:ext uri="{FF2B5EF4-FFF2-40B4-BE49-F238E27FC236}">
                  <a16:creationId xmlns:a16="http://schemas.microsoft.com/office/drawing/2014/main" id="{B570EC5F-35BB-D198-79C6-56F0C54648CE}"/>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196" name="群組 195">
            <a:extLst>
              <a:ext uri="{FF2B5EF4-FFF2-40B4-BE49-F238E27FC236}">
                <a16:creationId xmlns:a16="http://schemas.microsoft.com/office/drawing/2014/main" id="{2FA03E58-9A46-0131-92A6-3D24FB9734F0}"/>
              </a:ext>
            </a:extLst>
          </p:cNvPr>
          <p:cNvGrpSpPr/>
          <p:nvPr/>
        </p:nvGrpSpPr>
        <p:grpSpPr>
          <a:xfrm>
            <a:off x="9831574" y="4018717"/>
            <a:ext cx="360040" cy="936105"/>
            <a:chOff x="4038572" y="4621766"/>
            <a:chExt cx="360040" cy="936105"/>
          </a:xfrm>
        </p:grpSpPr>
        <p:sp>
          <p:nvSpPr>
            <p:cNvPr id="197" name="弧形 196">
              <a:extLst>
                <a:ext uri="{FF2B5EF4-FFF2-40B4-BE49-F238E27FC236}">
                  <a16:creationId xmlns:a16="http://schemas.microsoft.com/office/drawing/2014/main" id="{2F7BB1E2-7228-20AE-6A80-0289B058131B}"/>
                </a:ext>
              </a:extLst>
            </p:cNvPr>
            <p:cNvSpPr/>
            <p:nvPr/>
          </p:nvSpPr>
          <p:spPr bwMode="auto">
            <a:xfrm>
              <a:off x="4038572" y="4621766"/>
              <a:ext cx="360040"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198" name="弧形 197">
              <a:extLst>
                <a:ext uri="{FF2B5EF4-FFF2-40B4-BE49-F238E27FC236}">
                  <a16:creationId xmlns:a16="http://schemas.microsoft.com/office/drawing/2014/main" id="{628B2693-F32C-337E-104E-313C0CE21C26}"/>
                </a:ext>
              </a:extLst>
            </p:cNvPr>
            <p:cNvSpPr/>
            <p:nvPr/>
          </p:nvSpPr>
          <p:spPr bwMode="auto">
            <a:xfrm flipH="1">
              <a:off x="4083577" y="4621766"/>
              <a:ext cx="315035" cy="936105"/>
            </a:xfrm>
            <a:prstGeom prst="arc">
              <a:avLst/>
            </a:prstGeom>
            <a:noFill/>
            <a:ln w="9525" cap="flat" cmpd="sng" algn="ctr">
              <a:solidFill>
                <a:srgbClr val="FF99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cxnSp>
        <p:nvCxnSpPr>
          <p:cNvPr id="199" name="直線接點 198">
            <a:extLst>
              <a:ext uri="{FF2B5EF4-FFF2-40B4-BE49-F238E27FC236}">
                <a16:creationId xmlns:a16="http://schemas.microsoft.com/office/drawing/2014/main" id="{A9418F02-38F6-8170-2C77-3A4584BBE598}"/>
              </a:ext>
            </a:extLst>
          </p:cNvPr>
          <p:cNvCxnSpPr>
            <a:cxnSpLocks/>
          </p:cNvCxnSpPr>
          <p:nvPr/>
        </p:nvCxnSpPr>
        <p:spPr bwMode="auto">
          <a:xfrm flipV="1">
            <a:off x="8190091" y="6124513"/>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0" name="群組 199">
            <a:extLst>
              <a:ext uri="{FF2B5EF4-FFF2-40B4-BE49-F238E27FC236}">
                <a16:creationId xmlns:a16="http://schemas.microsoft.com/office/drawing/2014/main" id="{E3218668-4023-A228-ED8F-B8F546C1E514}"/>
              </a:ext>
            </a:extLst>
          </p:cNvPr>
          <p:cNvGrpSpPr/>
          <p:nvPr/>
        </p:nvGrpSpPr>
        <p:grpSpPr>
          <a:xfrm>
            <a:off x="6492527" y="5658541"/>
            <a:ext cx="360040" cy="936105"/>
            <a:chOff x="4038572" y="4621766"/>
            <a:chExt cx="360040" cy="936105"/>
          </a:xfrm>
        </p:grpSpPr>
        <p:sp>
          <p:nvSpPr>
            <p:cNvPr id="201" name="弧形 200">
              <a:extLst>
                <a:ext uri="{FF2B5EF4-FFF2-40B4-BE49-F238E27FC236}">
                  <a16:creationId xmlns:a16="http://schemas.microsoft.com/office/drawing/2014/main" id="{47E5BB6E-D436-6A33-B875-13A61B7EDA1C}"/>
                </a:ext>
              </a:extLst>
            </p:cNvPr>
            <p:cNvSpPr/>
            <p:nvPr/>
          </p:nvSpPr>
          <p:spPr bwMode="auto">
            <a:xfrm>
              <a:off x="4038572" y="4621766"/>
              <a:ext cx="360040"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202" name="弧形 201">
              <a:extLst>
                <a:ext uri="{FF2B5EF4-FFF2-40B4-BE49-F238E27FC236}">
                  <a16:creationId xmlns:a16="http://schemas.microsoft.com/office/drawing/2014/main" id="{EA547AD0-D622-2F0B-31EA-A8BB1C83E4D0}"/>
                </a:ext>
              </a:extLst>
            </p:cNvPr>
            <p:cNvSpPr/>
            <p:nvPr/>
          </p:nvSpPr>
          <p:spPr bwMode="auto">
            <a:xfrm flipH="1">
              <a:off x="4083577" y="4621766"/>
              <a:ext cx="315035"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203" name="群組 202">
            <a:extLst>
              <a:ext uri="{FF2B5EF4-FFF2-40B4-BE49-F238E27FC236}">
                <a16:creationId xmlns:a16="http://schemas.microsoft.com/office/drawing/2014/main" id="{73561206-EACC-944C-2653-49D601327D9B}"/>
              </a:ext>
            </a:extLst>
          </p:cNvPr>
          <p:cNvGrpSpPr/>
          <p:nvPr/>
        </p:nvGrpSpPr>
        <p:grpSpPr>
          <a:xfrm>
            <a:off x="7235477" y="5668066"/>
            <a:ext cx="360040" cy="936105"/>
            <a:chOff x="4038572" y="4621766"/>
            <a:chExt cx="360040" cy="936105"/>
          </a:xfrm>
        </p:grpSpPr>
        <p:sp>
          <p:nvSpPr>
            <p:cNvPr id="204" name="弧形 203">
              <a:extLst>
                <a:ext uri="{FF2B5EF4-FFF2-40B4-BE49-F238E27FC236}">
                  <a16:creationId xmlns:a16="http://schemas.microsoft.com/office/drawing/2014/main" id="{993057FC-BF84-8F38-FA81-E4D026D49B50}"/>
                </a:ext>
              </a:extLst>
            </p:cNvPr>
            <p:cNvSpPr/>
            <p:nvPr/>
          </p:nvSpPr>
          <p:spPr bwMode="auto">
            <a:xfrm>
              <a:off x="4038572" y="4621766"/>
              <a:ext cx="360040"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sp>
          <p:nvSpPr>
            <p:cNvPr id="205" name="弧形 204">
              <a:extLst>
                <a:ext uri="{FF2B5EF4-FFF2-40B4-BE49-F238E27FC236}">
                  <a16:creationId xmlns:a16="http://schemas.microsoft.com/office/drawing/2014/main" id="{FC2C0CD9-6172-5022-9A8E-D8B6563ACF0D}"/>
                </a:ext>
              </a:extLst>
            </p:cNvPr>
            <p:cNvSpPr/>
            <p:nvPr/>
          </p:nvSpPr>
          <p:spPr bwMode="auto">
            <a:xfrm flipH="1">
              <a:off x="4083577" y="4621766"/>
              <a:ext cx="315035" cy="936105"/>
            </a:xfrm>
            <a:prstGeom prst="arc">
              <a:avLst/>
            </a:prstGeom>
            <a:ln w="9525">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B050"/>
                </a:solidFill>
                <a:latin typeface="Century Gothic" panose="020B0502020202020204" pitchFamily="34" charset="0"/>
              </a:endParaRPr>
            </a:p>
          </p:txBody>
        </p:sp>
      </p:grpSp>
      <p:grpSp>
        <p:nvGrpSpPr>
          <p:cNvPr id="206" name="群組 205">
            <a:extLst>
              <a:ext uri="{FF2B5EF4-FFF2-40B4-BE49-F238E27FC236}">
                <a16:creationId xmlns:a16="http://schemas.microsoft.com/office/drawing/2014/main" id="{FDE58E0F-2F59-D6B2-1121-C17186A2D29B}"/>
              </a:ext>
            </a:extLst>
          </p:cNvPr>
          <p:cNvGrpSpPr/>
          <p:nvPr/>
        </p:nvGrpSpPr>
        <p:grpSpPr>
          <a:xfrm>
            <a:off x="8219938" y="5666139"/>
            <a:ext cx="360040" cy="936105"/>
            <a:chOff x="4038572" y="4621766"/>
            <a:chExt cx="360040" cy="936105"/>
          </a:xfrm>
        </p:grpSpPr>
        <p:sp>
          <p:nvSpPr>
            <p:cNvPr id="207" name="弧形 206">
              <a:extLst>
                <a:ext uri="{FF2B5EF4-FFF2-40B4-BE49-F238E27FC236}">
                  <a16:creationId xmlns:a16="http://schemas.microsoft.com/office/drawing/2014/main" id="{06BF7C5F-3938-119A-01D6-EF04B812C0CB}"/>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08" name="弧形 207">
              <a:extLst>
                <a:ext uri="{FF2B5EF4-FFF2-40B4-BE49-F238E27FC236}">
                  <a16:creationId xmlns:a16="http://schemas.microsoft.com/office/drawing/2014/main" id="{2EC023CD-92DC-0F70-B363-5BF2D3376C43}"/>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09" name="群組 208">
            <a:extLst>
              <a:ext uri="{FF2B5EF4-FFF2-40B4-BE49-F238E27FC236}">
                <a16:creationId xmlns:a16="http://schemas.microsoft.com/office/drawing/2014/main" id="{A5CC70D5-4C8D-FD72-FFD5-61890B89CAAE}"/>
              </a:ext>
            </a:extLst>
          </p:cNvPr>
          <p:cNvGrpSpPr/>
          <p:nvPr/>
        </p:nvGrpSpPr>
        <p:grpSpPr>
          <a:xfrm>
            <a:off x="8725563" y="5656460"/>
            <a:ext cx="360040" cy="936105"/>
            <a:chOff x="4038572" y="4621766"/>
            <a:chExt cx="360040" cy="936105"/>
          </a:xfrm>
        </p:grpSpPr>
        <p:sp>
          <p:nvSpPr>
            <p:cNvPr id="210" name="弧形 209">
              <a:extLst>
                <a:ext uri="{FF2B5EF4-FFF2-40B4-BE49-F238E27FC236}">
                  <a16:creationId xmlns:a16="http://schemas.microsoft.com/office/drawing/2014/main" id="{A5D66A9F-F6C6-5DDB-491C-0B0F99081841}"/>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11" name="弧形 210">
              <a:extLst>
                <a:ext uri="{FF2B5EF4-FFF2-40B4-BE49-F238E27FC236}">
                  <a16:creationId xmlns:a16="http://schemas.microsoft.com/office/drawing/2014/main" id="{2A8913C3-5EDA-2E5C-00B5-02B0F42D69A4}"/>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12" name="群組 211">
            <a:extLst>
              <a:ext uri="{FF2B5EF4-FFF2-40B4-BE49-F238E27FC236}">
                <a16:creationId xmlns:a16="http://schemas.microsoft.com/office/drawing/2014/main" id="{70FC704F-52C0-435A-D4B6-160831D632D7}"/>
              </a:ext>
            </a:extLst>
          </p:cNvPr>
          <p:cNvGrpSpPr/>
          <p:nvPr/>
        </p:nvGrpSpPr>
        <p:grpSpPr>
          <a:xfrm>
            <a:off x="9239101" y="5648293"/>
            <a:ext cx="360040" cy="936105"/>
            <a:chOff x="4038572" y="4621766"/>
            <a:chExt cx="360040" cy="936105"/>
          </a:xfrm>
        </p:grpSpPr>
        <p:sp>
          <p:nvSpPr>
            <p:cNvPr id="213" name="弧形 212">
              <a:extLst>
                <a:ext uri="{FF2B5EF4-FFF2-40B4-BE49-F238E27FC236}">
                  <a16:creationId xmlns:a16="http://schemas.microsoft.com/office/drawing/2014/main" id="{49CFE521-0306-6D65-7238-162043B77ED1}"/>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14" name="弧形 213">
              <a:extLst>
                <a:ext uri="{FF2B5EF4-FFF2-40B4-BE49-F238E27FC236}">
                  <a16:creationId xmlns:a16="http://schemas.microsoft.com/office/drawing/2014/main" id="{A72A48AC-F81D-0230-AFB9-7B7EB29495C3}"/>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15" name="群組 214">
            <a:extLst>
              <a:ext uri="{FF2B5EF4-FFF2-40B4-BE49-F238E27FC236}">
                <a16:creationId xmlns:a16="http://schemas.microsoft.com/office/drawing/2014/main" id="{361AB5A5-2C75-3D42-6E19-2A5221BC9B4E}"/>
              </a:ext>
            </a:extLst>
          </p:cNvPr>
          <p:cNvGrpSpPr/>
          <p:nvPr/>
        </p:nvGrpSpPr>
        <p:grpSpPr>
          <a:xfrm>
            <a:off x="9797479" y="5656460"/>
            <a:ext cx="360040" cy="936105"/>
            <a:chOff x="4038572" y="4621766"/>
            <a:chExt cx="360040" cy="936105"/>
          </a:xfrm>
        </p:grpSpPr>
        <p:sp>
          <p:nvSpPr>
            <p:cNvPr id="216" name="弧形 215">
              <a:extLst>
                <a:ext uri="{FF2B5EF4-FFF2-40B4-BE49-F238E27FC236}">
                  <a16:creationId xmlns:a16="http://schemas.microsoft.com/office/drawing/2014/main" id="{D9464F5D-2D78-4F2C-55A6-3EEE4CEE7DEC}"/>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17" name="弧形 216">
              <a:extLst>
                <a:ext uri="{FF2B5EF4-FFF2-40B4-BE49-F238E27FC236}">
                  <a16:creationId xmlns:a16="http://schemas.microsoft.com/office/drawing/2014/main" id="{AB2B39F8-342C-DAC7-EA2A-5B05DDFB8A34}"/>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18" name="群組 217">
            <a:extLst>
              <a:ext uri="{FF2B5EF4-FFF2-40B4-BE49-F238E27FC236}">
                <a16:creationId xmlns:a16="http://schemas.microsoft.com/office/drawing/2014/main" id="{080F79A6-CDFB-7E8B-2818-70E618B557FA}"/>
              </a:ext>
            </a:extLst>
          </p:cNvPr>
          <p:cNvGrpSpPr/>
          <p:nvPr/>
        </p:nvGrpSpPr>
        <p:grpSpPr>
          <a:xfrm>
            <a:off x="8315479" y="4820292"/>
            <a:ext cx="360040" cy="936105"/>
            <a:chOff x="4038572" y="4621766"/>
            <a:chExt cx="360040" cy="936105"/>
          </a:xfrm>
        </p:grpSpPr>
        <p:sp>
          <p:nvSpPr>
            <p:cNvPr id="219" name="弧形 218">
              <a:extLst>
                <a:ext uri="{FF2B5EF4-FFF2-40B4-BE49-F238E27FC236}">
                  <a16:creationId xmlns:a16="http://schemas.microsoft.com/office/drawing/2014/main" id="{92C4ECF7-7352-85E0-22A4-FAEBE307F8CD}"/>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20" name="弧形 219">
              <a:extLst>
                <a:ext uri="{FF2B5EF4-FFF2-40B4-BE49-F238E27FC236}">
                  <a16:creationId xmlns:a16="http://schemas.microsoft.com/office/drawing/2014/main" id="{D7AE766D-10D6-21BD-EEE7-856BD242DAA8}"/>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21" name="群組 220">
            <a:extLst>
              <a:ext uri="{FF2B5EF4-FFF2-40B4-BE49-F238E27FC236}">
                <a16:creationId xmlns:a16="http://schemas.microsoft.com/office/drawing/2014/main" id="{B10DBB19-81E5-65C4-4135-666E6D8011F0}"/>
              </a:ext>
            </a:extLst>
          </p:cNvPr>
          <p:cNvGrpSpPr/>
          <p:nvPr/>
        </p:nvGrpSpPr>
        <p:grpSpPr>
          <a:xfrm>
            <a:off x="8821104" y="4810613"/>
            <a:ext cx="360040" cy="936105"/>
            <a:chOff x="4038572" y="4621766"/>
            <a:chExt cx="360040" cy="936105"/>
          </a:xfrm>
        </p:grpSpPr>
        <p:sp>
          <p:nvSpPr>
            <p:cNvPr id="222" name="弧形 221">
              <a:extLst>
                <a:ext uri="{FF2B5EF4-FFF2-40B4-BE49-F238E27FC236}">
                  <a16:creationId xmlns:a16="http://schemas.microsoft.com/office/drawing/2014/main" id="{E91B17E5-8BC2-A34E-3944-AA7F218E427B}"/>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23" name="弧形 222">
              <a:extLst>
                <a:ext uri="{FF2B5EF4-FFF2-40B4-BE49-F238E27FC236}">
                  <a16:creationId xmlns:a16="http://schemas.microsoft.com/office/drawing/2014/main" id="{3A94583E-5315-7F40-E2DE-1C76158A4AB5}"/>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24" name="群組 223">
            <a:extLst>
              <a:ext uri="{FF2B5EF4-FFF2-40B4-BE49-F238E27FC236}">
                <a16:creationId xmlns:a16="http://schemas.microsoft.com/office/drawing/2014/main" id="{008629E2-F856-792C-ECD2-039C42F4AF53}"/>
              </a:ext>
            </a:extLst>
          </p:cNvPr>
          <p:cNvGrpSpPr/>
          <p:nvPr/>
        </p:nvGrpSpPr>
        <p:grpSpPr>
          <a:xfrm>
            <a:off x="9334642" y="4802446"/>
            <a:ext cx="360040" cy="936105"/>
            <a:chOff x="4038572" y="4621766"/>
            <a:chExt cx="360040" cy="936105"/>
          </a:xfrm>
        </p:grpSpPr>
        <p:sp>
          <p:nvSpPr>
            <p:cNvPr id="225" name="弧形 224">
              <a:extLst>
                <a:ext uri="{FF2B5EF4-FFF2-40B4-BE49-F238E27FC236}">
                  <a16:creationId xmlns:a16="http://schemas.microsoft.com/office/drawing/2014/main" id="{5D3A1BE5-40AB-1379-23AA-01F56150AE43}"/>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26" name="弧形 225">
              <a:extLst>
                <a:ext uri="{FF2B5EF4-FFF2-40B4-BE49-F238E27FC236}">
                  <a16:creationId xmlns:a16="http://schemas.microsoft.com/office/drawing/2014/main" id="{3B1AE371-A657-F2A7-7844-C948AF765BA6}"/>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29" name="群組 228">
            <a:extLst>
              <a:ext uri="{FF2B5EF4-FFF2-40B4-BE49-F238E27FC236}">
                <a16:creationId xmlns:a16="http://schemas.microsoft.com/office/drawing/2014/main" id="{C47BF90D-387B-987B-4F45-905B8F115B4B}"/>
              </a:ext>
            </a:extLst>
          </p:cNvPr>
          <p:cNvGrpSpPr/>
          <p:nvPr/>
        </p:nvGrpSpPr>
        <p:grpSpPr>
          <a:xfrm>
            <a:off x="9893020" y="4810613"/>
            <a:ext cx="360040" cy="936105"/>
            <a:chOff x="4038572" y="4621766"/>
            <a:chExt cx="360040" cy="936105"/>
          </a:xfrm>
        </p:grpSpPr>
        <p:sp>
          <p:nvSpPr>
            <p:cNvPr id="230" name="弧形 229">
              <a:extLst>
                <a:ext uri="{FF2B5EF4-FFF2-40B4-BE49-F238E27FC236}">
                  <a16:creationId xmlns:a16="http://schemas.microsoft.com/office/drawing/2014/main" id="{42CA3DFD-BBAF-B77A-A05C-FB3A5AB80EAF}"/>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31" name="弧形 230">
              <a:extLst>
                <a:ext uri="{FF2B5EF4-FFF2-40B4-BE49-F238E27FC236}">
                  <a16:creationId xmlns:a16="http://schemas.microsoft.com/office/drawing/2014/main" id="{15AFE6FB-0774-FCDB-9687-F7D83DF46FD0}"/>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cxnSp>
        <p:nvCxnSpPr>
          <p:cNvPr id="232" name="直線接點 231">
            <a:extLst>
              <a:ext uri="{FF2B5EF4-FFF2-40B4-BE49-F238E27FC236}">
                <a16:creationId xmlns:a16="http://schemas.microsoft.com/office/drawing/2014/main" id="{535F17DE-11E0-CF93-18AA-7CDA029F9195}"/>
              </a:ext>
            </a:extLst>
          </p:cNvPr>
          <p:cNvCxnSpPr>
            <a:cxnSpLocks/>
          </p:cNvCxnSpPr>
          <p:nvPr/>
        </p:nvCxnSpPr>
        <p:spPr bwMode="auto">
          <a:xfrm flipV="1">
            <a:off x="3894316" y="6134038"/>
            <a:ext cx="2089109"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3" name="群組 232">
            <a:extLst>
              <a:ext uri="{FF2B5EF4-FFF2-40B4-BE49-F238E27FC236}">
                <a16:creationId xmlns:a16="http://schemas.microsoft.com/office/drawing/2014/main" id="{EB3B9855-E24A-4C16-E09C-EE1E433FC572}"/>
              </a:ext>
            </a:extLst>
          </p:cNvPr>
          <p:cNvGrpSpPr/>
          <p:nvPr/>
        </p:nvGrpSpPr>
        <p:grpSpPr>
          <a:xfrm>
            <a:off x="3924163" y="5675664"/>
            <a:ext cx="360040" cy="936105"/>
            <a:chOff x="4038572" y="4621766"/>
            <a:chExt cx="360040" cy="936105"/>
          </a:xfrm>
        </p:grpSpPr>
        <p:sp>
          <p:nvSpPr>
            <p:cNvPr id="234" name="弧形 233">
              <a:extLst>
                <a:ext uri="{FF2B5EF4-FFF2-40B4-BE49-F238E27FC236}">
                  <a16:creationId xmlns:a16="http://schemas.microsoft.com/office/drawing/2014/main" id="{0B9B517E-6170-4828-2E91-A29720FFBEE0}"/>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35" name="弧形 234">
              <a:extLst>
                <a:ext uri="{FF2B5EF4-FFF2-40B4-BE49-F238E27FC236}">
                  <a16:creationId xmlns:a16="http://schemas.microsoft.com/office/drawing/2014/main" id="{A5586E9A-9A02-B730-020F-44D369BFBDD3}"/>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36" name="群組 235">
            <a:extLst>
              <a:ext uri="{FF2B5EF4-FFF2-40B4-BE49-F238E27FC236}">
                <a16:creationId xmlns:a16="http://schemas.microsoft.com/office/drawing/2014/main" id="{E82DE4D8-FA65-3A9E-CF0E-A8737695F29C}"/>
              </a:ext>
            </a:extLst>
          </p:cNvPr>
          <p:cNvGrpSpPr/>
          <p:nvPr/>
        </p:nvGrpSpPr>
        <p:grpSpPr>
          <a:xfrm>
            <a:off x="4429788" y="5665985"/>
            <a:ext cx="360040" cy="936105"/>
            <a:chOff x="4038572" y="4621766"/>
            <a:chExt cx="360040" cy="936105"/>
          </a:xfrm>
        </p:grpSpPr>
        <p:sp>
          <p:nvSpPr>
            <p:cNvPr id="237" name="弧形 236">
              <a:extLst>
                <a:ext uri="{FF2B5EF4-FFF2-40B4-BE49-F238E27FC236}">
                  <a16:creationId xmlns:a16="http://schemas.microsoft.com/office/drawing/2014/main" id="{873AB483-7A80-D652-63E5-40CB0AC4AD57}"/>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38" name="弧形 237">
              <a:extLst>
                <a:ext uri="{FF2B5EF4-FFF2-40B4-BE49-F238E27FC236}">
                  <a16:creationId xmlns:a16="http://schemas.microsoft.com/office/drawing/2014/main" id="{B647B358-91C1-BB4C-234D-140CA348CD3F}"/>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39" name="群組 238">
            <a:extLst>
              <a:ext uri="{FF2B5EF4-FFF2-40B4-BE49-F238E27FC236}">
                <a16:creationId xmlns:a16="http://schemas.microsoft.com/office/drawing/2014/main" id="{A5711C1B-A6AF-2171-D3CD-E2F1402C2DFE}"/>
              </a:ext>
            </a:extLst>
          </p:cNvPr>
          <p:cNvGrpSpPr/>
          <p:nvPr/>
        </p:nvGrpSpPr>
        <p:grpSpPr>
          <a:xfrm>
            <a:off x="4943326" y="5657818"/>
            <a:ext cx="360040" cy="936105"/>
            <a:chOff x="4038572" y="4621766"/>
            <a:chExt cx="360040" cy="936105"/>
          </a:xfrm>
        </p:grpSpPr>
        <p:sp>
          <p:nvSpPr>
            <p:cNvPr id="240" name="弧形 239">
              <a:extLst>
                <a:ext uri="{FF2B5EF4-FFF2-40B4-BE49-F238E27FC236}">
                  <a16:creationId xmlns:a16="http://schemas.microsoft.com/office/drawing/2014/main" id="{D680C31E-1731-526C-0A8F-2492821B9B4D}"/>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41" name="弧形 240">
              <a:extLst>
                <a:ext uri="{FF2B5EF4-FFF2-40B4-BE49-F238E27FC236}">
                  <a16:creationId xmlns:a16="http://schemas.microsoft.com/office/drawing/2014/main" id="{1AB5440F-BD56-B078-8E23-E65BE2AE8CFE}"/>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42" name="群組 241">
            <a:extLst>
              <a:ext uri="{FF2B5EF4-FFF2-40B4-BE49-F238E27FC236}">
                <a16:creationId xmlns:a16="http://schemas.microsoft.com/office/drawing/2014/main" id="{E54AD301-D0A2-EB1B-212D-0B813B8F2C8F}"/>
              </a:ext>
            </a:extLst>
          </p:cNvPr>
          <p:cNvGrpSpPr/>
          <p:nvPr/>
        </p:nvGrpSpPr>
        <p:grpSpPr>
          <a:xfrm>
            <a:off x="5501704" y="5665985"/>
            <a:ext cx="360040" cy="936105"/>
            <a:chOff x="4038572" y="4621766"/>
            <a:chExt cx="360040" cy="936105"/>
          </a:xfrm>
        </p:grpSpPr>
        <p:sp>
          <p:nvSpPr>
            <p:cNvPr id="243" name="弧形 242">
              <a:extLst>
                <a:ext uri="{FF2B5EF4-FFF2-40B4-BE49-F238E27FC236}">
                  <a16:creationId xmlns:a16="http://schemas.microsoft.com/office/drawing/2014/main" id="{9A9CD19A-1923-6946-33C9-61D18AD1E221}"/>
                </a:ext>
              </a:extLst>
            </p:cNvPr>
            <p:cNvSpPr/>
            <p:nvPr/>
          </p:nvSpPr>
          <p:spPr bwMode="auto">
            <a:xfrm>
              <a:off x="4038572" y="4621766"/>
              <a:ext cx="360040"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44" name="弧形 243">
              <a:extLst>
                <a:ext uri="{FF2B5EF4-FFF2-40B4-BE49-F238E27FC236}">
                  <a16:creationId xmlns:a16="http://schemas.microsoft.com/office/drawing/2014/main" id="{DC1BECB1-0069-553D-07F3-FB8938ECEDD2}"/>
                </a:ext>
              </a:extLst>
            </p:cNvPr>
            <p:cNvSpPr/>
            <p:nvPr/>
          </p:nvSpPr>
          <p:spPr bwMode="auto">
            <a:xfrm flipH="1">
              <a:off x="4083577" y="4621766"/>
              <a:ext cx="315035" cy="936105"/>
            </a:xfrm>
            <a:prstGeom prst="arc">
              <a:avLst/>
            </a:prstGeom>
            <a:noFill/>
            <a:ln w="9525" cap="flat" cmpd="sng" algn="ctr">
              <a:solidFill>
                <a:srgbClr val="FF0000"/>
              </a:solidFill>
              <a:prstDash val="solid"/>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45" name="群組 244">
            <a:extLst>
              <a:ext uri="{FF2B5EF4-FFF2-40B4-BE49-F238E27FC236}">
                <a16:creationId xmlns:a16="http://schemas.microsoft.com/office/drawing/2014/main" id="{2EF776F0-C08E-9BDB-3FA0-E0801465A57D}"/>
              </a:ext>
            </a:extLst>
          </p:cNvPr>
          <p:cNvGrpSpPr/>
          <p:nvPr/>
        </p:nvGrpSpPr>
        <p:grpSpPr>
          <a:xfrm>
            <a:off x="4067329" y="4820292"/>
            <a:ext cx="360040" cy="936105"/>
            <a:chOff x="4038572" y="4621766"/>
            <a:chExt cx="360040" cy="936105"/>
          </a:xfrm>
        </p:grpSpPr>
        <p:sp>
          <p:nvSpPr>
            <p:cNvPr id="246" name="弧形 245">
              <a:extLst>
                <a:ext uri="{FF2B5EF4-FFF2-40B4-BE49-F238E27FC236}">
                  <a16:creationId xmlns:a16="http://schemas.microsoft.com/office/drawing/2014/main" id="{80C274DA-AA0B-CA93-0845-D924AEB3B12C}"/>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47" name="弧形 246">
              <a:extLst>
                <a:ext uri="{FF2B5EF4-FFF2-40B4-BE49-F238E27FC236}">
                  <a16:creationId xmlns:a16="http://schemas.microsoft.com/office/drawing/2014/main" id="{568DE5EA-0E17-DB1C-94B0-EA2E31D19709}"/>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48" name="群組 247">
            <a:extLst>
              <a:ext uri="{FF2B5EF4-FFF2-40B4-BE49-F238E27FC236}">
                <a16:creationId xmlns:a16="http://schemas.microsoft.com/office/drawing/2014/main" id="{4721996A-F641-2BB3-1C09-B83206A2408F}"/>
              </a:ext>
            </a:extLst>
          </p:cNvPr>
          <p:cNvGrpSpPr/>
          <p:nvPr/>
        </p:nvGrpSpPr>
        <p:grpSpPr>
          <a:xfrm>
            <a:off x="4572954" y="4810613"/>
            <a:ext cx="360040" cy="936105"/>
            <a:chOff x="4038572" y="4621766"/>
            <a:chExt cx="360040" cy="936105"/>
          </a:xfrm>
        </p:grpSpPr>
        <p:sp>
          <p:nvSpPr>
            <p:cNvPr id="249" name="弧形 248">
              <a:extLst>
                <a:ext uri="{FF2B5EF4-FFF2-40B4-BE49-F238E27FC236}">
                  <a16:creationId xmlns:a16="http://schemas.microsoft.com/office/drawing/2014/main" id="{8E4623EC-F411-0D1D-20A4-8DA5AA462246}"/>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50" name="弧形 249">
              <a:extLst>
                <a:ext uri="{FF2B5EF4-FFF2-40B4-BE49-F238E27FC236}">
                  <a16:creationId xmlns:a16="http://schemas.microsoft.com/office/drawing/2014/main" id="{6AF410F0-75DD-02C8-77A6-0F69BD59C2C1}"/>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51" name="群組 250">
            <a:extLst>
              <a:ext uri="{FF2B5EF4-FFF2-40B4-BE49-F238E27FC236}">
                <a16:creationId xmlns:a16="http://schemas.microsoft.com/office/drawing/2014/main" id="{A60B71BF-93C9-6AC2-8F2A-10205DBE30EE}"/>
              </a:ext>
            </a:extLst>
          </p:cNvPr>
          <p:cNvGrpSpPr/>
          <p:nvPr/>
        </p:nvGrpSpPr>
        <p:grpSpPr>
          <a:xfrm>
            <a:off x="5086492" y="4802446"/>
            <a:ext cx="360040" cy="936105"/>
            <a:chOff x="4038572" y="4621766"/>
            <a:chExt cx="360040" cy="936105"/>
          </a:xfrm>
        </p:grpSpPr>
        <p:sp>
          <p:nvSpPr>
            <p:cNvPr id="252" name="弧形 251">
              <a:extLst>
                <a:ext uri="{FF2B5EF4-FFF2-40B4-BE49-F238E27FC236}">
                  <a16:creationId xmlns:a16="http://schemas.microsoft.com/office/drawing/2014/main" id="{23D66C9B-A039-177D-0B1E-F367E6625DEB}"/>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53" name="弧形 252">
              <a:extLst>
                <a:ext uri="{FF2B5EF4-FFF2-40B4-BE49-F238E27FC236}">
                  <a16:creationId xmlns:a16="http://schemas.microsoft.com/office/drawing/2014/main" id="{763B73A3-D4C4-2B81-13D4-25D9474B5E1A}"/>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grpSp>
        <p:nvGrpSpPr>
          <p:cNvPr id="254" name="群組 253">
            <a:extLst>
              <a:ext uri="{FF2B5EF4-FFF2-40B4-BE49-F238E27FC236}">
                <a16:creationId xmlns:a16="http://schemas.microsoft.com/office/drawing/2014/main" id="{99FD9959-F9CD-2DF8-7726-195AA4D7E896}"/>
              </a:ext>
            </a:extLst>
          </p:cNvPr>
          <p:cNvGrpSpPr/>
          <p:nvPr/>
        </p:nvGrpSpPr>
        <p:grpSpPr>
          <a:xfrm>
            <a:off x="5644870" y="4810613"/>
            <a:ext cx="360040" cy="936105"/>
            <a:chOff x="4038572" y="4621766"/>
            <a:chExt cx="360040" cy="936105"/>
          </a:xfrm>
        </p:grpSpPr>
        <p:sp>
          <p:nvSpPr>
            <p:cNvPr id="255" name="弧形 254">
              <a:extLst>
                <a:ext uri="{FF2B5EF4-FFF2-40B4-BE49-F238E27FC236}">
                  <a16:creationId xmlns:a16="http://schemas.microsoft.com/office/drawing/2014/main" id="{16C970EA-980A-9B7E-C663-69D9451FDF5B}"/>
                </a:ext>
              </a:extLst>
            </p:cNvPr>
            <p:cNvSpPr/>
            <p:nvPr/>
          </p:nvSpPr>
          <p:spPr bwMode="auto">
            <a:xfrm>
              <a:off x="4038572" y="4621766"/>
              <a:ext cx="360040"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sp>
          <p:nvSpPr>
            <p:cNvPr id="256" name="弧形 255">
              <a:extLst>
                <a:ext uri="{FF2B5EF4-FFF2-40B4-BE49-F238E27FC236}">
                  <a16:creationId xmlns:a16="http://schemas.microsoft.com/office/drawing/2014/main" id="{C3B61076-D295-C201-F133-C15B81D379EF}"/>
                </a:ext>
              </a:extLst>
            </p:cNvPr>
            <p:cNvSpPr/>
            <p:nvPr/>
          </p:nvSpPr>
          <p:spPr bwMode="auto">
            <a:xfrm flipH="1">
              <a:off x="4083577" y="4621766"/>
              <a:ext cx="315035" cy="936105"/>
            </a:xfrm>
            <a:prstGeom prst="arc">
              <a:avLst/>
            </a:prstGeom>
            <a:noFill/>
            <a:ln w="9525" cap="flat" cmpd="sng" algn="ctr">
              <a:solidFill>
                <a:srgbClr val="FF0000"/>
              </a:solidFill>
              <a:prstDash val="dash"/>
              <a:round/>
              <a:headEnd type="none" w="med" len="med"/>
              <a:tailEnd type="none" w="med" len="med"/>
            </a:ln>
            <a:effectLst/>
          </p:spPr>
          <p:txBody>
            <a:bodyPr rtlCol="0" anchor="ctr"/>
            <a:lstStyle/>
            <a:p>
              <a:pPr algn="ctr"/>
              <a:endParaRPr lang="zh-TW" altLang="en-US">
                <a:solidFill>
                  <a:srgbClr val="00B050"/>
                </a:solidFill>
                <a:latin typeface="Century Gothic" panose="020B0502020202020204" pitchFamily="34" charset="0"/>
              </a:endParaRPr>
            </a:p>
          </p:txBody>
        </p:sp>
      </p:grpSp>
      <p:sp>
        <p:nvSpPr>
          <p:cNvPr id="7" name="標題 1">
            <a:extLst>
              <a:ext uri="{FF2B5EF4-FFF2-40B4-BE49-F238E27FC236}">
                <a16:creationId xmlns:a16="http://schemas.microsoft.com/office/drawing/2014/main" id="{0C50FB6D-4F03-25D0-A91E-E0F39B5705B8}"/>
              </a:ext>
            </a:extLst>
          </p:cNvPr>
          <p:cNvSpPr txBox="1">
            <a:spLocks/>
          </p:cNvSpPr>
          <p:nvPr/>
        </p:nvSpPr>
        <p:spPr>
          <a:xfrm>
            <a:off x="122594" y="0"/>
            <a:ext cx="12069406" cy="557139"/>
          </a:xfrm>
          <a:prstGeom prst="rect">
            <a:avLst/>
          </a:prstGeom>
        </p:spPr>
        <p:txBody>
          <a:bodyPr vert="horz" wrap="none" lIns="0" tIns="18000" rIns="0" bIns="0" rtlCol="0" anchor="ctr">
            <a:noAutofit/>
          </a:bodyPr>
          <a:lstStyle>
            <a:lvl1pPr algn="l" defTabSz="914400" rtl="0" eaLnBrk="1" latinLnBrk="0" hangingPunct="1">
              <a:lnSpc>
                <a:spcPct val="100000"/>
              </a:lnSpc>
              <a:spcBef>
                <a:spcPct val="0"/>
              </a:spcBef>
              <a:buNone/>
              <a:defRPr kumimoji="1" sz="2400" b="1" i="0" kern="1200" spc="-50" baseline="0">
                <a:solidFill>
                  <a:schemeClr val="tx1"/>
                </a:solidFill>
                <a:latin typeface="Meiryo (標題)"/>
                <a:ea typeface="+mj-ea"/>
                <a:cs typeface="Meiryo" charset="-128"/>
              </a:defRPr>
            </a:lvl1pPr>
          </a:lstStyle>
          <a:p>
            <a:r>
              <a:rPr lang="en-US" altLang="zh-TW" sz="2800" dirty="0"/>
              <a:t>Program method</a:t>
            </a:r>
            <a:endParaRPr lang="zh-TW" altLang="en-US" sz="2800" b="0" dirty="0"/>
          </a:p>
        </p:txBody>
      </p:sp>
      <p:sp>
        <p:nvSpPr>
          <p:cNvPr id="13" name="文字方塊 12">
            <a:extLst>
              <a:ext uri="{FF2B5EF4-FFF2-40B4-BE49-F238E27FC236}">
                <a16:creationId xmlns:a16="http://schemas.microsoft.com/office/drawing/2014/main" id="{C1946328-8823-4B7D-8C22-116643DBC389}"/>
              </a:ext>
            </a:extLst>
          </p:cNvPr>
          <p:cNvSpPr txBox="1"/>
          <p:nvPr/>
        </p:nvSpPr>
        <p:spPr>
          <a:xfrm>
            <a:off x="440847" y="550645"/>
            <a:ext cx="11310305" cy="1011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b="1" dirty="0">
                <a:latin typeface="Times New Roman" panose="02020603050405020304" pitchFamily="18" charset="0"/>
                <a:ea typeface="微軟正黑體" panose="020B0604030504040204" pitchFamily="34" charset="-120"/>
                <a:cs typeface="Times New Roman" panose="02020603050405020304" pitchFamily="18" charset="0"/>
              </a:rPr>
              <a:t>Two shot :</a:t>
            </a:r>
            <a:endParaRPr lang="en-US" altLang="zh-TW" sz="2400"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順序會導致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之間的干擾程度有所不同</a:t>
            </a:r>
            <a:endParaRPr lang="en-US" altLang="zh-TW"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D2D2AED5-4C9A-7EFB-BB04-62EE27F26F59}"/>
              </a:ext>
            </a:extLst>
          </p:cNvPr>
          <p:cNvSpPr txBox="1"/>
          <p:nvPr/>
        </p:nvSpPr>
        <p:spPr>
          <a:xfrm>
            <a:off x="2466675" y="6214309"/>
            <a:ext cx="7490125" cy="335989"/>
          </a:xfrm>
          <a:prstGeom prst="rect">
            <a:avLst/>
          </a:prstGeom>
          <a:noFill/>
        </p:spPr>
        <p:txBody>
          <a:bodyPr wrap="square" rtlCol="0">
            <a:spAutoFit/>
          </a:bodyPr>
          <a:lstStyle/>
          <a:p>
            <a:pPr>
              <a:lnSpc>
                <a:spcPct val="150000"/>
              </a:lnSpc>
            </a:pP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註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Con</a:t>
            </a:r>
            <a:r>
              <a:rPr lang="en-US" altLang="zh-TW" sz="1200" dirty="0">
                <a:latin typeface="Times New Roman" panose="02020603050405020304" pitchFamily="18" charset="0"/>
                <a:cs typeface="Times New Roman" panose="02020603050405020304" pitchFamily="18" charset="0"/>
              </a:rPr>
              <a:t>ventional</a:t>
            </a:r>
            <a:r>
              <a:rPr lang="zh-TW" altLang="en-US" sz="1200" dirty="0">
                <a:latin typeface="Times New Roman" panose="02020603050405020304" pitchFamily="18" charset="0"/>
                <a:cs typeface="Times New Roman" panose="02020603050405020304" pitchFamily="18" charset="0"/>
              </a:rPr>
              <a:t>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Program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只是用於跟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LM</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Program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比較，解釋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Program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順序</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的影響，實際上並沒有此方式</a:t>
            </a: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02599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Erase (2D NAND)</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B8A0528D-289D-B439-C4AC-0998C5537248}"/>
                  </a:ext>
                </a:extLst>
              </p:cNvPr>
              <p:cNvSpPr txBox="1"/>
              <p:nvPr/>
            </p:nvSpPr>
            <p:spPr>
              <a:xfrm>
                <a:off x="834885" y="914732"/>
                <a:ext cx="10653276" cy="12879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Erase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的操作必須在 </a:t>
                </a:r>
                <a14:m>
                  <m:oMath xmlns:m="http://schemas.openxmlformats.org/officeDocument/2006/math">
                    <m:sSub>
                      <m:sSubPr>
                        <m:ctrlPr>
                          <a:rPr lang="en-US" altLang="zh-TW" b="0" i="1" smtClean="0">
                            <a:latin typeface="Cambria Math" panose="02040503050406030204" pitchFamily="18" charset="0"/>
                            <a:ea typeface="微軟正黑體" panose="020B0604030504040204" pitchFamily="34" charset="-120"/>
                          </a:rPr>
                        </m:ctrlPr>
                      </m:sSubPr>
                      <m:e>
                        <m:r>
                          <m:rPr>
                            <m:sty m:val="p"/>
                          </m:rPr>
                          <a:rPr lang="en-US" altLang="zh-TW" b="0" i="0" smtClean="0">
                            <a:latin typeface="Cambria Math" panose="02040503050406030204" pitchFamily="18" charset="0"/>
                            <a:ea typeface="微軟正黑體" panose="020B0604030504040204" pitchFamily="34" charset="-120"/>
                          </a:rPr>
                          <m:t>P</m:t>
                        </m:r>
                      </m:e>
                      <m:sub>
                        <m:r>
                          <m:rPr>
                            <m:sty m:val="p"/>
                          </m:rPr>
                          <a:rPr lang="en-US" altLang="zh-TW" b="0" i="0" smtClean="0">
                            <a:latin typeface="Cambria Math" panose="02040503050406030204" pitchFamily="18" charset="0"/>
                            <a:ea typeface="微軟正黑體" panose="020B0604030504040204" pitchFamily="34" charset="-120"/>
                          </a:rPr>
                          <m:t>well</m:t>
                        </m:r>
                      </m:sub>
                    </m:sSub>
                  </m:oMath>
                </a14:m>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施加電壓</a:t>
                </a:r>
                <a:r>
                  <a:rPr lang="zh-TW" altLang="en-US" dirty="0">
                    <a:latin typeface="微軟正黑體" panose="020B0604030504040204" pitchFamily="34" charset="-120"/>
                    <a:ea typeface="微軟正黑體" panose="020B0604030504040204" pitchFamily="34" charset="-120"/>
                  </a:rPr>
                  <a:t>，使電子離開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Floating gate</a:t>
                </a:r>
                <a:r>
                  <a:rPr lang="zh-TW" altLang="en-US" dirty="0">
                    <a:latin typeface="微軟正黑體" panose="020B0604030504040204" pitchFamily="34" charset="-120"/>
                    <a:ea typeface="微軟正黑體" panose="020B0604030504040204" pitchFamily="34" charset="-120"/>
                  </a:rPr>
                  <a:t>，達到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Erase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的狀態</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因為所有的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Block</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共用同一個</a:t>
                </a:r>
                <a:r>
                  <a:rPr lang="en-US" altLang="zh-TW" dirty="0">
                    <a:latin typeface="微軟正黑體" panose="020B0604030504040204" pitchFamily="34" charset="-120"/>
                    <a:ea typeface="微軟正黑體" panose="020B0604030504040204" pitchFamily="34" charset="-120"/>
                  </a:rPr>
                  <a:t> </a:t>
                </a:r>
                <a14:m>
                  <m:oMath xmlns:m="http://schemas.openxmlformats.org/officeDocument/2006/math">
                    <m:sSub>
                      <m:sSubPr>
                        <m:ctrlPr>
                          <a:rPr lang="en-US" altLang="zh-TW" b="0" i="1" smtClean="0">
                            <a:latin typeface="Cambria Math" panose="02040503050406030204" pitchFamily="18" charset="0"/>
                            <a:ea typeface="微軟正黑體" panose="020B0604030504040204" pitchFamily="34" charset="-120"/>
                          </a:rPr>
                        </m:ctrlPr>
                      </m:sSubPr>
                      <m:e>
                        <m:r>
                          <m:rPr>
                            <m:sty m:val="p"/>
                          </m:rPr>
                          <a:rPr lang="en-US" altLang="zh-TW" b="0" i="0" smtClean="0">
                            <a:latin typeface="Cambria Math" panose="02040503050406030204" pitchFamily="18" charset="0"/>
                            <a:ea typeface="微軟正黑體" panose="020B0604030504040204" pitchFamily="34" charset="-120"/>
                          </a:rPr>
                          <m:t>P</m:t>
                        </m:r>
                      </m:e>
                      <m:sub>
                        <m:r>
                          <m:rPr>
                            <m:sty m:val="p"/>
                          </m:rPr>
                          <a:rPr lang="en-US" altLang="zh-TW" b="0" i="0" smtClean="0">
                            <a:latin typeface="Cambria Math" panose="02040503050406030204" pitchFamily="18" charset="0"/>
                            <a:ea typeface="微軟正黑體" panose="020B0604030504040204" pitchFamily="34" charset="-120"/>
                          </a:rPr>
                          <m:t>well</m:t>
                        </m:r>
                      </m:sub>
                    </m:sSub>
                    <m:r>
                      <a:rPr lang="en-US" altLang="zh-TW" b="0" i="1" smtClean="0">
                        <a:latin typeface="Cambria Math" panose="02040503050406030204" pitchFamily="18" charset="0"/>
                        <a:ea typeface="微軟正黑體" panose="020B0604030504040204" pitchFamily="34" charset="-120"/>
                      </a:rPr>
                      <m:t> </m:t>
                    </m:r>
                  </m:oMath>
                </a14:m>
                <a:r>
                  <a:rPr lang="zh-TW" altLang="en-US" dirty="0">
                    <a:latin typeface="微軟正黑體" panose="020B0604030504040204" pitchFamily="34" charset="-120"/>
                    <a:ea typeface="微軟正黑體" panose="020B0604030504040204" pitchFamily="34" charset="-120"/>
                  </a:rPr>
                  <a:t>，所以必須將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Unselected block </a:t>
                </a:r>
                <a:r>
                  <a:rPr lang="zh-TW" altLang="en-US" dirty="0">
                    <a:latin typeface="微軟正黑體" panose="020B0604030504040204" pitchFamily="34" charset="-120"/>
                    <a:ea typeface="微軟正黑體" panose="020B0604030504040204" pitchFamily="34" charset="-120"/>
                  </a:rPr>
                  <a:t>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Control Gate </a:t>
                </a:r>
                <a:r>
                  <a:rPr lang="zh-TW" altLang="en-US" dirty="0">
                    <a:latin typeface="微軟正黑體" panose="020B0604030504040204" pitchFamily="34" charset="-120"/>
                    <a:ea typeface="微軟正黑體" panose="020B0604030504040204" pitchFamily="34" charset="-120"/>
                  </a:rPr>
                  <a:t>設為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Float</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狀態，以</a:t>
                </a:r>
                <a:r>
                  <a:rPr lang="zh-TW" altLang="en-US" dirty="0">
                    <a:solidFill>
                      <a:srgbClr val="FF0000"/>
                    </a:solidFill>
                    <a:latin typeface="微軟正黑體" panose="020B0604030504040204" pitchFamily="34" charset="-120"/>
                    <a:ea typeface="微軟正黑體" panose="020B0604030504040204" pitchFamily="34" charset="-120"/>
                  </a:rPr>
                  <a:t>避免也被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Erase</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mc:Choice>
        <mc:Fallback xmlns="">
          <p:sp>
            <p:nvSpPr>
              <p:cNvPr id="4" name="文字方塊 3">
                <a:extLst>
                  <a:ext uri="{FF2B5EF4-FFF2-40B4-BE49-F238E27FC236}">
                    <a16:creationId xmlns:a16="http://schemas.microsoft.com/office/drawing/2014/main" id="{B8A0528D-289D-B439-C4AC-0998C5537248}"/>
                  </a:ext>
                </a:extLst>
              </p:cNvPr>
              <p:cNvSpPr txBox="1">
                <a:spLocks noRot="1" noChangeAspect="1" noMove="1" noResize="1" noEditPoints="1" noAdjustHandles="1" noChangeArrowheads="1" noChangeShapeType="1" noTextEdit="1"/>
              </p:cNvSpPr>
              <p:nvPr/>
            </p:nvSpPr>
            <p:spPr>
              <a:xfrm>
                <a:off x="834885" y="914732"/>
                <a:ext cx="10653276" cy="1287917"/>
              </a:xfrm>
              <a:prstGeom prst="rect">
                <a:avLst/>
              </a:prstGeom>
              <a:blipFill>
                <a:blip r:embed="rId3"/>
                <a:stretch>
                  <a:fillRect l="-400" b="-7109"/>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A317BC50-797C-7861-2D05-24A95BD074D1}"/>
              </a:ext>
            </a:extLst>
          </p:cNvPr>
          <p:cNvPicPr>
            <a:picLocks noChangeAspect="1"/>
          </p:cNvPicPr>
          <p:nvPr/>
        </p:nvPicPr>
        <p:blipFill>
          <a:blip r:embed="rId4"/>
          <a:stretch>
            <a:fillRect/>
          </a:stretch>
        </p:blipFill>
        <p:spPr>
          <a:xfrm>
            <a:off x="3574075" y="2409941"/>
            <a:ext cx="5325423" cy="3434960"/>
          </a:xfrm>
          <a:prstGeom prst="rect">
            <a:avLst/>
          </a:prstGeom>
        </p:spPr>
      </p:pic>
      <p:sp>
        <p:nvSpPr>
          <p:cNvPr id="9" name="矩形 8">
            <a:extLst>
              <a:ext uri="{FF2B5EF4-FFF2-40B4-BE49-F238E27FC236}">
                <a16:creationId xmlns:a16="http://schemas.microsoft.com/office/drawing/2014/main" id="{FBE0A4C6-F8F7-0C29-CEB3-BCB3A911C861}"/>
              </a:ext>
            </a:extLst>
          </p:cNvPr>
          <p:cNvSpPr/>
          <p:nvPr/>
        </p:nvSpPr>
        <p:spPr>
          <a:xfrm>
            <a:off x="6477000" y="3734602"/>
            <a:ext cx="308812" cy="67376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514586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群組 131">
            <a:extLst>
              <a:ext uri="{FF2B5EF4-FFF2-40B4-BE49-F238E27FC236}">
                <a16:creationId xmlns:a16="http://schemas.microsoft.com/office/drawing/2014/main" id="{C24ECA92-30FB-5345-EBF4-B520291441FB}"/>
              </a:ext>
            </a:extLst>
          </p:cNvPr>
          <p:cNvGrpSpPr/>
          <p:nvPr/>
        </p:nvGrpSpPr>
        <p:grpSpPr>
          <a:xfrm>
            <a:off x="4222751" y="3625901"/>
            <a:ext cx="994833" cy="1328494"/>
            <a:chOff x="2126186" y="2937649"/>
            <a:chExt cx="1301045" cy="1644042"/>
          </a:xfrm>
        </p:grpSpPr>
        <p:grpSp>
          <p:nvGrpSpPr>
            <p:cNvPr id="133" name="群組 132">
              <a:extLst>
                <a:ext uri="{FF2B5EF4-FFF2-40B4-BE49-F238E27FC236}">
                  <a16:creationId xmlns:a16="http://schemas.microsoft.com/office/drawing/2014/main" id="{0A33371F-8A76-5947-C4EB-F5F06BBC8773}"/>
                </a:ext>
              </a:extLst>
            </p:cNvPr>
            <p:cNvGrpSpPr/>
            <p:nvPr/>
          </p:nvGrpSpPr>
          <p:grpSpPr>
            <a:xfrm>
              <a:off x="2126186" y="3459284"/>
              <a:ext cx="1301045" cy="1122407"/>
              <a:chOff x="1962831" y="3459284"/>
              <a:chExt cx="1466143" cy="1122407"/>
            </a:xfrm>
          </p:grpSpPr>
          <p:sp>
            <p:nvSpPr>
              <p:cNvPr id="136" name="矩形 135">
                <a:extLst>
                  <a:ext uri="{FF2B5EF4-FFF2-40B4-BE49-F238E27FC236}">
                    <a16:creationId xmlns:a16="http://schemas.microsoft.com/office/drawing/2014/main" id="{24263215-F99D-645A-3C75-1471DAD01BAB}"/>
                  </a:ext>
                </a:extLst>
              </p:cNvPr>
              <p:cNvSpPr/>
              <p:nvPr/>
            </p:nvSpPr>
            <p:spPr>
              <a:xfrm>
                <a:off x="1962832" y="3716340"/>
                <a:ext cx="1466142" cy="865351"/>
              </a:xfrm>
              <a:prstGeom prst="rect">
                <a:avLst/>
              </a:prstGeom>
              <a:solidFill>
                <a:srgbClr val="E0E360"/>
              </a:solidFill>
              <a:ln>
                <a:solidFill>
                  <a:srgbClr val="E0E3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7" name="矩形 136">
                <a:extLst>
                  <a:ext uri="{FF2B5EF4-FFF2-40B4-BE49-F238E27FC236}">
                    <a16:creationId xmlns:a16="http://schemas.microsoft.com/office/drawing/2014/main" id="{B357E5DA-7D7D-1C9D-922D-C4C0D937A4F3}"/>
                  </a:ext>
                </a:extLst>
              </p:cNvPr>
              <p:cNvSpPr/>
              <p:nvPr/>
            </p:nvSpPr>
            <p:spPr>
              <a:xfrm>
                <a:off x="1967509" y="4389109"/>
                <a:ext cx="1459905" cy="72980"/>
              </a:xfrm>
              <a:prstGeom prst="rect">
                <a:avLst/>
              </a:prstGeom>
              <a:solidFill>
                <a:srgbClr val="6B1E84"/>
              </a:solidFill>
              <a:ln>
                <a:solidFill>
                  <a:srgbClr val="7219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8" name="矩形 137">
                <a:extLst>
                  <a:ext uri="{FF2B5EF4-FFF2-40B4-BE49-F238E27FC236}">
                    <a16:creationId xmlns:a16="http://schemas.microsoft.com/office/drawing/2014/main" id="{D9AA41BC-F75D-EFF2-1EC4-93D5F604E179}"/>
                  </a:ext>
                </a:extLst>
              </p:cNvPr>
              <p:cNvSpPr/>
              <p:nvPr/>
            </p:nvSpPr>
            <p:spPr>
              <a:xfrm>
                <a:off x="1962831" y="3459284"/>
                <a:ext cx="1466141" cy="829539"/>
              </a:xfrm>
              <a:prstGeom prst="rect">
                <a:avLst/>
              </a:prstGeom>
              <a:solidFill>
                <a:srgbClr val="1E56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134" name="直線接點 133">
              <a:extLst>
                <a:ext uri="{FF2B5EF4-FFF2-40B4-BE49-F238E27FC236}">
                  <a16:creationId xmlns:a16="http://schemas.microsoft.com/office/drawing/2014/main" id="{D6AC2BF9-D73C-D7FF-A6FB-38D3C05D4F83}"/>
                </a:ext>
              </a:extLst>
            </p:cNvPr>
            <p:cNvCxnSpPr>
              <a:cxnSpLocks/>
            </p:cNvCxnSpPr>
            <p:nvPr/>
          </p:nvCxnSpPr>
          <p:spPr>
            <a:xfrm flipH="1" flipV="1">
              <a:off x="2777784" y="3279971"/>
              <a:ext cx="1" cy="171364"/>
            </a:xfrm>
            <a:prstGeom prst="line">
              <a:avLst/>
            </a:prstGeom>
            <a:ln w="12700"/>
          </p:spPr>
          <p:style>
            <a:lnRef idx="1">
              <a:schemeClr val="dk1"/>
            </a:lnRef>
            <a:fillRef idx="0">
              <a:schemeClr val="dk1"/>
            </a:fillRef>
            <a:effectRef idx="0">
              <a:schemeClr val="dk1"/>
            </a:effectRef>
            <a:fontRef idx="minor">
              <a:schemeClr val="tx1"/>
            </a:fontRef>
          </p:style>
        </p:cxnSp>
        <p:sp>
          <p:nvSpPr>
            <p:cNvPr id="135" name="文字方塊 134">
              <a:extLst>
                <a:ext uri="{FF2B5EF4-FFF2-40B4-BE49-F238E27FC236}">
                  <a16:creationId xmlns:a16="http://schemas.microsoft.com/office/drawing/2014/main" id="{061CBCFF-4A92-0E55-B90D-18FE8C1AB1C2}"/>
                </a:ext>
              </a:extLst>
            </p:cNvPr>
            <p:cNvSpPr txBox="1"/>
            <p:nvPr/>
          </p:nvSpPr>
          <p:spPr>
            <a:xfrm>
              <a:off x="2417883" y="2937649"/>
              <a:ext cx="524503" cy="307777"/>
            </a:xfrm>
            <a:prstGeom prst="rect">
              <a:avLst/>
            </a:prstGeom>
            <a:noFill/>
          </p:spPr>
          <p:txBody>
            <a:bodyPr wrap="none" rtlCol="0">
              <a:spAutoFit/>
            </a:bodyPr>
            <a:lstStyle/>
            <a:p>
              <a:r>
                <a:rPr lang="en-US" altLang="zh-TW" sz="1400" dirty="0">
                  <a:latin typeface="Times New Roman" panose="02020603050405020304" pitchFamily="18" charset="0"/>
                  <a:cs typeface="Times New Roman" panose="02020603050405020304" pitchFamily="18" charset="0"/>
                </a:rPr>
                <a:t>Gate</a:t>
              </a:r>
              <a:endParaRPr lang="zh-TW" altLang="en-US" sz="1400" dirty="0">
                <a:latin typeface="Times New Roman" panose="02020603050405020304" pitchFamily="18" charset="0"/>
                <a:cs typeface="Times New Roman" panose="02020603050405020304" pitchFamily="18" charset="0"/>
              </a:endParaRPr>
            </a:p>
          </p:txBody>
        </p:sp>
      </p:grpSp>
      <p:grpSp>
        <p:nvGrpSpPr>
          <p:cNvPr id="187" name="群組 186">
            <a:extLst>
              <a:ext uri="{FF2B5EF4-FFF2-40B4-BE49-F238E27FC236}">
                <a16:creationId xmlns:a16="http://schemas.microsoft.com/office/drawing/2014/main" id="{DCF230E4-F0C8-623D-B9E0-C29DE66772A4}"/>
              </a:ext>
            </a:extLst>
          </p:cNvPr>
          <p:cNvGrpSpPr/>
          <p:nvPr/>
        </p:nvGrpSpPr>
        <p:grpSpPr>
          <a:xfrm>
            <a:off x="2702829" y="3631538"/>
            <a:ext cx="963058" cy="1308390"/>
            <a:chOff x="2126186" y="2962529"/>
            <a:chExt cx="1301045" cy="1619162"/>
          </a:xfrm>
        </p:grpSpPr>
        <p:grpSp>
          <p:nvGrpSpPr>
            <p:cNvPr id="188" name="群組 187">
              <a:extLst>
                <a:ext uri="{FF2B5EF4-FFF2-40B4-BE49-F238E27FC236}">
                  <a16:creationId xmlns:a16="http://schemas.microsoft.com/office/drawing/2014/main" id="{BD1C34A9-337C-7279-667E-0C616C373ADE}"/>
                </a:ext>
              </a:extLst>
            </p:cNvPr>
            <p:cNvGrpSpPr/>
            <p:nvPr/>
          </p:nvGrpSpPr>
          <p:grpSpPr>
            <a:xfrm>
              <a:off x="2126186" y="3459284"/>
              <a:ext cx="1301045" cy="1122407"/>
              <a:chOff x="1962831" y="3459284"/>
              <a:chExt cx="1466143" cy="1122407"/>
            </a:xfrm>
          </p:grpSpPr>
          <p:sp>
            <p:nvSpPr>
              <p:cNvPr id="191" name="矩形 190">
                <a:extLst>
                  <a:ext uri="{FF2B5EF4-FFF2-40B4-BE49-F238E27FC236}">
                    <a16:creationId xmlns:a16="http://schemas.microsoft.com/office/drawing/2014/main" id="{9F7FE7A5-6796-DC10-F971-989B5163E297}"/>
                  </a:ext>
                </a:extLst>
              </p:cNvPr>
              <p:cNvSpPr/>
              <p:nvPr/>
            </p:nvSpPr>
            <p:spPr>
              <a:xfrm>
                <a:off x="1962832" y="3716340"/>
                <a:ext cx="1466142" cy="865351"/>
              </a:xfrm>
              <a:prstGeom prst="rect">
                <a:avLst/>
              </a:prstGeom>
              <a:solidFill>
                <a:srgbClr val="E0E360"/>
              </a:solidFill>
              <a:ln>
                <a:solidFill>
                  <a:srgbClr val="E0E3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2" name="矩形 191">
                <a:extLst>
                  <a:ext uri="{FF2B5EF4-FFF2-40B4-BE49-F238E27FC236}">
                    <a16:creationId xmlns:a16="http://schemas.microsoft.com/office/drawing/2014/main" id="{D60D6213-F257-ADCA-7650-78211582A13E}"/>
                  </a:ext>
                </a:extLst>
              </p:cNvPr>
              <p:cNvSpPr/>
              <p:nvPr/>
            </p:nvSpPr>
            <p:spPr>
              <a:xfrm>
                <a:off x="1967509" y="4389109"/>
                <a:ext cx="1459905" cy="72980"/>
              </a:xfrm>
              <a:prstGeom prst="rect">
                <a:avLst/>
              </a:prstGeom>
              <a:solidFill>
                <a:srgbClr val="6B1E84"/>
              </a:solidFill>
              <a:ln>
                <a:solidFill>
                  <a:srgbClr val="7219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3" name="矩形 192">
                <a:extLst>
                  <a:ext uri="{FF2B5EF4-FFF2-40B4-BE49-F238E27FC236}">
                    <a16:creationId xmlns:a16="http://schemas.microsoft.com/office/drawing/2014/main" id="{F3B9C892-BE0F-8692-5563-2161ADB288C7}"/>
                  </a:ext>
                </a:extLst>
              </p:cNvPr>
              <p:cNvSpPr/>
              <p:nvPr/>
            </p:nvSpPr>
            <p:spPr>
              <a:xfrm>
                <a:off x="1962831" y="3459284"/>
                <a:ext cx="1466141" cy="829539"/>
              </a:xfrm>
              <a:prstGeom prst="rect">
                <a:avLst/>
              </a:prstGeom>
              <a:solidFill>
                <a:srgbClr val="1E56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189" name="直線接點 188">
              <a:extLst>
                <a:ext uri="{FF2B5EF4-FFF2-40B4-BE49-F238E27FC236}">
                  <a16:creationId xmlns:a16="http://schemas.microsoft.com/office/drawing/2014/main" id="{553A84B7-B3E4-BB8E-E303-CC4A49501E33}"/>
                </a:ext>
              </a:extLst>
            </p:cNvPr>
            <p:cNvCxnSpPr>
              <a:cxnSpLocks/>
            </p:cNvCxnSpPr>
            <p:nvPr/>
          </p:nvCxnSpPr>
          <p:spPr>
            <a:xfrm flipH="1" flipV="1">
              <a:off x="2777784" y="3279971"/>
              <a:ext cx="1" cy="171364"/>
            </a:xfrm>
            <a:prstGeom prst="line">
              <a:avLst/>
            </a:prstGeom>
            <a:ln w="12700"/>
          </p:spPr>
          <p:style>
            <a:lnRef idx="1">
              <a:schemeClr val="dk1"/>
            </a:lnRef>
            <a:fillRef idx="0">
              <a:schemeClr val="dk1"/>
            </a:fillRef>
            <a:effectRef idx="0">
              <a:schemeClr val="dk1"/>
            </a:effectRef>
            <a:fontRef idx="minor">
              <a:schemeClr val="tx1"/>
            </a:fontRef>
          </p:style>
        </p:cxnSp>
        <p:sp>
          <p:nvSpPr>
            <p:cNvPr id="190" name="文字方塊 189">
              <a:extLst>
                <a:ext uri="{FF2B5EF4-FFF2-40B4-BE49-F238E27FC236}">
                  <a16:creationId xmlns:a16="http://schemas.microsoft.com/office/drawing/2014/main" id="{4C6D055D-A00F-DAAE-C170-8C7217210E1D}"/>
                </a:ext>
              </a:extLst>
            </p:cNvPr>
            <p:cNvSpPr txBox="1"/>
            <p:nvPr/>
          </p:nvSpPr>
          <p:spPr>
            <a:xfrm>
              <a:off x="2428905" y="2962529"/>
              <a:ext cx="524503" cy="307777"/>
            </a:xfrm>
            <a:prstGeom prst="rect">
              <a:avLst/>
            </a:prstGeom>
            <a:noFill/>
          </p:spPr>
          <p:txBody>
            <a:bodyPr wrap="none" rtlCol="0">
              <a:spAutoFit/>
            </a:bodyPr>
            <a:lstStyle/>
            <a:p>
              <a:r>
                <a:rPr lang="en-US" altLang="zh-TW" sz="1400" dirty="0">
                  <a:latin typeface="Times New Roman" panose="02020603050405020304" pitchFamily="18" charset="0"/>
                  <a:cs typeface="Times New Roman" panose="02020603050405020304" pitchFamily="18" charset="0"/>
                </a:rPr>
                <a:t>Gate</a:t>
              </a:r>
              <a:endParaRPr lang="zh-TW" altLang="en-US" sz="1400" dirty="0">
                <a:latin typeface="Times New Roman" panose="02020603050405020304" pitchFamily="18" charset="0"/>
                <a:cs typeface="Times New Roman" panose="02020603050405020304" pitchFamily="18" charset="0"/>
              </a:endParaRPr>
            </a:p>
          </p:txBody>
        </p:sp>
      </p:grpSp>
      <p:pic>
        <p:nvPicPr>
          <p:cNvPr id="5" name="圖片 4">
            <a:extLst>
              <a:ext uri="{FF2B5EF4-FFF2-40B4-BE49-F238E27FC236}">
                <a16:creationId xmlns:a16="http://schemas.microsoft.com/office/drawing/2014/main" id="{1E6C07B5-7CBA-86DD-E303-7CB3C29A850B}"/>
              </a:ext>
            </a:extLst>
          </p:cNvPr>
          <p:cNvPicPr>
            <a:picLocks noChangeAspect="1"/>
          </p:cNvPicPr>
          <p:nvPr/>
        </p:nvPicPr>
        <p:blipFill>
          <a:blip r:embed="rId4"/>
          <a:stretch>
            <a:fillRect/>
          </a:stretch>
        </p:blipFill>
        <p:spPr>
          <a:xfrm>
            <a:off x="9505852" y="3273559"/>
            <a:ext cx="2754518" cy="2245497"/>
          </a:xfrm>
          <a:prstGeom prst="rect">
            <a:avLst/>
          </a:prstGeom>
        </p:spPr>
      </p:pic>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Erase (3D NAND)</a:t>
            </a:r>
            <a:endParaRPr lang="zh-TW" altLang="en-US" sz="280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60F1691C-1F47-056E-0554-BB8CEB6AF6AA}"/>
              </a:ext>
            </a:extLst>
          </p:cNvPr>
          <p:cNvSpPr txBox="1"/>
          <p:nvPr/>
        </p:nvSpPr>
        <p:spPr>
          <a:xfrm>
            <a:off x="789214" y="725863"/>
            <a:ext cx="8975272" cy="25344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當 </a:t>
            </a:r>
            <a:r>
              <a:rPr lang="en-US" altLang="zh-TW" dirty="0">
                <a:latin typeface="微軟正黑體" panose="020B0604030504040204" pitchFamily="34" charset="-120"/>
                <a:ea typeface="微軟正黑體" panose="020B0604030504040204" pitchFamily="34" charset="-120"/>
              </a:rPr>
              <a:t>Gate </a:t>
            </a:r>
            <a:r>
              <a:rPr lang="zh-TW" altLang="en-US" dirty="0">
                <a:latin typeface="微軟正黑體" panose="020B0604030504040204" pitchFamily="34" charset="-120"/>
                <a:ea typeface="微軟正黑體" panose="020B0604030504040204" pitchFamily="34" charset="-120"/>
              </a:rPr>
              <a:t>端不加壓 </a:t>
            </a:r>
            <a:r>
              <a:rPr lang="en-US" altLang="zh-TW" dirty="0">
                <a:latin typeface="微軟正黑體" panose="020B0604030504040204" pitchFamily="34" charset="-120"/>
                <a:ea typeface="微軟正黑體" panose="020B0604030504040204" pitchFamily="34" charset="-120"/>
              </a:rPr>
              <a:t>or </a:t>
            </a:r>
            <a:r>
              <a:rPr lang="zh-TW" altLang="en-US" dirty="0">
                <a:latin typeface="微軟正黑體" panose="020B0604030504040204" pitchFamily="34" charset="-120"/>
                <a:ea typeface="微軟正黑體" panose="020B0604030504040204" pitchFamily="34" charset="-120"/>
              </a:rPr>
              <a:t>加負壓，並且在 </a:t>
            </a:r>
            <a:r>
              <a:rPr lang="en-US" altLang="zh-TW" dirty="0">
                <a:latin typeface="微軟正黑體" panose="020B0604030504040204" pitchFamily="34" charset="-120"/>
                <a:ea typeface="微軟正黑體" panose="020B0604030504040204" pitchFamily="34" charset="-120"/>
              </a:rPr>
              <a:t>Drain </a:t>
            </a:r>
            <a:r>
              <a:rPr lang="zh-TW" altLang="en-US" dirty="0">
                <a:latin typeface="微軟正黑體" panose="020B0604030504040204" pitchFamily="34" charset="-120"/>
                <a:ea typeface="微軟正黑體" panose="020B0604030504040204" pitchFamily="34" charset="-120"/>
              </a:rPr>
              <a:t>加高電壓時，</a:t>
            </a:r>
            <a:r>
              <a:rPr lang="en-US" altLang="zh-TW" dirty="0"/>
              <a:t> PN</a:t>
            </a:r>
            <a:r>
              <a:rPr lang="zh-TW" altLang="en-US" dirty="0"/>
              <a:t> 接面呈現逆偏狀態</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逆偏電壓越大，</a:t>
            </a:r>
            <a:r>
              <a:rPr lang="en-US" altLang="zh-TW" dirty="0">
                <a:latin typeface="微軟正黑體" panose="020B0604030504040204" pitchFamily="34" charset="-120"/>
                <a:ea typeface="微軟正黑體" panose="020B0604030504040204" pitchFamily="34" charset="-120"/>
              </a:rPr>
              <a:t>depletion region </a:t>
            </a:r>
            <a:r>
              <a:rPr lang="zh-TW" altLang="en-US" dirty="0">
                <a:latin typeface="微軟正黑體" panose="020B0604030504040204" pitchFamily="34" charset="-120"/>
                <a:ea typeface="微軟正黑體" panose="020B0604030504040204" pitchFamily="34" charset="-120"/>
              </a:rPr>
              <a:t>寬度越寬，</a:t>
            </a:r>
            <a:r>
              <a:rPr lang="en-US" altLang="zh-TW" dirty="0">
                <a:latin typeface="微軟正黑體" panose="020B0604030504040204" pitchFamily="34" charset="-120"/>
                <a:ea typeface="微軟正黑體" panose="020B0604030504040204" pitchFamily="34" charset="-120"/>
              </a:rPr>
              <a:t> depletion region</a:t>
            </a:r>
            <a:r>
              <a:rPr lang="zh-TW" altLang="en-US" dirty="0">
                <a:latin typeface="微軟正黑體" panose="020B0604030504040204" pitchFamily="34" charset="-120"/>
                <a:ea typeface="微軟正黑體" panose="020B0604030504040204" pitchFamily="34" charset="-120"/>
              </a:rPr>
              <a:t>加速電場越強</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加速電場加速 </a:t>
            </a:r>
            <a:r>
              <a:rPr lang="en-US" altLang="zh-TW" dirty="0">
                <a:latin typeface="微軟正黑體" panose="020B0604030504040204" pitchFamily="34" charset="-120"/>
                <a:ea typeface="微軟正黑體" panose="020B0604030504040204" pitchFamily="34" charset="-120"/>
              </a:rPr>
              <a:t>depletion region</a:t>
            </a:r>
            <a:r>
              <a:rPr lang="zh-TW" altLang="en-US" dirty="0">
                <a:latin typeface="微軟正黑體" panose="020B0604030504040204" pitchFamily="34" charset="-120"/>
                <a:ea typeface="微軟正黑體" panose="020B0604030504040204" pitchFamily="34" charset="-120"/>
              </a:rPr>
              <a:t>的電子電洞，使其撞斷原子的共價鍵，進而產生出新的電子電洞對。</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新的電子電洞對被 </a:t>
            </a:r>
            <a:r>
              <a:rPr lang="en-US" altLang="zh-TW" dirty="0">
                <a:latin typeface="微軟正黑體" panose="020B0604030504040204" pitchFamily="34" charset="-120"/>
                <a:ea typeface="微軟正黑體" panose="020B0604030504040204" pitchFamily="34" charset="-120"/>
              </a:rPr>
              <a:t>Drain-Gate </a:t>
            </a:r>
            <a:r>
              <a:rPr lang="zh-TW" altLang="en-US" dirty="0">
                <a:latin typeface="微軟正黑體" panose="020B0604030504040204" pitchFamily="34" charset="-120"/>
                <a:ea typeface="微軟正黑體" panose="020B0604030504040204" pitchFamily="34" charset="-120"/>
              </a:rPr>
              <a:t>因電壓差所形成的電場所影響，電子往 </a:t>
            </a:r>
            <a:r>
              <a:rPr lang="en-US" altLang="zh-TW" dirty="0">
                <a:latin typeface="微軟正黑體" panose="020B0604030504040204" pitchFamily="34" charset="-120"/>
                <a:ea typeface="微軟正黑體" panose="020B0604030504040204" pitchFamily="34" charset="-120"/>
              </a:rPr>
              <a:t>Drain</a:t>
            </a:r>
            <a:r>
              <a:rPr lang="zh-TW" altLang="en-US" dirty="0">
                <a:latin typeface="微軟正黑體" panose="020B0604030504040204" pitchFamily="34" charset="-120"/>
                <a:ea typeface="微軟正黑體" panose="020B0604030504040204" pitchFamily="34" charset="-120"/>
              </a:rPr>
              <a:t> 端跑，電洞往 </a:t>
            </a:r>
            <a:r>
              <a:rPr lang="en-US" altLang="zh-TW" dirty="0">
                <a:latin typeface="微軟正黑體" panose="020B0604030504040204" pitchFamily="34" charset="-120"/>
                <a:ea typeface="微軟正黑體" panose="020B0604030504040204" pitchFamily="34" charset="-120"/>
              </a:rPr>
              <a:t>Gate</a:t>
            </a:r>
            <a:r>
              <a:rPr lang="zh-TW" altLang="en-US" dirty="0">
                <a:latin typeface="微軟正黑體" panose="020B0604030504040204" pitchFamily="34" charset="-120"/>
                <a:ea typeface="微軟正黑體" panose="020B0604030504040204" pitchFamily="34" charset="-120"/>
              </a:rPr>
              <a:t> 端跑。</a:t>
            </a:r>
            <a:endParaRPr lang="en-US" altLang="zh-TW"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381F172E-F702-7882-F04E-4A87DBBEC95F}"/>
              </a:ext>
            </a:extLst>
          </p:cNvPr>
          <p:cNvPicPr>
            <a:picLocks noChangeAspect="1"/>
          </p:cNvPicPr>
          <p:nvPr/>
        </p:nvPicPr>
        <p:blipFill>
          <a:blip r:embed="rId5"/>
          <a:stretch>
            <a:fillRect/>
          </a:stretch>
        </p:blipFill>
        <p:spPr>
          <a:xfrm>
            <a:off x="6341152" y="3107936"/>
            <a:ext cx="3121423" cy="3243353"/>
          </a:xfrm>
          <a:prstGeom prst="rect">
            <a:avLst/>
          </a:prstGeom>
        </p:spPr>
      </p:pic>
      <p:grpSp>
        <p:nvGrpSpPr>
          <p:cNvPr id="153" name="群組 152">
            <a:extLst>
              <a:ext uri="{FF2B5EF4-FFF2-40B4-BE49-F238E27FC236}">
                <a16:creationId xmlns:a16="http://schemas.microsoft.com/office/drawing/2014/main" id="{C245CD50-C3CD-598C-442B-F6737A434F31}"/>
              </a:ext>
            </a:extLst>
          </p:cNvPr>
          <p:cNvGrpSpPr/>
          <p:nvPr/>
        </p:nvGrpSpPr>
        <p:grpSpPr>
          <a:xfrm>
            <a:off x="127000" y="4954396"/>
            <a:ext cx="6273987" cy="1484589"/>
            <a:chOff x="240632" y="4589640"/>
            <a:chExt cx="6400987" cy="1022288"/>
          </a:xfrm>
        </p:grpSpPr>
        <p:grpSp>
          <p:nvGrpSpPr>
            <p:cNvPr id="154" name="群組 153">
              <a:extLst>
                <a:ext uri="{FF2B5EF4-FFF2-40B4-BE49-F238E27FC236}">
                  <a16:creationId xmlns:a16="http://schemas.microsoft.com/office/drawing/2014/main" id="{9E8D2BA2-B750-1BA3-98E9-DD5D91D49A74}"/>
                </a:ext>
              </a:extLst>
            </p:cNvPr>
            <p:cNvGrpSpPr/>
            <p:nvPr/>
          </p:nvGrpSpPr>
          <p:grpSpPr>
            <a:xfrm>
              <a:off x="240632" y="4589640"/>
              <a:ext cx="6400987" cy="1022288"/>
              <a:chOff x="-369905" y="2016397"/>
              <a:chExt cx="11326386" cy="1708213"/>
            </a:xfrm>
          </p:grpSpPr>
          <p:sp>
            <p:nvSpPr>
              <p:cNvPr id="157" name="矩形: 圓角 156">
                <a:extLst>
                  <a:ext uri="{FF2B5EF4-FFF2-40B4-BE49-F238E27FC236}">
                    <a16:creationId xmlns:a16="http://schemas.microsoft.com/office/drawing/2014/main" id="{610CA750-9122-8F85-37A3-24349376B467}"/>
                  </a:ext>
                </a:extLst>
              </p:cNvPr>
              <p:cNvSpPr/>
              <p:nvPr/>
            </p:nvSpPr>
            <p:spPr>
              <a:xfrm>
                <a:off x="-369905" y="2016397"/>
                <a:ext cx="11326386" cy="1708213"/>
              </a:xfrm>
              <a:prstGeom prst="roundRect">
                <a:avLst/>
              </a:prstGeom>
              <a:solidFill>
                <a:srgbClr val="8DD3F0"/>
              </a:solidFill>
              <a:ln>
                <a:solidFill>
                  <a:srgbClr val="8DD3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TW" dirty="0"/>
              </a:p>
              <a:p>
                <a:pPr algn="ctr"/>
                <a:endParaRPr lang="en-US" altLang="zh-TW" dirty="0"/>
              </a:p>
              <a:p>
                <a:pPr algn="ctr"/>
                <a:endParaRPr lang="en-US" altLang="zh-TW" dirty="0"/>
              </a:p>
              <a:p>
                <a:pPr algn="ctr"/>
                <a:r>
                  <a:rPr lang="en-US" altLang="zh-TW" dirty="0">
                    <a:solidFill>
                      <a:schemeClr val="tx1"/>
                    </a:solidFill>
                    <a:latin typeface="Times New Roman" panose="02020603050405020304" pitchFamily="18" charset="0"/>
                    <a:cs typeface="Times New Roman" panose="02020603050405020304" pitchFamily="18" charset="0"/>
                  </a:rPr>
                  <a:t>P</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sub</a:t>
                </a:r>
              </a:p>
            </p:txBody>
          </p:sp>
          <p:sp>
            <p:nvSpPr>
              <p:cNvPr id="158" name="矩形 157">
                <a:extLst>
                  <a:ext uri="{FF2B5EF4-FFF2-40B4-BE49-F238E27FC236}">
                    <a16:creationId xmlns:a16="http://schemas.microsoft.com/office/drawing/2014/main" id="{57F033A7-2FD9-C181-B082-629EAAA28AED}"/>
                  </a:ext>
                </a:extLst>
              </p:cNvPr>
              <p:cNvSpPr/>
              <p:nvPr/>
            </p:nvSpPr>
            <p:spPr>
              <a:xfrm>
                <a:off x="6024584" y="2016397"/>
                <a:ext cx="999544" cy="538375"/>
              </a:xfrm>
              <a:prstGeom prst="rect">
                <a:avLst/>
              </a:prstGeom>
              <a:solidFill>
                <a:srgbClr val="C66978"/>
              </a:solidFill>
              <a:ln>
                <a:solidFill>
                  <a:srgbClr val="C66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9" name="矩形 158">
                <a:extLst>
                  <a:ext uri="{FF2B5EF4-FFF2-40B4-BE49-F238E27FC236}">
                    <a16:creationId xmlns:a16="http://schemas.microsoft.com/office/drawing/2014/main" id="{70B66087-D079-61A4-3A7E-86CB110EEBDE}"/>
                  </a:ext>
                </a:extLst>
              </p:cNvPr>
              <p:cNvSpPr/>
              <p:nvPr/>
            </p:nvSpPr>
            <p:spPr>
              <a:xfrm>
                <a:off x="8843904" y="2024116"/>
                <a:ext cx="1048351" cy="538375"/>
              </a:xfrm>
              <a:prstGeom prst="rect">
                <a:avLst/>
              </a:prstGeom>
              <a:solidFill>
                <a:srgbClr val="C66978"/>
              </a:solidFill>
              <a:ln>
                <a:solidFill>
                  <a:srgbClr val="C66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N+</a:t>
                </a:r>
                <a:endParaRPr lang="zh-TW" altLang="en-US" dirty="0">
                  <a:solidFill>
                    <a:schemeClr val="tx1"/>
                  </a:solidFill>
                  <a:latin typeface="Times New Roman" panose="02020603050405020304" pitchFamily="18" charset="0"/>
                  <a:cs typeface="Times New Roman" panose="02020603050405020304" pitchFamily="18" charset="0"/>
                </a:endParaRPr>
              </a:p>
            </p:txBody>
          </p:sp>
        </p:grpSp>
        <p:sp>
          <p:nvSpPr>
            <p:cNvPr id="155" name="矩形 154">
              <a:extLst>
                <a:ext uri="{FF2B5EF4-FFF2-40B4-BE49-F238E27FC236}">
                  <a16:creationId xmlns:a16="http://schemas.microsoft.com/office/drawing/2014/main" id="{F4ACF690-3603-344D-A15C-01197C20433B}"/>
                </a:ext>
              </a:extLst>
            </p:cNvPr>
            <p:cNvSpPr/>
            <p:nvPr/>
          </p:nvSpPr>
          <p:spPr>
            <a:xfrm>
              <a:off x="2270073" y="4589640"/>
              <a:ext cx="592464" cy="322193"/>
            </a:xfrm>
            <a:prstGeom prst="rect">
              <a:avLst/>
            </a:prstGeom>
            <a:solidFill>
              <a:srgbClr val="C66978"/>
            </a:solidFill>
            <a:ln>
              <a:solidFill>
                <a:srgbClr val="C66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56" name="矩形 155">
              <a:extLst>
                <a:ext uri="{FF2B5EF4-FFF2-40B4-BE49-F238E27FC236}">
                  <a16:creationId xmlns:a16="http://schemas.microsoft.com/office/drawing/2014/main" id="{44E51232-E0BA-66D0-316D-807244A25C1D}"/>
                </a:ext>
              </a:extLst>
            </p:cNvPr>
            <p:cNvSpPr/>
            <p:nvPr/>
          </p:nvSpPr>
          <p:spPr>
            <a:xfrm>
              <a:off x="675271" y="4589641"/>
              <a:ext cx="592464" cy="322193"/>
            </a:xfrm>
            <a:prstGeom prst="rect">
              <a:avLst/>
            </a:prstGeom>
            <a:solidFill>
              <a:srgbClr val="C66978"/>
            </a:solidFill>
            <a:ln>
              <a:solidFill>
                <a:srgbClr val="C669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Times New Roman" panose="02020603050405020304" pitchFamily="18" charset="0"/>
                  <a:cs typeface="Times New Roman" panose="02020603050405020304" pitchFamily="18" charset="0"/>
                </a:rPr>
                <a:t>N+</a:t>
              </a:r>
              <a:endParaRPr lang="zh-TW" altLang="en-US" dirty="0">
                <a:solidFill>
                  <a:schemeClr val="tx1"/>
                </a:solidFill>
                <a:latin typeface="Times New Roman" panose="02020603050405020304" pitchFamily="18" charset="0"/>
                <a:cs typeface="Times New Roman" panose="02020603050405020304" pitchFamily="18" charset="0"/>
              </a:endParaRPr>
            </a:p>
          </p:txBody>
        </p:sp>
      </p:grpSp>
      <p:cxnSp>
        <p:nvCxnSpPr>
          <p:cNvPr id="160" name="直線接點 159">
            <a:extLst>
              <a:ext uri="{FF2B5EF4-FFF2-40B4-BE49-F238E27FC236}">
                <a16:creationId xmlns:a16="http://schemas.microsoft.com/office/drawing/2014/main" id="{DE497C6A-D6F9-21E6-FCEF-13CFBE4CC2BF}"/>
              </a:ext>
            </a:extLst>
          </p:cNvPr>
          <p:cNvCxnSpPr>
            <a:cxnSpLocks/>
          </p:cNvCxnSpPr>
          <p:nvPr/>
        </p:nvCxnSpPr>
        <p:spPr>
          <a:xfrm flipH="1" flipV="1">
            <a:off x="5530300" y="4809931"/>
            <a:ext cx="1" cy="138473"/>
          </a:xfrm>
          <a:prstGeom prst="line">
            <a:avLst/>
          </a:prstGeom>
          <a:ln w="12700"/>
        </p:spPr>
        <p:style>
          <a:lnRef idx="1">
            <a:schemeClr val="dk1"/>
          </a:lnRef>
          <a:fillRef idx="0">
            <a:schemeClr val="dk1"/>
          </a:fillRef>
          <a:effectRef idx="0">
            <a:schemeClr val="dk1"/>
          </a:effectRef>
          <a:fontRef idx="minor">
            <a:schemeClr val="tx1"/>
          </a:fontRef>
        </p:style>
      </p:cxnSp>
      <p:sp>
        <p:nvSpPr>
          <p:cNvPr id="161" name="文字方塊 160">
            <a:extLst>
              <a:ext uri="{FF2B5EF4-FFF2-40B4-BE49-F238E27FC236}">
                <a16:creationId xmlns:a16="http://schemas.microsoft.com/office/drawing/2014/main" id="{69416D67-552D-5C75-2243-268FF752C5B7}"/>
              </a:ext>
            </a:extLst>
          </p:cNvPr>
          <p:cNvSpPr txBox="1"/>
          <p:nvPr/>
        </p:nvSpPr>
        <p:spPr>
          <a:xfrm>
            <a:off x="5391432" y="4566866"/>
            <a:ext cx="626503" cy="307777"/>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Drain</a:t>
            </a:r>
            <a:endParaRPr lang="zh-TW" altLang="en-US" sz="1400" dirty="0">
              <a:latin typeface="Times New Roman" panose="02020603050405020304" pitchFamily="18" charset="0"/>
              <a:cs typeface="Times New Roman" panose="02020603050405020304" pitchFamily="18" charset="0"/>
            </a:endParaRPr>
          </a:p>
        </p:txBody>
      </p:sp>
      <p:sp>
        <p:nvSpPr>
          <p:cNvPr id="162" name="文字方塊 161">
            <a:extLst>
              <a:ext uri="{FF2B5EF4-FFF2-40B4-BE49-F238E27FC236}">
                <a16:creationId xmlns:a16="http://schemas.microsoft.com/office/drawing/2014/main" id="{C421671E-FD32-8BC4-E4B1-77CE9B45FF2C}"/>
              </a:ext>
            </a:extLst>
          </p:cNvPr>
          <p:cNvSpPr txBox="1"/>
          <p:nvPr/>
        </p:nvSpPr>
        <p:spPr>
          <a:xfrm>
            <a:off x="5233939" y="3790844"/>
            <a:ext cx="1135273" cy="523220"/>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Charge Trap</a:t>
            </a:r>
          </a:p>
          <a:p>
            <a:pPr algn="ctr"/>
            <a:r>
              <a:rPr lang="en-US" altLang="zh-TW" sz="1400" dirty="0">
                <a:latin typeface="Times New Roman" panose="02020603050405020304" pitchFamily="18" charset="0"/>
                <a:cs typeface="Times New Roman" panose="02020603050405020304" pitchFamily="18" charset="0"/>
              </a:rPr>
              <a:t>Layer</a:t>
            </a:r>
            <a:endParaRPr lang="zh-TW" altLang="en-US" sz="1400" dirty="0">
              <a:latin typeface="Times New Roman" panose="02020603050405020304" pitchFamily="18" charset="0"/>
              <a:cs typeface="Times New Roman" panose="02020603050405020304" pitchFamily="18" charset="0"/>
            </a:endParaRPr>
          </a:p>
        </p:txBody>
      </p:sp>
      <p:sp>
        <p:nvSpPr>
          <p:cNvPr id="163" name="文字方塊 162">
            <a:extLst>
              <a:ext uri="{FF2B5EF4-FFF2-40B4-BE49-F238E27FC236}">
                <a16:creationId xmlns:a16="http://schemas.microsoft.com/office/drawing/2014/main" id="{D234FD1B-FE73-6AE6-EAC2-46BC3CDD1F47}"/>
              </a:ext>
            </a:extLst>
          </p:cNvPr>
          <p:cNvSpPr txBox="1"/>
          <p:nvPr/>
        </p:nvSpPr>
        <p:spPr>
          <a:xfrm>
            <a:off x="3567294" y="3654923"/>
            <a:ext cx="688053" cy="523220"/>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Tunnel</a:t>
            </a:r>
          </a:p>
          <a:p>
            <a:pPr algn="ctr"/>
            <a:r>
              <a:rPr lang="en-US" altLang="zh-TW" sz="1400" dirty="0">
                <a:latin typeface="Times New Roman" panose="02020603050405020304" pitchFamily="18" charset="0"/>
                <a:cs typeface="Times New Roman" panose="02020603050405020304" pitchFamily="18" charset="0"/>
              </a:rPr>
              <a:t>Oxide</a:t>
            </a:r>
            <a:endParaRPr lang="zh-TW" altLang="en-US" sz="1400" dirty="0">
              <a:latin typeface="Times New Roman" panose="02020603050405020304" pitchFamily="18" charset="0"/>
              <a:cs typeface="Times New Roman" panose="02020603050405020304" pitchFamily="18" charset="0"/>
            </a:endParaRPr>
          </a:p>
        </p:txBody>
      </p:sp>
      <p:cxnSp>
        <p:nvCxnSpPr>
          <p:cNvPr id="164" name="直線單箭頭接點 163">
            <a:extLst>
              <a:ext uri="{FF2B5EF4-FFF2-40B4-BE49-F238E27FC236}">
                <a16:creationId xmlns:a16="http://schemas.microsoft.com/office/drawing/2014/main" id="{02BCBE85-0C68-7E5B-980D-09DCF83942F7}"/>
              </a:ext>
            </a:extLst>
          </p:cNvPr>
          <p:cNvCxnSpPr>
            <a:cxnSpLocks/>
            <a:stCxn id="163" idx="2"/>
          </p:cNvCxnSpPr>
          <p:nvPr/>
        </p:nvCxnSpPr>
        <p:spPr>
          <a:xfrm>
            <a:off x="3911321" y="4178143"/>
            <a:ext cx="293117" cy="7184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直線單箭頭接點 164">
            <a:extLst>
              <a:ext uri="{FF2B5EF4-FFF2-40B4-BE49-F238E27FC236}">
                <a16:creationId xmlns:a16="http://schemas.microsoft.com/office/drawing/2014/main" id="{06825834-9559-E7D6-0B7E-4CEA6575F9E4}"/>
              </a:ext>
            </a:extLst>
          </p:cNvPr>
          <p:cNvCxnSpPr>
            <a:cxnSpLocks/>
            <a:stCxn id="162" idx="2"/>
            <a:endCxn id="137" idx="3"/>
          </p:cNvCxnSpPr>
          <p:nvPr/>
        </p:nvCxnSpPr>
        <p:spPr>
          <a:xfrm flipH="1">
            <a:off x="5216525" y="4314064"/>
            <a:ext cx="585051" cy="514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6" name="橢圓 165">
            <a:extLst>
              <a:ext uri="{FF2B5EF4-FFF2-40B4-BE49-F238E27FC236}">
                <a16:creationId xmlns:a16="http://schemas.microsoft.com/office/drawing/2014/main" id="{AD8CFAA7-74D5-F2E4-2062-99E806551A06}"/>
              </a:ext>
            </a:extLst>
          </p:cNvPr>
          <p:cNvSpPr/>
          <p:nvPr/>
        </p:nvSpPr>
        <p:spPr>
          <a:xfrm>
            <a:off x="4974541" y="4953831"/>
            <a:ext cx="146422" cy="1353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bg1"/>
                </a:solidFill>
              </a:rPr>
              <a:t>+</a:t>
            </a:r>
            <a:endParaRPr lang="zh-TW" altLang="en-US" sz="1200" b="1" dirty="0">
              <a:solidFill>
                <a:schemeClr val="bg1"/>
              </a:solidFill>
            </a:endParaRPr>
          </a:p>
        </p:txBody>
      </p:sp>
      <p:sp>
        <p:nvSpPr>
          <p:cNvPr id="167" name="橢圓 166">
            <a:extLst>
              <a:ext uri="{FF2B5EF4-FFF2-40B4-BE49-F238E27FC236}">
                <a16:creationId xmlns:a16="http://schemas.microsoft.com/office/drawing/2014/main" id="{4F2C24F0-6DBD-1F43-18D1-275A83792CC5}"/>
              </a:ext>
            </a:extLst>
          </p:cNvPr>
          <p:cNvSpPr/>
          <p:nvPr/>
        </p:nvSpPr>
        <p:spPr>
          <a:xfrm>
            <a:off x="4989503" y="5231014"/>
            <a:ext cx="146422" cy="135309"/>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bg1"/>
                </a:solidFill>
              </a:rPr>
              <a:t>一</a:t>
            </a:r>
          </a:p>
        </p:txBody>
      </p:sp>
      <p:sp>
        <p:nvSpPr>
          <p:cNvPr id="169" name="橢圓 168">
            <a:extLst>
              <a:ext uri="{FF2B5EF4-FFF2-40B4-BE49-F238E27FC236}">
                <a16:creationId xmlns:a16="http://schemas.microsoft.com/office/drawing/2014/main" id="{79586D8A-7164-2D10-DA0B-E36751B846FB}"/>
              </a:ext>
            </a:extLst>
          </p:cNvPr>
          <p:cNvSpPr/>
          <p:nvPr/>
        </p:nvSpPr>
        <p:spPr>
          <a:xfrm>
            <a:off x="4753158" y="5280614"/>
            <a:ext cx="153836" cy="135310"/>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bg1"/>
                </a:solidFill>
              </a:rPr>
              <a:t>一</a:t>
            </a:r>
          </a:p>
        </p:txBody>
      </p:sp>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159A38C5-36D5-5B15-CB06-1C0812DA6BA2}"/>
                  </a:ext>
                </a:extLst>
              </p:cNvPr>
              <p:cNvSpPr txBox="1"/>
              <p:nvPr/>
            </p:nvSpPr>
            <p:spPr>
              <a:xfrm>
                <a:off x="5830394" y="4527216"/>
                <a:ext cx="6146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1" i="1" dirty="0" smtClean="0">
                          <a:solidFill>
                            <a:srgbClr val="FF0000"/>
                          </a:solidFill>
                          <a:latin typeface="Cambria Math" panose="02040503050406030204" pitchFamily="18" charset="0"/>
                        </a:rPr>
                        <m:t>𝑽𝒄𝒄</m:t>
                      </m:r>
                    </m:oMath>
                  </m:oMathPara>
                </a14:m>
                <a:endParaRPr lang="zh-TW" altLang="en-US" b="1" dirty="0">
                  <a:solidFill>
                    <a:srgbClr val="FF0000"/>
                  </a:solidFill>
                  <a:latin typeface="Georgia" panose="02040502050405020303" pitchFamily="18" charset="0"/>
                </a:endParaRPr>
              </a:p>
            </p:txBody>
          </p:sp>
        </mc:Choice>
        <mc:Fallback xmlns="">
          <p:sp>
            <p:nvSpPr>
              <p:cNvPr id="170" name="文字方塊 169">
                <a:extLst>
                  <a:ext uri="{FF2B5EF4-FFF2-40B4-BE49-F238E27FC236}">
                    <a16:creationId xmlns:a16="http://schemas.microsoft.com/office/drawing/2014/main" id="{159A38C5-36D5-5B15-CB06-1C0812DA6BA2}"/>
                  </a:ext>
                </a:extLst>
              </p:cNvPr>
              <p:cNvSpPr txBox="1">
                <a:spLocks noRot="1" noChangeAspect="1" noMove="1" noResize="1" noEditPoints="1" noAdjustHandles="1" noChangeArrowheads="1" noChangeShapeType="1" noTextEdit="1"/>
              </p:cNvSpPr>
              <p:nvPr/>
            </p:nvSpPr>
            <p:spPr>
              <a:xfrm>
                <a:off x="5830394" y="4527216"/>
                <a:ext cx="614653" cy="36933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43E73361-4C57-A4A3-ADC7-23B10C128184}"/>
                  </a:ext>
                </a:extLst>
              </p:cNvPr>
              <p:cNvSpPr txBox="1"/>
              <p:nvPr/>
            </p:nvSpPr>
            <p:spPr>
              <a:xfrm>
                <a:off x="2637723" y="3345799"/>
                <a:ext cx="1078367" cy="395621"/>
              </a:xfrm>
              <a:prstGeom prst="rect">
                <a:avLst/>
              </a:prstGeom>
              <a:noFill/>
            </p:spPr>
            <p:txBody>
              <a:bodyPr wrap="square" rtlCol="0">
                <a:spAutoFit/>
              </a:bodyPr>
              <a:lstStyle/>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𝑽</m:t>
                        </m:r>
                      </m:e>
                      <m:sub>
                        <m:r>
                          <a:rPr lang="en-US" altLang="zh-TW" b="1" i="1" smtClean="0">
                            <a:solidFill>
                              <a:srgbClr val="FF0000"/>
                            </a:solidFill>
                            <a:latin typeface="Cambria Math" panose="02040503050406030204" pitchFamily="18" charset="0"/>
                          </a:rPr>
                          <m:t>𝒈</m:t>
                        </m:r>
                      </m:sub>
                    </m:sSub>
                  </m:oMath>
                </a14:m>
                <a:r>
                  <a:rPr lang="en-US" altLang="zh-TW" b="1" dirty="0">
                    <a:solidFill>
                      <a:srgbClr val="FF0000"/>
                    </a:solidFill>
                    <a:latin typeface="Times New Roman" panose="02020603050405020304" pitchFamily="18" charset="0"/>
                    <a:cs typeface="Times New Roman" panose="02020603050405020304" pitchFamily="18" charset="0"/>
                  </a:rPr>
                  <a:t> = 0V</a:t>
                </a:r>
                <a:endParaRPr lang="zh-TW" altLang="en-US"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71" name="文字方塊 170">
                <a:extLst>
                  <a:ext uri="{FF2B5EF4-FFF2-40B4-BE49-F238E27FC236}">
                    <a16:creationId xmlns:a16="http://schemas.microsoft.com/office/drawing/2014/main" id="{43E73361-4C57-A4A3-ADC7-23B10C128184}"/>
                  </a:ext>
                </a:extLst>
              </p:cNvPr>
              <p:cNvSpPr txBox="1">
                <a:spLocks noRot="1" noChangeAspect="1" noMove="1" noResize="1" noEditPoints="1" noAdjustHandles="1" noChangeArrowheads="1" noChangeShapeType="1" noTextEdit="1"/>
              </p:cNvSpPr>
              <p:nvPr/>
            </p:nvSpPr>
            <p:spPr>
              <a:xfrm>
                <a:off x="2637723" y="3345799"/>
                <a:ext cx="1078367" cy="395621"/>
              </a:xfrm>
              <a:prstGeom prst="rect">
                <a:avLst/>
              </a:prstGeom>
              <a:blipFill>
                <a:blip r:embed="rId7"/>
                <a:stretch>
                  <a:fillRect t="-9231" b="-1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2" name="文字方塊 171">
                <a:extLst>
                  <a:ext uri="{FF2B5EF4-FFF2-40B4-BE49-F238E27FC236}">
                    <a16:creationId xmlns:a16="http://schemas.microsoft.com/office/drawing/2014/main" id="{F245F28F-4A93-0366-E143-D6BCCE22C765}"/>
                  </a:ext>
                </a:extLst>
              </p:cNvPr>
              <p:cNvSpPr txBox="1"/>
              <p:nvPr/>
            </p:nvSpPr>
            <p:spPr>
              <a:xfrm>
                <a:off x="1056318" y="3345798"/>
                <a:ext cx="1078367" cy="395621"/>
              </a:xfrm>
              <a:prstGeom prst="rect">
                <a:avLst/>
              </a:prstGeom>
              <a:noFill/>
            </p:spPr>
            <p:txBody>
              <a:bodyPr wrap="square" rtlCol="0">
                <a:spAutoFit/>
              </a:bodyPr>
              <a:lstStyle/>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𝑽</m:t>
                        </m:r>
                      </m:e>
                      <m:sub>
                        <m:r>
                          <a:rPr lang="en-US" altLang="zh-TW" b="1" i="1" smtClean="0">
                            <a:solidFill>
                              <a:srgbClr val="FF0000"/>
                            </a:solidFill>
                            <a:latin typeface="Cambria Math" panose="02040503050406030204" pitchFamily="18" charset="0"/>
                          </a:rPr>
                          <m:t>𝒈</m:t>
                        </m:r>
                      </m:sub>
                    </m:sSub>
                  </m:oMath>
                </a14:m>
                <a:r>
                  <a:rPr lang="en-US" altLang="zh-TW" b="1" dirty="0">
                    <a:solidFill>
                      <a:srgbClr val="FF0000"/>
                    </a:solidFill>
                    <a:latin typeface="Times New Roman" panose="02020603050405020304" pitchFamily="18" charset="0"/>
                    <a:cs typeface="Times New Roman" panose="02020603050405020304" pitchFamily="18" charset="0"/>
                  </a:rPr>
                  <a:t> = 0V</a:t>
                </a:r>
                <a:endParaRPr lang="zh-TW" altLang="en-US"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72" name="文字方塊 171">
                <a:extLst>
                  <a:ext uri="{FF2B5EF4-FFF2-40B4-BE49-F238E27FC236}">
                    <a16:creationId xmlns:a16="http://schemas.microsoft.com/office/drawing/2014/main" id="{F245F28F-4A93-0366-E143-D6BCCE22C765}"/>
                  </a:ext>
                </a:extLst>
              </p:cNvPr>
              <p:cNvSpPr txBox="1">
                <a:spLocks noRot="1" noChangeAspect="1" noMove="1" noResize="1" noEditPoints="1" noAdjustHandles="1" noChangeArrowheads="1" noChangeShapeType="1" noTextEdit="1"/>
              </p:cNvSpPr>
              <p:nvPr/>
            </p:nvSpPr>
            <p:spPr>
              <a:xfrm>
                <a:off x="1056318" y="3345798"/>
                <a:ext cx="1078367" cy="395621"/>
              </a:xfrm>
              <a:prstGeom prst="rect">
                <a:avLst/>
              </a:prstGeom>
              <a:blipFill>
                <a:blip r:embed="rId8"/>
                <a:stretch>
                  <a:fillRect t="-9231" b="-16923"/>
                </a:stretch>
              </a:blipFill>
            </p:spPr>
            <p:txBody>
              <a:bodyPr/>
              <a:lstStyle/>
              <a:p>
                <a:r>
                  <a:rPr lang="zh-TW" altLang="en-US">
                    <a:noFill/>
                  </a:rPr>
                  <a:t> </a:t>
                </a:r>
              </a:p>
            </p:txBody>
          </p:sp>
        </mc:Fallback>
      </mc:AlternateContent>
      <p:grpSp>
        <p:nvGrpSpPr>
          <p:cNvPr id="196" name="群組 195">
            <a:extLst>
              <a:ext uri="{FF2B5EF4-FFF2-40B4-BE49-F238E27FC236}">
                <a16:creationId xmlns:a16="http://schemas.microsoft.com/office/drawing/2014/main" id="{903B5407-769F-2021-F86A-DF845DF65C97}"/>
              </a:ext>
            </a:extLst>
          </p:cNvPr>
          <p:cNvGrpSpPr/>
          <p:nvPr/>
        </p:nvGrpSpPr>
        <p:grpSpPr>
          <a:xfrm>
            <a:off x="1144988" y="3634929"/>
            <a:ext cx="963058" cy="1309660"/>
            <a:chOff x="2126186" y="2960958"/>
            <a:chExt cx="1301045" cy="1620733"/>
          </a:xfrm>
        </p:grpSpPr>
        <p:grpSp>
          <p:nvGrpSpPr>
            <p:cNvPr id="197" name="群組 196">
              <a:extLst>
                <a:ext uri="{FF2B5EF4-FFF2-40B4-BE49-F238E27FC236}">
                  <a16:creationId xmlns:a16="http://schemas.microsoft.com/office/drawing/2014/main" id="{E3A7C875-328C-1F4F-BBE6-ED763EE61100}"/>
                </a:ext>
              </a:extLst>
            </p:cNvPr>
            <p:cNvGrpSpPr/>
            <p:nvPr/>
          </p:nvGrpSpPr>
          <p:grpSpPr>
            <a:xfrm>
              <a:off x="2126186" y="3459284"/>
              <a:ext cx="1301045" cy="1122407"/>
              <a:chOff x="1962831" y="3459284"/>
              <a:chExt cx="1466143" cy="1122407"/>
            </a:xfrm>
          </p:grpSpPr>
          <p:sp>
            <p:nvSpPr>
              <p:cNvPr id="200" name="矩形 199">
                <a:extLst>
                  <a:ext uri="{FF2B5EF4-FFF2-40B4-BE49-F238E27FC236}">
                    <a16:creationId xmlns:a16="http://schemas.microsoft.com/office/drawing/2014/main" id="{89713F59-B1D2-C9C8-E5CA-609F246CBB67}"/>
                  </a:ext>
                </a:extLst>
              </p:cNvPr>
              <p:cNvSpPr/>
              <p:nvPr/>
            </p:nvSpPr>
            <p:spPr>
              <a:xfrm>
                <a:off x="1962832" y="3716340"/>
                <a:ext cx="1466142" cy="865351"/>
              </a:xfrm>
              <a:prstGeom prst="rect">
                <a:avLst/>
              </a:prstGeom>
              <a:solidFill>
                <a:srgbClr val="E0E360"/>
              </a:solidFill>
              <a:ln>
                <a:solidFill>
                  <a:srgbClr val="E0E3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1" name="矩形 200">
                <a:extLst>
                  <a:ext uri="{FF2B5EF4-FFF2-40B4-BE49-F238E27FC236}">
                    <a16:creationId xmlns:a16="http://schemas.microsoft.com/office/drawing/2014/main" id="{26EE7958-A2AB-7BB5-5A31-0C327A1FDC4A}"/>
                  </a:ext>
                </a:extLst>
              </p:cNvPr>
              <p:cNvSpPr/>
              <p:nvPr/>
            </p:nvSpPr>
            <p:spPr>
              <a:xfrm>
                <a:off x="1967509" y="4389109"/>
                <a:ext cx="1459905" cy="72980"/>
              </a:xfrm>
              <a:prstGeom prst="rect">
                <a:avLst/>
              </a:prstGeom>
              <a:solidFill>
                <a:srgbClr val="6B1E84"/>
              </a:solidFill>
              <a:ln>
                <a:solidFill>
                  <a:srgbClr val="7219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2" name="矩形 201">
                <a:extLst>
                  <a:ext uri="{FF2B5EF4-FFF2-40B4-BE49-F238E27FC236}">
                    <a16:creationId xmlns:a16="http://schemas.microsoft.com/office/drawing/2014/main" id="{E5804A5A-89C7-33A8-F723-D409EFA13841}"/>
                  </a:ext>
                </a:extLst>
              </p:cNvPr>
              <p:cNvSpPr/>
              <p:nvPr/>
            </p:nvSpPr>
            <p:spPr>
              <a:xfrm>
                <a:off x="1962831" y="3459284"/>
                <a:ext cx="1466141" cy="829539"/>
              </a:xfrm>
              <a:prstGeom prst="rect">
                <a:avLst/>
              </a:prstGeom>
              <a:solidFill>
                <a:srgbClr val="1E566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cxnSp>
          <p:nvCxnSpPr>
            <p:cNvPr id="198" name="直線接點 197">
              <a:extLst>
                <a:ext uri="{FF2B5EF4-FFF2-40B4-BE49-F238E27FC236}">
                  <a16:creationId xmlns:a16="http://schemas.microsoft.com/office/drawing/2014/main" id="{410534A2-5DF8-240A-2345-2D3DB3384947}"/>
                </a:ext>
              </a:extLst>
            </p:cNvPr>
            <p:cNvCxnSpPr>
              <a:cxnSpLocks/>
            </p:cNvCxnSpPr>
            <p:nvPr/>
          </p:nvCxnSpPr>
          <p:spPr>
            <a:xfrm flipH="1" flipV="1">
              <a:off x="2777784" y="3279971"/>
              <a:ext cx="1" cy="171364"/>
            </a:xfrm>
            <a:prstGeom prst="line">
              <a:avLst/>
            </a:prstGeom>
            <a:ln w="12700"/>
          </p:spPr>
          <p:style>
            <a:lnRef idx="1">
              <a:schemeClr val="dk1"/>
            </a:lnRef>
            <a:fillRef idx="0">
              <a:schemeClr val="dk1"/>
            </a:fillRef>
            <a:effectRef idx="0">
              <a:schemeClr val="dk1"/>
            </a:effectRef>
            <a:fontRef idx="minor">
              <a:schemeClr val="tx1"/>
            </a:fontRef>
          </p:style>
        </p:cxnSp>
        <p:sp>
          <p:nvSpPr>
            <p:cNvPr id="199" name="文字方塊 198">
              <a:extLst>
                <a:ext uri="{FF2B5EF4-FFF2-40B4-BE49-F238E27FC236}">
                  <a16:creationId xmlns:a16="http://schemas.microsoft.com/office/drawing/2014/main" id="{BE994264-34B5-7776-B089-BF1E5CF1B5F2}"/>
                </a:ext>
              </a:extLst>
            </p:cNvPr>
            <p:cNvSpPr txBox="1"/>
            <p:nvPr/>
          </p:nvSpPr>
          <p:spPr>
            <a:xfrm>
              <a:off x="2424455" y="2960958"/>
              <a:ext cx="782538" cy="380881"/>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Gate</a:t>
              </a:r>
              <a:endParaRPr lang="zh-TW" altLang="en-US" sz="14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20CD319D-7A1D-3ED3-9FCC-B9E66DEE9319}"/>
                  </a:ext>
                </a:extLst>
              </p:cNvPr>
              <p:cNvSpPr txBox="1"/>
              <p:nvPr/>
            </p:nvSpPr>
            <p:spPr>
              <a:xfrm>
                <a:off x="4198483" y="3363067"/>
                <a:ext cx="1078367" cy="395621"/>
              </a:xfrm>
              <a:prstGeom prst="rect">
                <a:avLst/>
              </a:prstGeom>
              <a:noFill/>
            </p:spPr>
            <p:txBody>
              <a:bodyPr wrap="square" rtlCol="0">
                <a:spAutoFit/>
              </a:bodyPr>
              <a:lstStyle/>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𝑽</m:t>
                        </m:r>
                      </m:e>
                      <m:sub>
                        <m:r>
                          <a:rPr lang="en-US" altLang="zh-TW" b="1" i="1" smtClean="0">
                            <a:solidFill>
                              <a:srgbClr val="FF0000"/>
                            </a:solidFill>
                            <a:latin typeface="Cambria Math" panose="02040503050406030204" pitchFamily="18" charset="0"/>
                          </a:rPr>
                          <m:t>𝒈</m:t>
                        </m:r>
                      </m:sub>
                    </m:sSub>
                  </m:oMath>
                </a14:m>
                <a:r>
                  <a:rPr lang="en-US" altLang="zh-TW" b="1" dirty="0">
                    <a:solidFill>
                      <a:srgbClr val="FF0000"/>
                    </a:solidFill>
                    <a:latin typeface="Times New Roman" panose="02020603050405020304" pitchFamily="18" charset="0"/>
                    <a:cs typeface="Times New Roman" panose="02020603050405020304" pitchFamily="18" charset="0"/>
                  </a:rPr>
                  <a:t> = 0V</a:t>
                </a:r>
                <a:endParaRPr lang="zh-TW" altLang="en-US"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04" name="文字方塊 203">
                <a:extLst>
                  <a:ext uri="{FF2B5EF4-FFF2-40B4-BE49-F238E27FC236}">
                    <a16:creationId xmlns:a16="http://schemas.microsoft.com/office/drawing/2014/main" id="{20CD319D-7A1D-3ED3-9FCC-B9E66DEE9319}"/>
                  </a:ext>
                </a:extLst>
              </p:cNvPr>
              <p:cNvSpPr txBox="1">
                <a:spLocks noRot="1" noChangeAspect="1" noMove="1" noResize="1" noEditPoints="1" noAdjustHandles="1" noChangeArrowheads="1" noChangeShapeType="1" noTextEdit="1"/>
              </p:cNvSpPr>
              <p:nvPr/>
            </p:nvSpPr>
            <p:spPr>
              <a:xfrm>
                <a:off x="4198483" y="3363067"/>
                <a:ext cx="1078367" cy="395621"/>
              </a:xfrm>
              <a:prstGeom prst="rect">
                <a:avLst/>
              </a:prstGeom>
              <a:blipFill>
                <a:blip r:embed="rId9"/>
                <a:stretch>
                  <a:fillRect t="-9231" b="-16923"/>
                </a:stretch>
              </a:blipFill>
            </p:spPr>
            <p:txBody>
              <a:bodyPr/>
              <a:lstStyle/>
              <a:p>
                <a:r>
                  <a:rPr lang="zh-TW" altLang="en-US">
                    <a:noFill/>
                  </a:rPr>
                  <a:t> </a:t>
                </a:r>
              </a:p>
            </p:txBody>
          </p:sp>
        </mc:Fallback>
      </mc:AlternateContent>
      <p:sp>
        <p:nvSpPr>
          <p:cNvPr id="205" name="橢圓 204">
            <a:extLst>
              <a:ext uri="{FF2B5EF4-FFF2-40B4-BE49-F238E27FC236}">
                <a16:creationId xmlns:a16="http://schemas.microsoft.com/office/drawing/2014/main" id="{2A91564F-42B5-D1E5-C3AD-0608FDA60158}"/>
              </a:ext>
            </a:extLst>
          </p:cNvPr>
          <p:cNvSpPr/>
          <p:nvPr/>
        </p:nvSpPr>
        <p:spPr>
          <a:xfrm>
            <a:off x="4595780" y="5047329"/>
            <a:ext cx="146421" cy="14962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bg1"/>
                </a:solidFill>
              </a:rPr>
              <a:t>+</a:t>
            </a:r>
            <a:endParaRPr lang="zh-TW" altLang="en-US" sz="1200" b="1" dirty="0">
              <a:solidFill>
                <a:schemeClr val="bg1"/>
              </a:solidFill>
            </a:endParaRPr>
          </a:p>
        </p:txBody>
      </p:sp>
      <p:sp>
        <p:nvSpPr>
          <p:cNvPr id="206" name="橢圓 205">
            <a:extLst>
              <a:ext uri="{FF2B5EF4-FFF2-40B4-BE49-F238E27FC236}">
                <a16:creationId xmlns:a16="http://schemas.microsoft.com/office/drawing/2014/main" id="{C5759DD0-2C89-AD61-0FCC-9CAC41272CCF}"/>
              </a:ext>
            </a:extLst>
          </p:cNvPr>
          <p:cNvSpPr/>
          <p:nvPr/>
        </p:nvSpPr>
        <p:spPr>
          <a:xfrm>
            <a:off x="4946946" y="5439517"/>
            <a:ext cx="146422" cy="135309"/>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bg1"/>
                </a:solidFill>
              </a:rPr>
              <a:t>一</a:t>
            </a:r>
          </a:p>
        </p:txBody>
      </p:sp>
      <p:sp>
        <p:nvSpPr>
          <p:cNvPr id="207" name="橢圓 206">
            <a:extLst>
              <a:ext uri="{FF2B5EF4-FFF2-40B4-BE49-F238E27FC236}">
                <a16:creationId xmlns:a16="http://schemas.microsoft.com/office/drawing/2014/main" id="{C700AAF4-9B27-1CB1-7E5F-2B5E56B8F18E}"/>
              </a:ext>
            </a:extLst>
          </p:cNvPr>
          <p:cNvSpPr/>
          <p:nvPr/>
        </p:nvSpPr>
        <p:spPr>
          <a:xfrm>
            <a:off x="4777349" y="4983882"/>
            <a:ext cx="146421" cy="14020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bg1"/>
                </a:solidFill>
              </a:rPr>
              <a:t>+</a:t>
            </a:r>
            <a:endParaRPr lang="zh-TW" altLang="en-US" sz="1200" b="1" dirty="0">
              <a:solidFill>
                <a:schemeClr val="bg1"/>
              </a:solidFill>
            </a:endParaRPr>
          </a:p>
        </p:txBody>
      </p:sp>
    </p:spTree>
    <p:extLst>
      <p:ext uri="{BB962C8B-B14F-4D97-AF65-F5344CB8AC3E}">
        <p14:creationId xmlns:p14="http://schemas.microsoft.com/office/powerpoint/2010/main" val="418663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4.375E-6 -3.7037E-6 L 0.02292 -3.7037E-6 C 0.03321 -3.7037E-6 0.04597 -0.01689 0.04597 -0.03055 L 0.04597 -0.06088 " pathEditMode="relative" rAng="0" ptsTypes="AAAA">
                                      <p:cBhvr>
                                        <p:cTn id="6" dur="2000" fill="hold"/>
                                        <p:tgtEl>
                                          <p:spTgt spid="167"/>
                                        </p:tgtEl>
                                        <p:attrNameLst>
                                          <p:attrName>ppt_x</p:attrName>
                                          <p:attrName>ppt_y</p:attrName>
                                        </p:attrNameLst>
                                      </p:cBhvr>
                                      <p:rCtr x="2292" y="-3056"/>
                                    </p:animMotion>
                                  </p:childTnLst>
                                </p:cTn>
                              </p:par>
                              <p:par>
                                <p:cTn id="7" presetID="50" presetClass="path" presetSubtype="0" accel="50000" decel="50000" fill="hold" grpId="0" nodeType="withEffect">
                                  <p:stCondLst>
                                    <p:cond delay="0"/>
                                  </p:stCondLst>
                                  <p:childTnLst>
                                    <p:animMotion origin="layout" path="M -3.75E-6 -1.11111E-6 L 0.03789 -1.11111E-6 C 0.05482 -1.11111E-6 0.07605 -0.01967 0.07605 -0.03542 L 0.07605 -0.0706 " pathEditMode="relative" rAng="0" ptsTypes="AAAA">
                                      <p:cBhvr>
                                        <p:cTn id="8" dur="2000" fill="hold"/>
                                        <p:tgtEl>
                                          <p:spTgt spid="169"/>
                                        </p:tgtEl>
                                        <p:attrNameLst>
                                          <p:attrName>ppt_x</p:attrName>
                                          <p:attrName>ppt_y</p:attrName>
                                        </p:attrNameLst>
                                      </p:cBhvr>
                                      <p:rCtr x="3802" y="-3542"/>
                                    </p:animMotion>
                                  </p:childTnLst>
                                </p:cTn>
                              </p:par>
                              <p:par>
                                <p:cTn id="9" presetID="50" presetClass="path" presetSubtype="0" accel="50000" decel="50000" fill="hold" grpId="0" nodeType="withEffect">
                                  <p:stCondLst>
                                    <p:cond delay="0"/>
                                  </p:stCondLst>
                                  <p:childTnLst>
                                    <p:animMotion origin="layout" path="M 1.25E-6 7.40741E-7 L 0.01758 7.40741E-7 C 0.02539 7.40741E-7 0.03542 -0.02662 0.03542 -0.04792 L 0.03542 -0.09468 " pathEditMode="relative" rAng="0" ptsTypes="AAAA">
                                      <p:cBhvr>
                                        <p:cTn id="10" dur="2000" fill="hold"/>
                                        <p:tgtEl>
                                          <p:spTgt spid="206"/>
                                        </p:tgtEl>
                                        <p:attrNameLst>
                                          <p:attrName>ppt_x</p:attrName>
                                          <p:attrName>ppt_y</p:attrName>
                                        </p:attrNameLst>
                                      </p:cBhvr>
                                      <p:rCtr x="1771" y="-4745"/>
                                    </p:animMotion>
                                  </p:childTnLst>
                                </p:cTn>
                              </p:par>
                              <p:par>
                                <p:cTn id="11" presetID="0" presetClass="path" presetSubtype="0" accel="50000" decel="50000" fill="hold" grpId="0" nodeType="withEffect">
                                  <p:stCondLst>
                                    <p:cond delay="0"/>
                                  </p:stCondLst>
                                  <p:childTnLst>
                                    <p:animMotion origin="layout" path="M -0.00039 0.00926 L -0.00039 0.00949 C -0.00065 0.01805 -0.00065 0.02708 -0.00091 0.03611 C -0.00104 0.03726 -0.00143 0.03842 -0.00143 0.03981 C -0.00221 0.04722 -0.00169 0.04699 -0.00299 0.05463 C -0.00442 0.06157 -0.00468 0.05995 -0.00612 0.06666 C -0.00716 0.0706 -0.00703 0.07546 -0.00872 0.0787 C -0.01054 0.08171 -0.01185 0.08426 -0.01393 0.08703 C -0.0151 0.08842 -0.0164 0.08958 -0.01758 0.09074 C -0.01888 0.09166 -0.02005 0.09282 -0.02122 0.09351 C -0.02291 0.09421 -0.03177 0.09513 -0.03216 0.09537 C -0.04466 0.0949 -0.05729 0.09537 -0.06966 0.09444 C -0.07982 0.09351 -0.07916 0.09213 -0.08633 0.08981 C -0.09232 0.08773 -0.09232 0.08796 -0.09778 0.08703 L -0.10247 0.08518 C -0.10534 0.08379 -0.10807 0.08217 -0.1108 0.08148 C -0.11185 0.08101 -0.11302 0.08078 -0.11393 0.08055 C -0.12187 0.07731 -0.11341 0.07963 -0.12122 0.07777 C -0.12409 0.07592 -0.12721 0.07523 -0.12955 0.07222 C -0.13086 0.0706 -0.13216 0.06921 -0.1332 0.06759 C -0.13437 0.06574 -0.13541 0.06388 -0.13633 0.06203 C -0.13893 0.05694 -0.14505 0.0449 -0.14778 0.03796 C -0.15026 0.03171 -0.15273 0.02592 -0.15455 0.01944 C -0.15547 0.0162 -0.15651 0.01319 -0.15716 0.01018 C -0.16237 -0.01158 -0.15573 0.0125 -0.16028 -0.00371 C -0.16159 -0.01505 -0.16002 -0.00024 -0.16133 -0.02037 C -0.16146 -0.02176 -0.16172 -0.02292 -0.16185 -0.02408 C -0.16211 -0.02524 -0.16237 -0.02593 -0.16237 -0.02686 C -0.1625 -0.02848 -0.16237 -0.0301 -0.16237 -0.03149 L -0.16289 -0.03334 " pathEditMode="relative" rAng="0" ptsTypes="AAAAAAAAAAAAAAAAAAAAAAAAAAAAAA">
                                      <p:cBhvr>
                                        <p:cTn id="12" dur="2000" fill="hold"/>
                                        <p:tgtEl>
                                          <p:spTgt spid="166"/>
                                        </p:tgtEl>
                                        <p:attrNameLst>
                                          <p:attrName>ppt_x</p:attrName>
                                          <p:attrName>ppt_y</p:attrName>
                                        </p:attrNameLst>
                                      </p:cBhvr>
                                      <p:rCtr x="-8125" y="2176"/>
                                    </p:animMotion>
                                  </p:childTnLst>
                                </p:cTn>
                              </p:par>
                              <p:par>
                                <p:cTn id="13" presetID="0" presetClass="path" presetSubtype="0" accel="50000" decel="50000" fill="hold" grpId="0" nodeType="withEffect">
                                  <p:stCondLst>
                                    <p:cond delay="0"/>
                                  </p:stCondLst>
                                  <p:childTnLst>
                                    <p:animMotion origin="layout" path="M 0.00183 0.00278 L 0.00183 0.00301 C 0.00104 0.0213 0.00104 0.03981 -0.00026 0.05833 C -0.00195 0.07986 -0.00625 0.09792 -0.01224 0.11667 C -0.01458 0.12338 -0.02031 0.13981 -0.02526 0.14722 C -0.02682 0.1493 -0.02825 0.15139 -0.02995 0.15278 C -0.03815 0.15903 -0.04817 0.15741 -0.05651 0.15833 C -0.06601 0.15787 -0.08242 0.15856 -0.09349 0.15555 C -0.13385 0.14398 -0.1 0.15231 -0.13047 0.14259 C -0.14414 0.13796 -0.19245 0.12477 -0.2039 0.11852 L -0.22057 0.10926 C -0.22552 0.10139 -0.23086 0.09468 -0.23515 0.08611 C -0.23906 0.07824 -0.24205 0.06898 -0.24505 0.06018 C -0.24804 0.05162 -0.25117 0.04329 -0.25338 0.03426 C -0.25416 0.03148 -0.26211 -0.00394 -0.26432 -0.01759 C -0.26458 -0.01921 -0.26471 -0.02083 -0.26484 -0.02222 C -0.2651 -0.02361 -0.26523 -0.02477 -0.26536 -0.02593 C -0.26627 -0.03264 -0.26549 -0.02847 -0.2664 -0.03333 C -0.26627 -0.03611 -0.26614 -0.03912 -0.26588 -0.04167 C -0.26536 -0.04838 -0.26536 -0.04352 -0.26536 -0.0463 L -0.26588 -0.04537 " pathEditMode="relative" rAng="0" ptsTypes="AAAAAAAAAAAAAAAAAAAAA">
                                      <p:cBhvr>
                                        <p:cTn id="14" dur="2000" fill="hold"/>
                                        <p:tgtEl>
                                          <p:spTgt spid="205"/>
                                        </p:tgtEl>
                                        <p:attrNameLst>
                                          <p:attrName>ppt_x</p:attrName>
                                          <p:attrName>ppt_y</p:attrName>
                                        </p:attrNameLst>
                                      </p:cBhvr>
                                      <p:rCtr x="-13411" y="5324"/>
                                    </p:animMotion>
                                  </p:childTnLst>
                                </p:cTn>
                              </p:par>
                              <p:par>
                                <p:cTn id="15" presetID="0" presetClass="path" presetSubtype="0" accel="50000" decel="50000" fill="hold" grpId="0" nodeType="withEffect">
                                  <p:stCondLst>
                                    <p:cond delay="0"/>
                                  </p:stCondLst>
                                  <p:childTnLst>
                                    <p:animMotion origin="layout" path="M -0.00131 0.00902 L -0.00131 0.00925 C -0.00183 0.0118 -0.00209 0.01458 -0.00287 0.01736 C -0.00456 0.02222 -0.00547 0.02314 -0.00756 0.02569 C -0.00964 0.025 -0.01185 0.02453 -0.01381 0.02384 C -0.01459 0.02338 -0.01524 0.02245 -0.01589 0.02199 C -0.01758 0.02013 -0.01758 0.0199 -0.01901 0.01736 C -0.01953 0.01481 -0.02006 0.01226 -0.02058 0.00995 C -0.02084 0.00902 -0.0211 0.0081 -0.0211 0.00717 C -0.02188 -0.00139 -0.02175 -0.00903 -0.02214 -0.01783 C -0.02227 -0.01899 -0.02253 -0.01968 -0.02266 -0.02061 C -0.02292 -0.02246 -0.02305 -0.02454 -0.02318 -0.02616 C -0.02331 -0.02778 -0.0237 -0.0294 -0.0237 -0.03079 C -0.02383 -0.03264 -0.0237 -0.0345 -0.0237 -0.03635 L -0.0237 -0.03612 " pathEditMode="relative" rAng="0" ptsTypes="AAAAAAAAAAAAAAA">
                                      <p:cBhvr>
                                        <p:cTn id="16" dur="2000" fill="hold"/>
                                        <p:tgtEl>
                                          <p:spTgt spid="207"/>
                                        </p:tgtEl>
                                        <p:attrNameLst>
                                          <p:attrName>ppt_x</p:attrName>
                                          <p:attrName>ppt_y</p:attrName>
                                        </p:attrNameLst>
                                      </p:cBhvr>
                                      <p:rCtr x="-1133" y="-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9" grpId="0" animBg="1"/>
      <p:bldP spid="205" grpId="0" animBg="1"/>
      <p:bldP spid="206" grpId="0" animBg="1"/>
      <p:bldP spid="207" grpId="0" animBg="1"/>
    </p:bldLst>
  </p:timing>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Erase verify</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51E54364-966E-A4E4-6AB9-868720FDCDDB}"/>
              </a:ext>
            </a:extLst>
          </p:cNvPr>
          <p:cNvSpPr txBox="1"/>
          <p:nvPr/>
        </p:nvSpPr>
        <p:spPr>
          <a:xfrm>
            <a:off x="838200" y="996873"/>
            <a:ext cx="8394799" cy="991682"/>
          </a:xfrm>
          <a:prstGeom prst="rect">
            <a:avLst/>
          </a:prstGeom>
          <a:noFill/>
        </p:spPr>
        <p:txBody>
          <a:bodyPr wrap="none" rtlCol="0">
            <a:spAutoFit/>
          </a:bodyPr>
          <a:lstStyle/>
          <a:p>
            <a:pPr marL="285750" indent="-285750">
              <a:lnSpc>
                <a:spcPts val="24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Erase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時使用類似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ISPP</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的方式進行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Verify</a:t>
            </a:r>
          </a:p>
          <a:p>
            <a:pPr marL="742950" lvl="1" indent="-285750">
              <a:lnSpc>
                <a:spcPts val="24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每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Erase</a:t>
            </a:r>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一次</a:t>
            </a:r>
            <a:r>
              <a:rPr lang="zh-TW" altLang="en-US" dirty="0">
                <a:latin typeface="微軟正黑體" panose="020B0604030504040204" pitchFamily="34" charset="-120"/>
                <a:ea typeface="微軟正黑體" panose="020B0604030504040204" pitchFamily="34" charset="-120"/>
              </a:rPr>
              <a:t>，就</a:t>
            </a:r>
            <a:r>
              <a:rPr lang="zh-TW" altLang="en-US" dirty="0">
                <a:solidFill>
                  <a:srgbClr val="FF0000"/>
                </a:solidFill>
                <a:latin typeface="微軟正黑體" panose="020B0604030504040204" pitchFamily="34" charset="-120"/>
                <a:ea typeface="微軟正黑體" panose="020B0604030504040204" pitchFamily="34" charset="-120"/>
              </a:rPr>
              <a:t>進行一次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Erase Verify </a:t>
            </a:r>
            <a:r>
              <a:rPr lang="zh-TW" altLang="en-US" dirty="0">
                <a:latin typeface="微軟正黑體" panose="020B0604030504040204" pitchFamily="34" charset="-120"/>
                <a:ea typeface="微軟正黑體" panose="020B0604030504040204" pitchFamily="34" charset="-120"/>
              </a:rPr>
              <a:t>確認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r>
              <a:rPr lang="zh-TW" altLang="en-US" dirty="0">
                <a:latin typeface="微軟正黑體" panose="020B0604030504040204" pitchFamily="34" charset="-120"/>
                <a:ea typeface="微軟正黑體" panose="020B0604030504040204" pitchFamily="34" charset="-120"/>
              </a:rPr>
              <a:t> 是否有打至指定位置</a:t>
            </a:r>
            <a:endParaRPr lang="en-US" altLang="zh-TW" dirty="0">
              <a:latin typeface="微軟正黑體" panose="020B0604030504040204" pitchFamily="34" charset="-120"/>
              <a:ea typeface="微軟正黑體" panose="020B0604030504040204" pitchFamily="34" charset="-120"/>
            </a:endParaRPr>
          </a:p>
          <a:p>
            <a:pPr marL="742950" lvl="1" indent="-285750">
              <a:lnSpc>
                <a:spcPts val="24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Verify</a:t>
            </a:r>
            <a:r>
              <a:rPr lang="zh-TW" altLang="en-US" dirty="0">
                <a:latin typeface="微軟正黑體" panose="020B0604030504040204" pitchFamily="34" charset="-120"/>
                <a:ea typeface="微軟正黑體" panose="020B0604030504040204" pitchFamily="34" charset="-120"/>
              </a:rPr>
              <a:t> 完如果沒有到達指定位置，就繼續進行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Erase</a:t>
            </a:r>
            <a:r>
              <a:rPr lang="zh-TW" altLang="en-US" dirty="0">
                <a:latin typeface="微軟正黑體" panose="020B0604030504040204" pitchFamily="34" charset="-120"/>
                <a:ea typeface="微軟正黑體" panose="020B0604030504040204" pitchFamily="34" charset="-120"/>
              </a:rPr>
              <a:t>，直到到達指定位置</a:t>
            </a:r>
            <a:endParaRPr lang="en-US" altLang="zh-TW"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E45F1F3C-01C5-AFE7-FBBA-CF6679BF4458}"/>
              </a:ext>
            </a:extLst>
          </p:cNvPr>
          <p:cNvPicPr>
            <a:picLocks noChangeAspect="1"/>
          </p:cNvPicPr>
          <p:nvPr/>
        </p:nvPicPr>
        <p:blipFill>
          <a:blip r:embed="rId3"/>
          <a:stretch>
            <a:fillRect/>
          </a:stretch>
        </p:blipFill>
        <p:spPr>
          <a:xfrm>
            <a:off x="2505283" y="2120092"/>
            <a:ext cx="7187713" cy="4025120"/>
          </a:xfrm>
          <a:prstGeom prst="rect">
            <a:avLst/>
          </a:prstGeom>
        </p:spPr>
      </p:pic>
    </p:spTree>
    <p:extLst>
      <p:ext uri="{BB962C8B-B14F-4D97-AF65-F5344CB8AC3E}">
        <p14:creationId xmlns:p14="http://schemas.microsoft.com/office/powerpoint/2010/main" val="4055386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26B0D-26C4-F723-D9F2-4D7FEB8E2C12}"/>
              </a:ext>
            </a:extLst>
          </p:cNvPr>
          <p:cNvSpPr>
            <a:spLocks noGrp="1"/>
          </p:cNvSpPr>
          <p:nvPr>
            <p:ph type="title"/>
          </p:nvPr>
        </p:nvSpPr>
        <p:spPr/>
        <p:txBody>
          <a:bodyPr/>
          <a:lstStyle/>
          <a:p>
            <a:r>
              <a:rPr lang="en-US" altLang="zh-TW" dirty="0"/>
              <a:t>Outline</a:t>
            </a:r>
            <a:endParaRPr lang="zh-TW" altLang="en-US" dirty="0"/>
          </a:p>
        </p:txBody>
      </p:sp>
      <p:sp>
        <p:nvSpPr>
          <p:cNvPr id="3" name="フッター プレースホルダー 1">
            <a:extLst>
              <a:ext uri="{FF2B5EF4-FFF2-40B4-BE49-F238E27FC236}">
                <a16:creationId xmlns:a16="http://schemas.microsoft.com/office/drawing/2014/main" id="{BA2F5BC9-44D5-0A1C-D5C8-A39295458D58}"/>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8209BABB-B917-C481-5912-296C44892752}"/>
              </a:ext>
            </a:extLst>
          </p:cNvPr>
          <p:cNvSpPr txBox="1"/>
          <p:nvPr/>
        </p:nvSpPr>
        <p:spPr>
          <a:xfrm>
            <a:off x="493426" y="807536"/>
            <a:ext cx="4444334" cy="5016758"/>
          </a:xfrm>
          <a:prstGeom prst="rect">
            <a:avLst/>
          </a:prstGeom>
          <a:noFill/>
        </p:spPr>
        <p:txBody>
          <a:bodyPr wrap="square" rtlCol="0">
            <a:spAutoFit/>
          </a:bodyPr>
          <a:lstStyle/>
          <a:p>
            <a:pPr marL="28575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NAND</a:t>
            </a:r>
            <a:r>
              <a:rPr lang="zh-TW" altLang="en-US" sz="2000" b="1" dirty="0">
                <a:solidFill>
                  <a:schemeClr val="bg1">
                    <a:lumMod val="85000"/>
                  </a:schemeClr>
                </a:solidFill>
                <a:latin typeface="Times New Roman" panose="02020603050405020304" pitchFamily="18" charset="0"/>
                <a:cs typeface="Times New Roman" panose="02020603050405020304" pitchFamily="18" charset="0"/>
              </a:rPr>
              <a:t> </a:t>
            </a: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Process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NAND Process Evolution</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NAND Technology Development</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Staircase</a:t>
            </a:r>
          </a:p>
          <a:p>
            <a:pPr lvl="1"/>
            <a:endParaRPr lang="en-US" altLang="zh-TW" sz="2000" b="1" dirty="0">
              <a:solidFill>
                <a:schemeClr val="bg1">
                  <a:lumMod val="85000"/>
                </a:schemeClr>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zh-TW" sz="2000" b="1" dirty="0">
              <a:solidFill>
                <a:schemeClr val="bg1">
                  <a:lumMod val="8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NAND basic theory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MOSFET vs NAND cell</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Storage method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Floating gate vs Charge trap</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NAND Structure</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Cell level</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2D vs 3D structure</a:t>
            </a:r>
          </a:p>
          <a:p>
            <a:pPr marL="742950" lvl="1" indent="-285750">
              <a:buFont typeface="Arial" panose="020B0604020202020204" pitchFamily="34" charset="0"/>
              <a:buChar char="•"/>
            </a:pPr>
            <a:endParaRPr lang="en-US" altLang="zh-TW" sz="2000" dirty="0">
              <a:solidFill>
                <a:schemeClr val="bg1">
                  <a:lumMod val="85000"/>
                </a:schemeClr>
              </a:solidFill>
              <a:latin typeface="Times New Roman" panose="02020603050405020304" pitchFamily="18" charset="0"/>
              <a:cs typeface="Times New Roman" panose="02020603050405020304" pitchFamily="18" charset="0"/>
            </a:endParaRPr>
          </a:p>
          <a:p>
            <a:pPr lvl="1"/>
            <a:endParaRPr lang="en-US" altLang="zh-TW" sz="2000" b="1" dirty="0">
              <a:solidFill>
                <a:srgbClr val="0070C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sz="2000" dirty="0">
              <a:solidFill>
                <a:srgbClr val="0070C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5F7F0FE8-129A-1F1A-739B-0A61EFB708FA}"/>
              </a:ext>
            </a:extLst>
          </p:cNvPr>
          <p:cNvSpPr txBox="1"/>
          <p:nvPr/>
        </p:nvSpPr>
        <p:spPr>
          <a:xfrm>
            <a:off x="5118511" y="807536"/>
            <a:ext cx="6164169" cy="5016758"/>
          </a:xfrm>
          <a:prstGeom prst="rect">
            <a:avLst/>
          </a:prstGeom>
          <a:noFill/>
        </p:spPr>
        <p:txBody>
          <a:bodyPr wrap="square">
            <a:spAutoFit/>
          </a:bodyPr>
          <a:lstStyle/>
          <a:p>
            <a:pPr marL="28575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NAND</a:t>
            </a:r>
            <a:r>
              <a:rPr lang="zh-TW" altLang="en-US" sz="2000" b="1" dirty="0">
                <a:solidFill>
                  <a:schemeClr val="bg1">
                    <a:lumMod val="85000"/>
                  </a:schemeClr>
                </a:solidFill>
                <a:latin typeface="Times New Roman" panose="02020603050405020304" pitchFamily="18" charset="0"/>
                <a:cs typeface="Times New Roman" panose="02020603050405020304" pitchFamily="18" charset="0"/>
              </a:rPr>
              <a:t> </a:t>
            </a: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Operation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Read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 verify</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 method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Erase (2D NAND)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Erase (3D NAND)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Erase verify</a:t>
            </a:r>
          </a:p>
          <a:p>
            <a:pPr marL="742950" lvl="1" indent="-285750">
              <a:buFont typeface="Arial" panose="020B0604020202020204" pitchFamily="34" charset="0"/>
              <a:buChar char="•"/>
            </a:pPr>
            <a:endParaRPr lang="en-US" altLang="zh-TW" sz="2000" b="1" dirty="0">
              <a:solidFill>
                <a:srgbClr val="0070C0"/>
              </a:solidFill>
              <a:latin typeface="Times New Roman" panose="02020603050405020304" pitchFamily="18" charset="0"/>
              <a:cs typeface="Times New Roman" panose="02020603050405020304" pitchFamily="18" charset="0"/>
            </a:endParaRPr>
          </a:p>
          <a:p>
            <a:pPr marL="342900" indent="-285750">
              <a:buFont typeface="Arial" panose="020B0604020202020204" pitchFamily="34" charset="0"/>
              <a:buChar char="•"/>
            </a:pPr>
            <a:r>
              <a:rPr lang="en-US" altLang="zh-TW" sz="2000" b="1" dirty="0">
                <a:solidFill>
                  <a:srgbClr val="0070C0"/>
                </a:solidFill>
                <a:latin typeface="Times New Roman" panose="02020603050405020304" pitchFamily="18" charset="0"/>
                <a:cs typeface="Times New Roman" panose="02020603050405020304" pitchFamily="18" charset="0"/>
              </a:rPr>
              <a:t>Challenge of disturbance :</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Cell interference</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Over erase/program</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Read disturb</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Program disturb</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Data retention</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P/E cycle</a:t>
            </a:r>
          </a:p>
        </p:txBody>
      </p:sp>
    </p:spTree>
    <p:extLst>
      <p:ext uri="{BB962C8B-B14F-4D97-AF65-F5344CB8AC3E}">
        <p14:creationId xmlns:p14="http://schemas.microsoft.com/office/powerpoint/2010/main" val="454651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Cell Interference</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9839CF96-A95A-44A1-F7EA-C0DFA9F0882A}"/>
              </a:ext>
            </a:extLst>
          </p:cNvPr>
          <p:cNvSpPr txBox="1"/>
          <p:nvPr/>
        </p:nvSpPr>
        <p:spPr>
          <a:xfrm>
            <a:off x="1097619" y="678325"/>
            <a:ext cx="9996762" cy="29508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兩個互相絕緣並且相隔很近的導體間會構成電容器。</a:t>
            </a:r>
            <a:endParaRPr lang="en-US" altLang="zh-TW" dirty="0">
              <a:solidFill>
                <a:srgbClr val="FF0000"/>
              </a:solidFill>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dirty="0">
                <a:solidFill>
                  <a:srgbClr val="FF0000"/>
                </a:solidFill>
                <a:latin typeface="微軟正黑體" panose="020B0604030504040204" pitchFamily="34" charset="-120"/>
                <a:ea typeface="微軟正黑體" panose="020B0604030504040204" pitchFamily="34" charset="-120"/>
              </a:rPr>
              <a:t>鄰近的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Cell</a:t>
            </a:r>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之間會</a:t>
            </a:r>
            <a:r>
              <a:rPr lang="zh-TW" altLang="en-US" dirty="0">
                <a:solidFill>
                  <a:srgbClr val="FF0000"/>
                </a:solidFill>
                <a:latin typeface="微軟正黑體" panose="020B0604030504040204" pitchFamily="34" charset="-120"/>
                <a:ea typeface="微軟正黑體" panose="020B0604030504040204" pitchFamily="34" charset="-120"/>
              </a:rPr>
              <a:t>相互影響</a:t>
            </a:r>
            <a:r>
              <a:rPr lang="zh-TW" altLang="en-US" dirty="0">
                <a:latin typeface="微軟正黑體" panose="020B0604030504040204" pitchFamily="34" charset="-120"/>
                <a:ea typeface="微軟正黑體" panose="020B0604030504040204" pitchFamily="34" charset="-120"/>
              </a:rPr>
              <a:t>，因此一個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中電荷的變化</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    ，會影響其他周圍的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影響等級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p>
          <a:p>
            <a:pPr marL="742950" lvl="1"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最重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同一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WL</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上的相鄰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p>
          <a:p>
            <a:pPr marL="742950" lvl="1"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中等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同一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BL</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上的相鄰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p>
          <a:p>
            <a:pPr marL="742950" lvl="1"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輕微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左上、右上、左下、右下角的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p>
        </p:txBody>
      </p:sp>
      <p:pic>
        <p:nvPicPr>
          <p:cNvPr id="5" name="Picture 2" descr="1">
            <a:extLst>
              <a:ext uri="{FF2B5EF4-FFF2-40B4-BE49-F238E27FC236}">
                <a16:creationId xmlns:a16="http://schemas.microsoft.com/office/drawing/2014/main" id="{B4957FAB-55EC-6289-89E5-63C4CAAFE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641" y="3647152"/>
            <a:ext cx="5095560" cy="269927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descr="一張含有 文字, 螢幕擷取畫面, 圖表, 軟體 的圖片&#10;&#10;AI 產生的內容可能不正確。">
            <a:extLst>
              <a:ext uri="{FF2B5EF4-FFF2-40B4-BE49-F238E27FC236}">
                <a16:creationId xmlns:a16="http://schemas.microsoft.com/office/drawing/2014/main" id="{45647D26-9573-9D12-90F3-3B5DCD64D3B5}"/>
              </a:ext>
            </a:extLst>
          </p:cNvPr>
          <p:cNvPicPr>
            <a:picLocks noChangeAspect="1"/>
          </p:cNvPicPr>
          <p:nvPr/>
        </p:nvPicPr>
        <p:blipFill>
          <a:blip r:embed="rId4">
            <a:extLst>
              <a:ext uri="{28A0092B-C50C-407E-A947-70E740481C1C}">
                <a14:useLocalDpi xmlns:a14="http://schemas.microsoft.com/office/drawing/2010/main" val="0"/>
              </a:ext>
            </a:extLst>
          </a:blip>
          <a:srcRect t="8233" b="11588"/>
          <a:stretch>
            <a:fillRect/>
          </a:stretch>
        </p:blipFill>
        <p:spPr>
          <a:xfrm>
            <a:off x="7442200" y="3647152"/>
            <a:ext cx="4469994" cy="2649150"/>
          </a:xfrm>
          <a:prstGeom prst="rect">
            <a:avLst/>
          </a:prstGeom>
        </p:spPr>
      </p:pic>
      <p:pic>
        <p:nvPicPr>
          <p:cNvPr id="9" name="圖片 8" descr="一張含有 文字, 圖表, 螢幕擷取畫面, 平行 的圖片&#10;&#10;AI 產生的內容可能不正確。">
            <a:extLst>
              <a:ext uri="{FF2B5EF4-FFF2-40B4-BE49-F238E27FC236}">
                <a16:creationId xmlns:a16="http://schemas.microsoft.com/office/drawing/2014/main" id="{58AF83E5-71EA-75DC-CB2A-1B99FD231B0C}"/>
              </a:ext>
            </a:extLst>
          </p:cNvPr>
          <p:cNvPicPr>
            <a:picLocks noChangeAspect="1"/>
          </p:cNvPicPr>
          <p:nvPr/>
        </p:nvPicPr>
        <p:blipFill>
          <a:blip r:embed="rId5">
            <a:extLst>
              <a:ext uri="{28A0092B-C50C-407E-A947-70E740481C1C}">
                <a14:useLocalDpi xmlns:a14="http://schemas.microsoft.com/office/drawing/2010/main" val="0"/>
              </a:ext>
            </a:extLst>
          </a:blip>
          <a:srcRect b="11795"/>
          <a:stretch>
            <a:fillRect/>
          </a:stretch>
        </p:blipFill>
        <p:spPr>
          <a:xfrm>
            <a:off x="7442200" y="557139"/>
            <a:ext cx="4469994" cy="2871861"/>
          </a:xfrm>
          <a:prstGeom prst="rect">
            <a:avLst/>
          </a:prstGeom>
        </p:spPr>
      </p:pic>
    </p:spTree>
    <p:extLst>
      <p:ext uri="{BB962C8B-B14F-4D97-AF65-F5344CB8AC3E}">
        <p14:creationId xmlns:p14="http://schemas.microsoft.com/office/powerpoint/2010/main" val="109761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B607ECD3-62BC-6D6A-66F0-D0A4C877C186}"/>
              </a:ext>
            </a:extLst>
          </p:cNvPr>
          <p:cNvSpPr txBox="1"/>
          <p:nvPr/>
        </p:nvSpPr>
        <p:spPr>
          <a:xfrm>
            <a:off x="432000" y="5198106"/>
            <a:ext cx="6787057"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記憶體堆疊對邏輯電路產生的熱傷害，隨著層數增加而加劇。晶圓對接有助於降低熱傷害的影響。</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長江存儲是第一個提出晶圓對接的記憶體廠家。</a:t>
            </a:r>
          </a:p>
        </p:txBody>
      </p:sp>
      <p:pic>
        <p:nvPicPr>
          <p:cNvPr id="4" name="圖片 3">
            <a:extLst>
              <a:ext uri="{FF2B5EF4-FFF2-40B4-BE49-F238E27FC236}">
                <a16:creationId xmlns:a16="http://schemas.microsoft.com/office/drawing/2014/main" id="{B3EB1FA8-19BB-A4ED-DED4-1A547EF4A4C3}"/>
              </a:ext>
            </a:extLst>
          </p:cNvPr>
          <p:cNvPicPr>
            <a:picLocks noChangeAspect="1"/>
          </p:cNvPicPr>
          <p:nvPr/>
        </p:nvPicPr>
        <p:blipFill>
          <a:blip r:embed="rId3"/>
          <a:stretch>
            <a:fillRect/>
          </a:stretch>
        </p:blipFill>
        <p:spPr>
          <a:xfrm>
            <a:off x="321096" y="905735"/>
            <a:ext cx="7008864" cy="3854875"/>
          </a:xfrm>
          <a:prstGeom prst="rect">
            <a:avLst/>
          </a:prstGeom>
        </p:spPr>
      </p:pic>
      <p:grpSp>
        <p:nvGrpSpPr>
          <p:cNvPr id="5" name="群組 4">
            <a:extLst>
              <a:ext uri="{FF2B5EF4-FFF2-40B4-BE49-F238E27FC236}">
                <a16:creationId xmlns:a16="http://schemas.microsoft.com/office/drawing/2014/main" id="{C3C2D25A-9DA5-F038-8907-10659AEA4452}"/>
              </a:ext>
            </a:extLst>
          </p:cNvPr>
          <p:cNvGrpSpPr/>
          <p:nvPr/>
        </p:nvGrpSpPr>
        <p:grpSpPr>
          <a:xfrm>
            <a:off x="7781720" y="704319"/>
            <a:ext cx="3714750" cy="2068686"/>
            <a:chOff x="7571678" y="1990522"/>
            <a:chExt cx="4070195" cy="2414210"/>
          </a:xfrm>
        </p:grpSpPr>
        <p:pic>
          <p:nvPicPr>
            <p:cNvPr id="6" name="圖片 5">
              <a:extLst>
                <a:ext uri="{FF2B5EF4-FFF2-40B4-BE49-F238E27FC236}">
                  <a16:creationId xmlns:a16="http://schemas.microsoft.com/office/drawing/2014/main" id="{2847E797-12F0-F4E4-C583-6A72A6096E44}"/>
                </a:ext>
              </a:extLst>
            </p:cNvPr>
            <p:cNvPicPr>
              <a:picLocks noChangeAspect="1"/>
            </p:cNvPicPr>
            <p:nvPr/>
          </p:nvPicPr>
          <p:blipFill>
            <a:blip r:embed="rId4"/>
            <a:stretch>
              <a:fillRect/>
            </a:stretch>
          </p:blipFill>
          <p:spPr>
            <a:xfrm>
              <a:off x="7660994" y="1990522"/>
              <a:ext cx="3980879" cy="2414210"/>
            </a:xfrm>
            <a:prstGeom prst="rect">
              <a:avLst/>
            </a:prstGeom>
          </p:spPr>
        </p:pic>
        <p:sp>
          <p:nvSpPr>
            <p:cNvPr id="7" name="矩形 6">
              <a:extLst>
                <a:ext uri="{FF2B5EF4-FFF2-40B4-BE49-F238E27FC236}">
                  <a16:creationId xmlns:a16="http://schemas.microsoft.com/office/drawing/2014/main" id="{208AADC1-7C05-5B50-872D-84475B88A857}"/>
                </a:ext>
              </a:extLst>
            </p:cNvPr>
            <p:cNvSpPr/>
            <p:nvPr/>
          </p:nvSpPr>
          <p:spPr>
            <a:xfrm>
              <a:off x="7571678" y="2408663"/>
              <a:ext cx="412595" cy="2341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8" name="圖片 7">
            <a:extLst>
              <a:ext uri="{FF2B5EF4-FFF2-40B4-BE49-F238E27FC236}">
                <a16:creationId xmlns:a16="http://schemas.microsoft.com/office/drawing/2014/main" id="{3D43F46C-488B-0E2A-17FD-8658B1FADE74}"/>
              </a:ext>
            </a:extLst>
          </p:cNvPr>
          <p:cNvPicPr>
            <a:picLocks noChangeAspect="1"/>
          </p:cNvPicPr>
          <p:nvPr/>
        </p:nvPicPr>
        <p:blipFill>
          <a:blip r:embed="rId5"/>
          <a:stretch>
            <a:fillRect/>
          </a:stretch>
        </p:blipFill>
        <p:spPr>
          <a:xfrm>
            <a:off x="7871507" y="2773005"/>
            <a:ext cx="3535177" cy="3637102"/>
          </a:xfrm>
          <a:prstGeom prst="rect">
            <a:avLst/>
          </a:prstGeom>
        </p:spPr>
      </p:pic>
      <p:sp>
        <p:nvSpPr>
          <p:cNvPr id="14" name="標題 1">
            <a:extLst>
              <a:ext uri="{FF2B5EF4-FFF2-40B4-BE49-F238E27FC236}">
                <a16:creationId xmlns:a16="http://schemas.microsoft.com/office/drawing/2014/main" id="{62203587-2222-B2A9-5A97-7BBED73C113E}"/>
              </a:ext>
            </a:extLst>
          </p:cNvPr>
          <p:cNvSpPr>
            <a:spLocks noGrp="1"/>
          </p:cNvSpPr>
          <p:nvPr>
            <p:ph type="title"/>
          </p:nvPr>
        </p:nvSpPr>
        <p:spPr>
          <a:xfrm>
            <a:off x="127000" y="0"/>
            <a:ext cx="12069406" cy="557139"/>
          </a:xfrm>
        </p:spPr>
        <p:txBody>
          <a:bodyPr anchor="ctr"/>
          <a:lstStyle/>
          <a:p>
            <a:r>
              <a:rPr lang="en-US" altLang="zh-TW" sz="2800" dirty="0"/>
              <a:t>NAND Technology Development</a:t>
            </a:r>
            <a:endParaRPr lang="zh-TW" altLang="en-US" sz="2800" dirty="0"/>
          </a:p>
        </p:txBody>
      </p:sp>
    </p:spTree>
    <p:extLst>
      <p:ext uri="{BB962C8B-B14F-4D97-AF65-F5344CB8AC3E}">
        <p14:creationId xmlns:p14="http://schemas.microsoft.com/office/powerpoint/2010/main" val="3892636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Over program / erase </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ECF2743-6A72-5341-8FCD-C264C8613F64}"/>
                  </a:ext>
                </a:extLst>
              </p:cNvPr>
              <p:cNvGraphicFramePr>
                <a:graphicFrameLocks noGrp="1"/>
              </p:cNvGraphicFramePr>
              <p:nvPr>
                <p:extLst>
                  <p:ext uri="{D42A27DB-BD31-4B8C-83A1-F6EECF244321}">
                    <p14:modId xmlns:p14="http://schemas.microsoft.com/office/powerpoint/2010/main" val="3993266568"/>
                  </p:ext>
                </p:extLst>
              </p:nvPr>
            </p:nvGraphicFramePr>
            <p:xfrm>
              <a:off x="1314665" y="3225260"/>
              <a:ext cx="9995592" cy="2742470"/>
            </p:xfrm>
            <a:graphic>
              <a:graphicData uri="http://schemas.openxmlformats.org/drawingml/2006/table">
                <a:tbl>
                  <a:tblPr firstRow="1" bandRow="1">
                    <a:tableStyleId>{073A0DAA-6AF3-43AB-8588-CEC1D06C72B9}</a:tableStyleId>
                  </a:tblPr>
                  <a:tblGrid>
                    <a:gridCol w="2355266">
                      <a:extLst>
                        <a:ext uri="{9D8B030D-6E8A-4147-A177-3AD203B41FA5}">
                          <a16:colId xmlns:a16="http://schemas.microsoft.com/office/drawing/2014/main" val="4110304352"/>
                        </a:ext>
                      </a:extLst>
                    </a:gridCol>
                    <a:gridCol w="1544326">
                      <a:extLst>
                        <a:ext uri="{9D8B030D-6E8A-4147-A177-3AD203B41FA5}">
                          <a16:colId xmlns:a16="http://schemas.microsoft.com/office/drawing/2014/main" val="4030003747"/>
                        </a:ext>
                      </a:extLst>
                    </a:gridCol>
                    <a:gridCol w="6096000">
                      <a:extLst>
                        <a:ext uri="{9D8B030D-6E8A-4147-A177-3AD203B41FA5}">
                          <a16:colId xmlns:a16="http://schemas.microsoft.com/office/drawing/2014/main" val="1603638333"/>
                        </a:ext>
                      </a:extLst>
                    </a:gridCol>
                  </a:tblGrid>
                  <a:tr h="572656">
                    <a:tc>
                      <a:txBody>
                        <a:bodyPr/>
                        <a:lstStyle/>
                        <a:p>
                          <a:pPr algn="just"/>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800" kern="1200" dirty="0">
                              <a:solidFill>
                                <a:schemeClr val="dk1"/>
                              </a:solidFill>
                              <a:latin typeface="微軟正黑體" panose="020B0604030504040204" pitchFamily="34" charset="-120"/>
                              <a:ea typeface="微軟正黑體" panose="020B0604030504040204" pitchFamily="34" charset="-120"/>
                              <a:cs typeface="+mn-cs"/>
                            </a:rPr>
                            <a:t>單位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800" kern="1200" dirty="0">
                              <a:solidFill>
                                <a:schemeClr val="dk1"/>
                              </a:solidFill>
                              <a:latin typeface="微軟正黑體" panose="020B0604030504040204" pitchFamily="34" charset="-120"/>
                              <a:ea typeface="微軟正黑體" panose="020B0604030504040204" pitchFamily="34" charset="-120"/>
                              <a:cs typeface="+mn-cs"/>
                            </a:rPr>
                            <a:t>效應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789758"/>
                      </a:ext>
                    </a:extLst>
                  </a:tr>
                  <a:tr h="1084907">
                    <a:tc>
                      <a:txBody>
                        <a:bodyPr/>
                        <a:lstStyle/>
                        <a:p>
                          <a:pPr algn="ctr"/>
                          <a:r>
                            <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rPr>
                            <a:t>Over program</a:t>
                          </a:r>
                          <a:endParaRPr lang="zh-TW" altLang="en-US" sz="18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en-US" altLang="zh-TW"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WL</a:t>
                          </a:r>
                          <a:endParaRPr lang="zh-TW" altLang="en-US"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50000"/>
                            </a:lnSpc>
                            <a:spcBef>
                              <a:spcPts val="0"/>
                            </a:spcBef>
                            <a:spcAft>
                              <a:spcPts val="0"/>
                            </a:spcAft>
                            <a:buClrTx/>
                            <a:buSzTx/>
                            <a:buFontTx/>
                            <a:buNone/>
                            <a:tabLst/>
                            <a:defRPr/>
                          </a:pPr>
                          <a:r>
                            <a:rPr lang="en-US" altLang="zh-TW"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Easy to block the string turn-on</a:t>
                          </a:r>
                          <a:endParaRPr lang="zh-TW" altLang="en-US" sz="1800" kern="1200" dirty="0">
                            <a:solidFill>
                              <a:schemeClr val="accent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494710"/>
                      </a:ext>
                    </a:extLst>
                  </a:tr>
                  <a:tr h="1084907">
                    <a:tc>
                      <a:txBody>
                        <a:bodyPr/>
                        <a:lstStyle/>
                        <a:p>
                          <a:pPr algn="ctr"/>
                          <a:r>
                            <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rPr>
                            <a:t>Over erase</a:t>
                          </a:r>
                          <a:endParaRPr lang="zh-TW" altLang="en-US" sz="18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en-US" altLang="zh-TW"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Block</a:t>
                          </a:r>
                          <a:endParaRPr lang="zh-TW" altLang="en-US"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14:m>
                            <m:oMath xmlns:m="http://schemas.openxmlformats.org/officeDocument/2006/math">
                              <m:sSub>
                                <m:sSubPr>
                                  <m:ctrlPr>
                                    <a:rPr lang="en-US" altLang="zh-TW" sz="1800" i="1" kern="1200" dirty="0" smtClean="0">
                                      <a:solidFill>
                                        <a:schemeClr val="dk1"/>
                                      </a:solidFill>
                                      <a:latin typeface="Cambria Math" panose="02040503050406030204" pitchFamily="18" charset="0"/>
                                      <a:ea typeface="微軟正黑體" panose="020B0604030504040204" pitchFamily="34" charset="-120"/>
                                      <a:cs typeface="+mn-cs"/>
                                    </a:rPr>
                                  </m:ctrlPr>
                                </m:sSubPr>
                                <m:e>
                                  <m:r>
                                    <m:rPr>
                                      <m:sty m:val="p"/>
                                    </m:rPr>
                                    <a:rPr lang="en-US" altLang="zh-TW" sz="1800" i="1" kern="1200" dirty="0" smtClean="0">
                                      <a:solidFill>
                                        <a:schemeClr val="dk1"/>
                                      </a:solidFill>
                                      <a:latin typeface="Cambria Math" panose="02040503050406030204" pitchFamily="18" charset="0"/>
                                      <a:ea typeface="微軟正黑體" panose="020B0604030504040204" pitchFamily="34" charset="-120"/>
                                      <a:cs typeface="+mn-cs"/>
                                    </a:rPr>
                                    <m:t>V</m:t>
                                  </m:r>
                                </m:e>
                                <m:sub>
                                  <m:r>
                                    <a:rPr lang="en-US" altLang="zh-TW" sz="1800" b="0" i="1" kern="1200" dirty="0" smtClean="0">
                                      <a:solidFill>
                                        <a:schemeClr val="dk1"/>
                                      </a:solidFill>
                                      <a:latin typeface="Cambria Math" panose="02040503050406030204" pitchFamily="18" charset="0"/>
                                      <a:ea typeface="微軟正黑體" panose="020B0604030504040204" pitchFamily="34" charset="-120"/>
                                      <a:cs typeface="+mn-cs"/>
                                    </a:rPr>
                                    <m:t>𝑡h</m:t>
                                  </m:r>
                                </m:sub>
                              </m:sSub>
                              <m:r>
                                <a:rPr lang="en-US" altLang="zh-TW" sz="1800" i="1" kern="1200" dirty="0" smtClean="0">
                                  <a:solidFill>
                                    <a:schemeClr val="dk1"/>
                                  </a:solidFill>
                                  <a:latin typeface="Cambria Math" panose="02040503050406030204" pitchFamily="18" charset="0"/>
                                  <a:ea typeface="微軟正黑體" panose="020B0604030504040204" pitchFamily="34" charset="-120"/>
                                  <a:cs typeface="+mn-cs"/>
                                </a:rPr>
                                <m:t> </m:t>
                              </m:r>
                            </m:oMath>
                          </a14:m>
                          <a:r>
                            <a:rPr lang="en-US" altLang="zh-TW"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distribution</a:t>
                          </a:r>
                          <a:r>
                            <a:rPr lang="zh-TW" altLang="en-US"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Lateral spreading retention issue </a:t>
                          </a:r>
                          <a:endParaRPr lang="zh-TW" altLang="en-US"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0992340"/>
                      </a:ext>
                    </a:extLst>
                  </a:tr>
                </a:tbl>
              </a:graphicData>
            </a:graphic>
          </p:graphicFrame>
        </mc:Choice>
        <mc:Fallback xmlns="">
          <p:graphicFrame>
            <p:nvGraphicFramePr>
              <p:cNvPr id="7" name="表格 6">
                <a:extLst>
                  <a:ext uri="{FF2B5EF4-FFF2-40B4-BE49-F238E27FC236}">
                    <a16:creationId xmlns:a16="http://schemas.microsoft.com/office/drawing/2014/main" id="{BECF2743-6A72-5341-8FCD-C264C8613F64}"/>
                  </a:ext>
                </a:extLst>
              </p:cNvPr>
              <p:cNvGraphicFramePr>
                <a:graphicFrameLocks noGrp="1"/>
              </p:cNvGraphicFramePr>
              <p:nvPr>
                <p:extLst>
                  <p:ext uri="{D42A27DB-BD31-4B8C-83A1-F6EECF244321}">
                    <p14:modId xmlns:p14="http://schemas.microsoft.com/office/powerpoint/2010/main" val="3993266568"/>
                  </p:ext>
                </p:extLst>
              </p:nvPr>
            </p:nvGraphicFramePr>
            <p:xfrm>
              <a:off x="1314665" y="3225260"/>
              <a:ext cx="9995592" cy="2742470"/>
            </p:xfrm>
            <a:graphic>
              <a:graphicData uri="http://schemas.openxmlformats.org/drawingml/2006/table">
                <a:tbl>
                  <a:tblPr firstRow="1" bandRow="1">
                    <a:tableStyleId>{073A0DAA-6AF3-43AB-8588-CEC1D06C72B9}</a:tableStyleId>
                  </a:tblPr>
                  <a:tblGrid>
                    <a:gridCol w="2355266">
                      <a:extLst>
                        <a:ext uri="{9D8B030D-6E8A-4147-A177-3AD203B41FA5}">
                          <a16:colId xmlns:a16="http://schemas.microsoft.com/office/drawing/2014/main" val="4110304352"/>
                        </a:ext>
                      </a:extLst>
                    </a:gridCol>
                    <a:gridCol w="1544326">
                      <a:extLst>
                        <a:ext uri="{9D8B030D-6E8A-4147-A177-3AD203B41FA5}">
                          <a16:colId xmlns:a16="http://schemas.microsoft.com/office/drawing/2014/main" val="4030003747"/>
                        </a:ext>
                      </a:extLst>
                    </a:gridCol>
                    <a:gridCol w="6096000">
                      <a:extLst>
                        <a:ext uri="{9D8B030D-6E8A-4147-A177-3AD203B41FA5}">
                          <a16:colId xmlns:a16="http://schemas.microsoft.com/office/drawing/2014/main" val="1603638333"/>
                        </a:ext>
                      </a:extLst>
                    </a:gridCol>
                  </a:tblGrid>
                  <a:tr h="572656">
                    <a:tc>
                      <a:txBody>
                        <a:bodyPr/>
                        <a:lstStyle/>
                        <a:p>
                          <a:pPr algn="just"/>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800" kern="1200" dirty="0">
                              <a:solidFill>
                                <a:schemeClr val="dk1"/>
                              </a:solidFill>
                              <a:latin typeface="微軟正黑體" panose="020B0604030504040204" pitchFamily="34" charset="-120"/>
                              <a:ea typeface="微軟正黑體" panose="020B0604030504040204" pitchFamily="34" charset="-120"/>
                              <a:cs typeface="+mn-cs"/>
                            </a:rPr>
                            <a:t>單位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zh-TW" altLang="en-US" sz="1800" kern="1200" dirty="0">
                              <a:solidFill>
                                <a:schemeClr val="dk1"/>
                              </a:solidFill>
                              <a:latin typeface="微軟正黑體" panose="020B0604030504040204" pitchFamily="34" charset="-120"/>
                              <a:ea typeface="微軟正黑體" panose="020B0604030504040204" pitchFamily="34" charset="-120"/>
                              <a:cs typeface="+mn-cs"/>
                            </a:rPr>
                            <a:t>效應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789758"/>
                      </a:ext>
                    </a:extLst>
                  </a:tr>
                  <a:tr h="1084907">
                    <a:tc>
                      <a:txBody>
                        <a:bodyPr/>
                        <a:lstStyle/>
                        <a:p>
                          <a:pPr algn="ctr"/>
                          <a:r>
                            <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rPr>
                            <a:t>Over program</a:t>
                          </a:r>
                          <a:endParaRPr lang="zh-TW" altLang="en-US" sz="18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en-US" altLang="zh-TW"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WL</a:t>
                          </a:r>
                          <a:endParaRPr lang="zh-TW" altLang="en-US"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50000"/>
                            </a:lnSpc>
                            <a:spcBef>
                              <a:spcPts val="0"/>
                            </a:spcBef>
                            <a:spcAft>
                              <a:spcPts val="0"/>
                            </a:spcAft>
                            <a:buClrTx/>
                            <a:buSzTx/>
                            <a:buFontTx/>
                            <a:buNone/>
                            <a:tabLst/>
                            <a:defRPr/>
                          </a:pPr>
                          <a:r>
                            <a:rPr lang="en-US" altLang="zh-TW"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Easy to block the string turn-on</a:t>
                          </a:r>
                          <a:endParaRPr lang="zh-TW" altLang="en-US" sz="1800" kern="1200" dirty="0">
                            <a:solidFill>
                              <a:schemeClr val="accent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494710"/>
                      </a:ext>
                    </a:extLst>
                  </a:tr>
                  <a:tr h="1084907">
                    <a:tc>
                      <a:txBody>
                        <a:bodyPr/>
                        <a:lstStyle/>
                        <a:p>
                          <a:pPr algn="ctr"/>
                          <a:r>
                            <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rPr>
                            <a:t>Over erase</a:t>
                          </a:r>
                          <a:endParaRPr lang="zh-TW" altLang="en-US" sz="1800" dirty="0">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783" rtl="0" eaLnBrk="1" latinLnBrk="0" hangingPunct="1"/>
                          <a:r>
                            <a:rPr lang="en-US" altLang="zh-TW"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rPr>
                            <a:t>Block</a:t>
                          </a:r>
                          <a:endParaRPr lang="zh-TW" altLang="en-US" sz="1800" kern="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36" t="-153371" r="-200" b="-1685"/>
                          </a:stretch>
                        </a:blipFill>
                      </a:tcPr>
                    </a:tc>
                    <a:extLst>
                      <a:ext uri="{0D108BD9-81ED-4DB2-BD59-A6C34878D82A}">
                        <a16:rowId xmlns:a16="http://schemas.microsoft.com/office/drawing/2014/main" val="800992340"/>
                      </a:ext>
                    </a:extLst>
                  </a:tr>
                </a:tbl>
              </a:graphicData>
            </a:graphic>
          </p:graphicFrame>
        </mc:Fallback>
      </mc:AlternateContent>
      <p:pic>
        <p:nvPicPr>
          <p:cNvPr id="8" name="圖片 7">
            <a:extLst>
              <a:ext uri="{FF2B5EF4-FFF2-40B4-BE49-F238E27FC236}">
                <a16:creationId xmlns:a16="http://schemas.microsoft.com/office/drawing/2014/main" id="{B7C9555E-A3B6-8DDB-CCC6-EE541AA76E4B}"/>
              </a:ext>
            </a:extLst>
          </p:cNvPr>
          <p:cNvPicPr>
            <a:picLocks noChangeAspect="1"/>
          </p:cNvPicPr>
          <p:nvPr/>
        </p:nvPicPr>
        <p:blipFill>
          <a:blip r:embed="rId4"/>
          <a:stretch>
            <a:fillRect/>
          </a:stretch>
        </p:blipFill>
        <p:spPr>
          <a:xfrm>
            <a:off x="3603277" y="1019545"/>
            <a:ext cx="4985442" cy="1828800"/>
          </a:xfrm>
          <a:prstGeom prst="rect">
            <a:avLst/>
          </a:prstGeom>
        </p:spPr>
      </p:pic>
    </p:spTree>
    <p:extLst>
      <p:ext uri="{BB962C8B-B14F-4D97-AF65-F5344CB8AC3E}">
        <p14:creationId xmlns:p14="http://schemas.microsoft.com/office/powerpoint/2010/main" val="440051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C1BE36-9603-567B-0470-FE4E0ED78D03}"/>
              </a:ext>
            </a:extLst>
          </p:cNvPr>
          <p:cNvSpPr>
            <a:spLocks noGrp="1"/>
          </p:cNvSpPr>
          <p:nvPr>
            <p:ph type="title"/>
          </p:nvPr>
        </p:nvSpPr>
        <p:spPr/>
        <p:txBody>
          <a:bodyPr/>
          <a:lstStyle/>
          <a:p>
            <a:r>
              <a:rPr lang="en-US" altLang="zh-TW" dirty="0"/>
              <a:t>Open block (over erase workaround)</a:t>
            </a:r>
            <a:endParaRPr lang="zh-TW" altLang="en-US" dirty="0"/>
          </a:p>
        </p:txBody>
      </p:sp>
      <p:sp>
        <p:nvSpPr>
          <p:cNvPr id="3" name="文字方塊 2">
            <a:extLst>
              <a:ext uri="{FF2B5EF4-FFF2-40B4-BE49-F238E27FC236}">
                <a16:creationId xmlns:a16="http://schemas.microsoft.com/office/drawing/2014/main" id="{93B37AFA-B3E4-F82E-09EB-0C3F6DC35EF7}"/>
              </a:ext>
            </a:extLst>
          </p:cNvPr>
          <p:cNvSpPr txBox="1"/>
          <p:nvPr/>
        </p:nvSpPr>
        <p:spPr>
          <a:xfrm>
            <a:off x="573135" y="978716"/>
            <a:ext cx="10954835" cy="1704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一般來說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Over Erase</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會發生在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Open Block</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Block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並未被寫滿，如果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Block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中有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Wordline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沒寫滿就進行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Erase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，就會對這些未寫滿的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WL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造成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Over Erase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解決方法在進行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Erase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之前，</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檢查最後一條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Wordline (Layer 95)</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，假如</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最後一層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Layer </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有被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Programed</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，就可以</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進行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Erase </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跟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Verify</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，如果</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沒有被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Programed</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，需要</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對該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Block </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補滿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Soft program </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或 補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Dummy)</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20" name="群組 19">
            <a:extLst>
              <a:ext uri="{FF2B5EF4-FFF2-40B4-BE49-F238E27FC236}">
                <a16:creationId xmlns:a16="http://schemas.microsoft.com/office/drawing/2014/main" id="{A9AADAE8-392E-54A3-362C-203528309E73}"/>
              </a:ext>
            </a:extLst>
          </p:cNvPr>
          <p:cNvGrpSpPr/>
          <p:nvPr/>
        </p:nvGrpSpPr>
        <p:grpSpPr>
          <a:xfrm>
            <a:off x="837234" y="3244333"/>
            <a:ext cx="4782089" cy="2583694"/>
            <a:chOff x="859536" y="3010157"/>
            <a:chExt cx="4782089" cy="2583694"/>
          </a:xfrm>
        </p:grpSpPr>
        <p:grpSp>
          <p:nvGrpSpPr>
            <p:cNvPr id="8" name="群組 7">
              <a:extLst>
                <a:ext uri="{FF2B5EF4-FFF2-40B4-BE49-F238E27FC236}">
                  <a16:creationId xmlns:a16="http://schemas.microsoft.com/office/drawing/2014/main" id="{74F39D7E-AE49-5611-C102-2BC997FC9CA0}"/>
                </a:ext>
              </a:extLst>
            </p:cNvPr>
            <p:cNvGrpSpPr/>
            <p:nvPr/>
          </p:nvGrpSpPr>
          <p:grpSpPr>
            <a:xfrm>
              <a:off x="1047949" y="3010157"/>
              <a:ext cx="1817915" cy="2583694"/>
              <a:chOff x="992192" y="2919939"/>
              <a:chExt cx="1817915" cy="2583694"/>
            </a:xfrm>
          </p:grpSpPr>
          <p:grpSp>
            <p:nvGrpSpPr>
              <p:cNvPr id="6" name="群組 5">
                <a:extLst>
                  <a:ext uri="{FF2B5EF4-FFF2-40B4-BE49-F238E27FC236}">
                    <a16:creationId xmlns:a16="http://schemas.microsoft.com/office/drawing/2014/main" id="{7FD1614C-3AA0-96D1-F053-10F0D5AF7A4A}"/>
                  </a:ext>
                </a:extLst>
              </p:cNvPr>
              <p:cNvGrpSpPr/>
              <p:nvPr/>
            </p:nvGrpSpPr>
            <p:grpSpPr>
              <a:xfrm>
                <a:off x="992192" y="2919939"/>
                <a:ext cx="1817915" cy="1981607"/>
                <a:chOff x="925285" y="2997124"/>
                <a:chExt cx="2775857" cy="2882160"/>
              </a:xfrm>
            </p:grpSpPr>
            <p:sp>
              <p:nvSpPr>
                <p:cNvPr id="4" name="矩形 3">
                  <a:extLst>
                    <a:ext uri="{FF2B5EF4-FFF2-40B4-BE49-F238E27FC236}">
                      <a16:creationId xmlns:a16="http://schemas.microsoft.com/office/drawing/2014/main" id="{35880A83-5145-A7BD-9C58-B41714DEDDFE}"/>
                    </a:ext>
                  </a:extLst>
                </p:cNvPr>
                <p:cNvSpPr/>
                <p:nvPr/>
              </p:nvSpPr>
              <p:spPr>
                <a:xfrm>
                  <a:off x="925285" y="3265714"/>
                  <a:ext cx="2775857" cy="261357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A49DE420-82E5-194D-8891-C3C1B765EA36}"/>
                    </a:ext>
                  </a:extLst>
                </p:cNvPr>
                <p:cNvSpPr/>
                <p:nvPr/>
              </p:nvSpPr>
              <p:spPr>
                <a:xfrm>
                  <a:off x="925285" y="2997124"/>
                  <a:ext cx="2775857" cy="1561404"/>
                </a:xfrm>
                <a:prstGeom prst="rect">
                  <a:avLst/>
                </a:prstGeom>
                <a:pattFill prst="openDmnd">
                  <a:fgClr>
                    <a:srgbClr val="0171C1"/>
                  </a:fgClr>
                  <a:bgClr>
                    <a:schemeClr val="bg1"/>
                  </a:bgClr>
                </a:patt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7" name="文字方塊 6">
                <a:extLst>
                  <a:ext uri="{FF2B5EF4-FFF2-40B4-BE49-F238E27FC236}">
                    <a16:creationId xmlns:a16="http://schemas.microsoft.com/office/drawing/2014/main" id="{1E4E4882-3C13-0E25-F9C0-42DB5BEB7696}"/>
                  </a:ext>
                </a:extLst>
              </p:cNvPr>
              <p:cNvSpPr txBox="1"/>
              <p:nvPr/>
            </p:nvSpPr>
            <p:spPr>
              <a:xfrm>
                <a:off x="1352772" y="5086211"/>
                <a:ext cx="1192186" cy="417422"/>
              </a:xfrm>
              <a:prstGeom prst="rect">
                <a:avLst/>
              </a:prstGeom>
              <a:noFill/>
            </p:spPr>
            <p:txBody>
              <a:bodyPr wrap="square" rtlCol="0">
                <a:spAutoFit/>
              </a:bodyPr>
              <a:lstStyle/>
              <a:p>
                <a:pPr>
                  <a:lnSpc>
                    <a:spcPct val="150000"/>
                  </a:lnSpc>
                </a:pPr>
                <a:r>
                  <a:rPr lang="en-US" altLang="zh-TW" sz="1600" dirty="0">
                    <a:latin typeface="Times New Roman" panose="02020603050405020304" pitchFamily="18" charset="0"/>
                    <a:ea typeface="微軟正黑體" panose="020B0604030504040204" pitchFamily="34" charset="-120"/>
                    <a:cs typeface="Times New Roman" panose="02020603050405020304" pitchFamily="18" charset="0"/>
                  </a:rPr>
                  <a:t>Open Block</a:t>
                </a:r>
              </a:p>
            </p:txBody>
          </p:sp>
        </p:grpSp>
        <p:sp>
          <p:nvSpPr>
            <p:cNvPr id="9" name="文字方塊 8">
              <a:extLst>
                <a:ext uri="{FF2B5EF4-FFF2-40B4-BE49-F238E27FC236}">
                  <a16:creationId xmlns:a16="http://schemas.microsoft.com/office/drawing/2014/main" id="{A2172F84-E390-0B0F-C043-305737A5614D}"/>
                </a:ext>
              </a:extLst>
            </p:cNvPr>
            <p:cNvSpPr txBox="1"/>
            <p:nvPr/>
          </p:nvSpPr>
          <p:spPr>
            <a:xfrm>
              <a:off x="3412273" y="5095027"/>
              <a:ext cx="2229352" cy="369332"/>
            </a:xfrm>
            <a:prstGeom prst="rect">
              <a:avLst/>
            </a:prstGeom>
            <a:noFill/>
          </p:spPr>
          <p:txBody>
            <a:bodyPr wrap="square" rtlCol="0">
              <a:spAutoFit/>
            </a:bodyPr>
            <a:lstStyle/>
            <a:p>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Wordline </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未</a:t>
              </a:r>
              <a:r>
                <a:rPr lang="zh-TW" altLang="en-US" dirty="0">
                  <a:solidFill>
                    <a:srgbClr val="FF0000"/>
                  </a:solidFill>
                  <a:latin typeface="微軟正黑體" panose="020B0604030504040204" pitchFamily="34" charset="-120"/>
                  <a:ea typeface="微軟正黑體" panose="020B0604030504040204" pitchFamily="34" charset="-120"/>
                </a:rPr>
                <a:t>寫滿 </a:t>
              </a:r>
            </a:p>
          </p:txBody>
        </p:sp>
        <p:sp>
          <p:nvSpPr>
            <p:cNvPr id="10" name="橢圓 9">
              <a:extLst>
                <a:ext uri="{FF2B5EF4-FFF2-40B4-BE49-F238E27FC236}">
                  <a16:creationId xmlns:a16="http://schemas.microsoft.com/office/drawing/2014/main" id="{0C7CD309-A575-3C6F-7133-C0CDE1CA4C7F}"/>
                </a:ext>
              </a:extLst>
            </p:cNvPr>
            <p:cNvSpPr/>
            <p:nvPr/>
          </p:nvSpPr>
          <p:spPr>
            <a:xfrm>
              <a:off x="859536" y="3855224"/>
              <a:ext cx="2229352" cy="132120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 name="直線接點 10">
              <a:extLst>
                <a:ext uri="{FF2B5EF4-FFF2-40B4-BE49-F238E27FC236}">
                  <a16:creationId xmlns:a16="http://schemas.microsoft.com/office/drawing/2014/main" id="{B4A496DE-DB2B-50B6-6A8F-29DC1F4ADB0F}"/>
                </a:ext>
              </a:extLst>
            </p:cNvPr>
            <p:cNvCxnSpPr>
              <a:cxnSpLocks/>
              <a:stCxn id="10" idx="5"/>
              <a:endCxn id="9" idx="1"/>
            </p:cNvCxnSpPr>
            <p:nvPr/>
          </p:nvCxnSpPr>
          <p:spPr>
            <a:xfrm>
              <a:off x="2762407" y="4982943"/>
              <a:ext cx="649866" cy="296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554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Read disturb</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AEC31C82-E9DD-725E-E8BB-DFD3FC6FF016}"/>
                  </a:ext>
                </a:extLst>
              </p:cNvPr>
              <p:cNvSpPr txBox="1"/>
              <p:nvPr/>
            </p:nvSpPr>
            <p:spPr>
              <a:xfrm>
                <a:off x="573136" y="978716"/>
                <a:ext cx="10780664" cy="22709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在對一個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WL </a:t>
                </a:r>
                <a:r>
                  <a:rPr lang="zh-TW" altLang="en-US" dirty="0">
                    <a:latin typeface="微軟正黑體" panose="020B0604030504040204" pitchFamily="34" charset="-120"/>
                    <a:ea typeface="微軟正黑體" panose="020B0604030504040204" pitchFamily="34" charset="-120"/>
                  </a:rPr>
                  <a:t>進行讀取時，其他未被選取的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WL</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會被施加一個 </a:t>
                </a:r>
                <a14:m>
                  <m:oMath xmlns:m="http://schemas.openxmlformats.org/officeDocument/2006/math">
                    <m:sSub>
                      <m:sSubPr>
                        <m:ctrlPr>
                          <a:rPr lang="en-US" altLang="zh-TW" b="0" i="1"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ctrlPr>
                      </m:sSubPr>
                      <m:e>
                        <m:r>
                          <m:rPr>
                            <m:sty m:val="p"/>
                          </m:rPr>
                          <a:rPr lang="en-US" altLang="zh-TW" b="0" i="0"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b="0" i="0"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pass</m:t>
                        </m:r>
                      </m:sub>
                    </m:sSub>
                  </m:oMath>
                </a14:m>
                <a:r>
                  <a:rPr lang="zh-TW" altLang="en-US" dirty="0">
                    <a:latin typeface="微軟正黑體" panose="020B0604030504040204" pitchFamily="34" charset="-120"/>
                    <a:ea typeface="微軟正黑體" panose="020B0604030504040204" pitchFamily="34" charset="-120"/>
                  </a:rPr>
                  <a:t>，以確保電路是導通的。</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頻繁的在一個控制極施加正電壓 </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sSub>
                      <m:sSubPr>
                        <m:ctrlPr>
                          <a:rPr lang="en-US" altLang="zh-TW" b="0" i="1"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ctrlPr>
                      </m:sSubPr>
                      <m:e>
                        <m:r>
                          <a:rPr lang="zh-TW" altLang="en-US" i="1" dirty="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b="0" i="0"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b="0" i="0"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pass</m:t>
                        </m:r>
                      </m:sub>
                    </m:sSub>
                  </m:oMath>
                </a14:m>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，可能會使</a:t>
                </a:r>
                <a:r>
                  <a:rPr lang="zh-TW" altLang="en-US" dirty="0">
                    <a:solidFill>
                      <a:srgbClr val="FF0000"/>
                    </a:solidFill>
                    <a:latin typeface="微軟正黑體" panose="020B0604030504040204" pitchFamily="34" charset="-120"/>
                    <a:ea typeface="微軟正黑體" panose="020B0604030504040204" pitchFamily="34" charset="-120"/>
                  </a:rPr>
                  <a:t>電子被吸入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Cell</a:t>
                </a:r>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儲存層中</a:t>
                </a:r>
                <a:r>
                  <a:rPr lang="zh-TW" altLang="en-US" dirty="0">
                    <a:latin typeface="微軟正黑體" panose="020B0604030504040204" pitchFamily="34" charset="-120"/>
                    <a:ea typeface="微軟正黑體" panose="020B0604030504040204" pitchFamily="34" charset="-120"/>
                  </a:rPr>
                  <a:t>，造成</a:t>
                </a:r>
                <a:r>
                  <a:rPr lang="zh-TW" altLang="en-US" dirty="0">
                    <a:solidFill>
                      <a:srgbClr val="FF0000"/>
                    </a:solidFill>
                    <a:latin typeface="微軟正黑體" panose="020B0604030504040204" pitchFamily="34" charset="-120"/>
                    <a:ea typeface="微軟正黑體" panose="020B0604030504040204" pitchFamily="34" charset="-120"/>
                  </a:rPr>
                  <a:t>輕微</a:t>
                </a:r>
                <a:r>
                  <a:rPr lang="zh-TW" altLang="en-US" dirty="0">
                    <a:latin typeface="微軟正黑體" panose="020B0604030504040204" pitchFamily="34" charset="-120"/>
                    <a:ea typeface="微軟正黑體" panose="020B0604030504040204" pitchFamily="34" charset="-120"/>
                  </a:rPr>
                  <a:t>的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因此當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Read</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的次數上升時，會使得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的 </a:t>
                </a:r>
                <a14:m>
                  <m:oMath xmlns:m="http://schemas.openxmlformats.org/officeDocument/2006/math">
                    <m:sSub>
                      <m:sSubPr>
                        <m:ctrlPr>
                          <a:rPr lang="en-US" altLang="zh-TW" b="0" i="1"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ctrlPr>
                      </m:sSubPr>
                      <m:e>
                        <m:r>
                          <m:rPr>
                            <m:sty m:val="p"/>
                          </m:rPr>
                          <a:rPr lang="en-US" altLang="zh-TW" b="0" i="0"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b="0" i="0" dirty="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th</m:t>
                        </m:r>
                      </m:sub>
                    </m:sSub>
                  </m:oMath>
                </a14:m>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變大</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3D NAND </a:t>
                </a:r>
                <a:r>
                  <a:rPr lang="zh-TW" altLang="en-US" dirty="0">
                    <a:latin typeface="微軟正黑體" panose="020B0604030504040204" pitchFamily="34" charset="-120"/>
                    <a:ea typeface="微軟正黑體" panose="020B0604030504040204" pitchFamily="34" charset="-120"/>
                  </a:rPr>
                  <a:t>結構會利用</a:t>
                </a:r>
                <a:r>
                  <a:rPr lang="zh-TW" altLang="en-US" dirty="0">
                    <a:solidFill>
                      <a:srgbClr val="FF0000"/>
                    </a:solidFill>
                    <a:latin typeface="微軟正黑體" panose="020B0604030504040204" pitchFamily="34" charset="-120"/>
                    <a:ea typeface="微軟正黑體" panose="020B0604030504040204" pitchFamily="34" charset="-120"/>
                  </a:rPr>
                  <a:t>電容耦合</a:t>
                </a:r>
                <a:r>
                  <a:rPr lang="zh-TW" altLang="en-US" dirty="0">
                    <a:latin typeface="微軟正黑體" panose="020B0604030504040204" pitchFamily="34" charset="-120"/>
                    <a:ea typeface="微軟正黑體" panose="020B0604030504040204" pitchFamily="34" charset="-120"/>
                  </a:rPr>
                  <a:t>出 </a:t>
                </a:r>
                <a:r>
                  <a:rPr lang="en-US" altLang="zh-TW" dirty="0">
                    <a:solidFill>
                      <a:srgbClr val="FF0000"/>
                    </a:solidFill>
                    <a:latin typeface="微軟正黑體" panose="020B0604030504040204" pitchFamily="34" charset="-120"/>
                    <a:ea typeface="微軟正黑體" panose="020B0604030504040204" pitchFamily="34" charset="-120"/>
                  </a:rPr>
                  <a:t>Source </a:t>
                </a:r>
                <a:r>
                  <a:rPr lang="zh-TW" altLang="en-US" dirty="0">
                    <a:solidFill>
                      <a:srgbClr val="FF0000"/>
                    </a:solidFill>
                    <a:latin typeface="微軟正黑體" panose="020B0604030504040204" pitchFamily="34" charset="-120"/>
                    <a:ea typeface="微軟正黑體" panose="020B0604030504040204" pitchFamily="34" charset="-120"/>
                  </a:rPr>
                  <a:t>跟 </a:t>
                </a:r>
                <a:r>
                  <a:rPr lang="en-US" altLang="zh-TW" dirty="0">
                    <a:solidFill>
                      <a:srgbClr val="FF0000"/>
                    </a:solidFill>
                    <a:latin typeface="微軟正黑體" panose="020B0604030504040204" pitchFamily="34" charset="-120"/>
                    <a:ea typeface="微軟正黑體" panose="020B0604030504040204" pitchFamily="34" charset="-120"/>
                  </a:rPr>
                  <a:t>drain </a:t>
                </a:r>
                <a:r>
                  <a:rPr lang="zh-TW" altLang="en-US" dirty="0">
                    <a:solidFill>
                      <a:srgbClr val="FF0000"/>
                    </a:solidFill>
                    <a:latin typeface="微軟正黑體" panose="020B0604030504040204" pitchFamily="34" charset="-120"/>
                    <a:ea typeface="微軟正黑體" panose="020B0604030504040204" pitchFamily="34" charset="-120"/>
                  </a:rPr>
                  <a:t>端</a:t>
                </a:r>
                <a:r>
                  <a:rPr lang="zh-TW" altLang="en-US" dirty="0">
                    <a:latin typeface="微軟正黑體" panose="020B0604030504040204" pitchFamily="34" charset="-120"/>
                    <a:ea typeface="微軟正黑體" panose="020B0604030504040204" pitchFamily="34" charset="-120"/>
                  </a:rPr>
                  <a:t>，對於電壓較小的 </a:t>
                </a:r>
                <a14:m>
                  <m:oMath xmlns:m="http://schemas.openxmlformats.org/officeDocument/2006/math">
                    <m:sSub>
                      <m:sSubPr>
                        <m:ctrlPr>
                          <a:rPr lang="en-US" altLang="zh-TW" i="1" smtClean="0">
                            <a:solidFill>
                              <a:srgbClr val="FF0000"/>
                            </a:solidFill>
                            <a:latin typeface="Cambria Math" panose="02040503050406030204" pitchFamily="18" charset="0"/>
                            <a:ea typeface="微軟正黑體" panose="020B0604030504040204" pitchFamily="34" charset="-120"/>
                          </a:rPr>
                        </m:ctrlPr>
                      </m:sSubPr>
                      <m:e>
                        <m:r>
                          <m:rPr>
                            <m:sty m:val="p"/>
                          </m:rPr>
                          <a:rPr lang="en-US" altLang="zh-TW" i="1">
                            <a:solidFill>
                              <a:srgbClr val="FF0000"/>
                            </a:solidFill>
                            <a:latin typeface="Cambria Math" panose="02040503050406030204" pitchFamily="18" charset="0"/>
                            <a:ea typeface="微軟正黑體" panose="020B0604030504040204" pitchFamily="34" charset="-120"/>
                          </a:rPr>
                          <m:t>V</m:t>
                        </m:r>
                      </m:e>
                      <m:sub>
                        <m:r>
                          <a:rPr lang="en-US" altLang="zh-TW" b="0" i="1" smtClean="0">
                            <a:solidFill>
                              <a:srgbClr val="FF0000"/>
                            </a:solidFill>
                            <a:latin typeface="Cambria Math" panose="02040503050406030204" pitchFamily="18" charset="0"/>
                            <a:ea typeface="微軟正黑體" panose="020B0604030504040204" pitchFamily="34" charset="-120"/>
                          </a:rPr>
                          <m:t>𝑟𝑒𝑎𝑑</m:t>
                        </m:r>
                      </m:sub>
                    </m:sSub>
                  </m:oMath>
                </a14:m>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而言</a:t>
                </a:r>
                <a:r>
                  <a:rPr lang="zh-TW" altLang="en-US" dirty="0">
                    <a:solidFill>
                      <a:srgbClr val="FF0000"/>
                    </a:solidFill>
                    <a:latin typeface="微軟正黑體" panose="020B0604030504040204" pitchFamily="34" charset="-120"/>
                    <a:ea typeface="微軟正黑體" panose="020B0604030504040204" pitchFamily="34" charset="-120"/>
                  </a:rPr>
                  <a:t>上下兩層需要較高的 </a:t>
                </a:r>
                <a14:m>
                  <m:oMath xmlns:m="http://schemas.openxmlformats.org/officeDocument/2006/math">
                    <m:sSub>
                      <m:sSubPr>
                        <m:ctrlPr>
                          <a:rPr lang="en-US" altLang="zh-TW" i="1" smtClean="0">
                            <a:solidFill>
                              <a:srgbClr val="FF0000"/>
                            </a:solidFill>
                            <a:latin typeface="Cambria Math" panose="02040503050406030204" pitchFamily="18" charset="0"/>
                            <a:ea typeface="微軟正黑體" panose="020B0604030504040204" pitchFamily="34" charset="-120"/>
                          </a:rPr>
                        </m:ctrlPr>
                      </m:sSubPr>
                      <m:e>
                        <m:r>
                          <m:rPr>
                            <m:sty m:val="p"/>
                          </m:rPr>
                          <a:rPr lang="en-US" altLang="zh-TW" i="1">
                            <a:solidFill>
                              <a:srgbClr val="FF0000"/>
                            </a:solidFill>
                            <a:latin typeface="Cambria Math" panose="02040503050406030204" pitchFamily="18" charset="0"/>
                            <a:ea typeface="微軟正黑體" panose="020B0604030504040204" pitchFamily="34" charset="-120"/>
                          </a:rPr>
                          <m:t>V</m:t>
                        </m:r>
                      </m:e>
                      <m:sub>
                        <m:r>
                          <a:rPr lang="en-US" altLang="zh-TW" b="0" i="1" smtClean="0">
                            <a:solidFill>
                              <a:srgbClr val="FF0000"/>
                            </a:solidFill>
                            <a:latin typeface="Cambria Math" panose="02040503050406030204" pitchFamily="18" charset="0"/>
                            <a:ea typeface="微軟正黑體" panose="020B0604030504040204" pitchFamily="34" charset="-120"/>
                          </a:rPr>
                          <m:t>𝑝𝑎𝑠𝑠</m:t>
                        </m:r>
                      </m:sub>
                    </m:sSub>
                  </m:oMath>
                </a14:m>
                <a:r>
                  <a:rPr lang="zh-TW" altLang="en-US" dirty="0">
                    <a:latin typeface="微軟正黑體" panose="020B0604030504040204" pitchFamily="34" charset="-120"/>
                    <a:ea typeface="微軟正黑體" panose="020B0604030504040204" pitchFamily="34" charset="-120"/>
                  </a:rPr>
                  <a:t>，才能感應出等效的電容耦合，使線路導通。</a:t>
                </a:r>
                <a:endParaRPr lang="en-US" altLang="zh-TW" dirty="0">
                  <a:latin typeface="微軟正黑體" panose="020B0604030504040204" pitchFamily="34" charset="-120"/>
                  <a:ea typeface="微軟正黑體" panose="020B0604030504040204" pitchFamily="34" charset="-120"/>
                </a:endParaRPr>
              </a:p>
            </p:txBody>
          </p:sp>
        </mc:Choice>
        <mc:Fallback xmlns="">
          <p:sp>
            <p:nvSpPr>
              <p:cNvPr id="5" name="文字方塊 4">
                <a:extLst>
                  <a:ext uri="{FF2B5EF4-FFF2-40B4-BE49-F238E27FC236}">
                    <a16:creationId xmlns:a16="http://schemas.microsoft.com/office/drawing/2014/main" id="{AEC31C82-E9DD-725E-E8BB-DFD3FC6FF016}"/>
                  </a:ext>
                </a:extLst>
              </p:cNvPr>
              <p:cNvSpPr txBox="1">
                <a:spLocks noRot="1" noChangeAspect="1" noMove="1" noResize="1" noEditPoints="1" noAdjustHandles="1" noChangeArrowheads="1" noChangeShapeType="1" noTextEdit="1"/>
              </p:cNvSpPr>
              <p:nvPr/>
            </p:nvSpPr>
            <p:spPr>
              <a:xfrm>
                <a:off x="573136" y="978716"/>
                <a:ext cx="10780664" cy="2270943"/>
              </a:xfrm>
              <a:prstGeom prst="rect">
                <a:avLst/>
              </a:prstGeom>
              <a:blipFill>
                <a:blip r:embed="rId3"/>
                <a:stretch>
                  <a:fillRect l="-339" b="-1075"/>
                </a:stretch>
              </a:blipFill>
            </p:spPr>
            <p:txBody>
              <a:bodyPr/>
              <a:lstStyle/>
              <a:p>
                <a:r>
                  <a:rPr lang="zh-TW" altLang="en-US">
                    <a:noFill/>
                  </a:rPr>
                  <a:t> </a:t>
                </a:r>
              </a:p>
            </p:txBody>
          </p:sp>
        </mc:Fallback>
      </mc:AlternateContent>
      <p:pic>
        <p:nvPicPr>
          <p:cNvPr id="6" name="Picture 6">
            <a:extLst>
              <a:ext uri="{FF2B5EF4-FFF2-40B4-BE49-F238E27FC236}">
                <a16:creationId xmlns:a16="http://schemas.microsoft.com/office/drawing/2014/main" id="{A150B33E-2887-2588-A0AB-FF784C744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392" y="3935685"/>
            <a:ext cx="5419725" cy="15906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79188E95-1A98-8C79-343E-995FD47B96C4}"/>
              </a:ext>
            </a:extLst>
          </p:cNvPr>
          <p:cNvGrpSpPr/>
          <p:nvPr/>
        </p:nvGrpSpPr>
        <p:grpSpPr>
          <a:xfrm>
            <a:off x="7178625" y="2935521"/>
            <a:ext cx="3495783" cy="3252121"/>
            <a:chOff x="6161703" y="2749650"/>
            <a:chExt cx="3495783" cy="3252121"/>
          </a:xfrm>
        </p:grpSpPr>
        <p:grpSp>
          <p:nvGrpSpPr>
            <p:cNvPr id="8" name="群組 7">
              <a:extLst>
                <a:ext uri="{FF2B5EF4-FFF2-40B4-BE49-F238E27FC236}">
                  <a16:creationId xmlns:a16="http://schemas.microsoft.com/office/drawing/2014/main" id="{17250C93-4FA5-50DA-5E7A-673AA3569139}"/>
                </a:ext>
              </a:extLst>
            </p:cNvPr>
            <p:cNvGrpSpPr/>
            <p:nvPr/>
          </p:nvGrpSpPr>
          <p:grpSpPr>
            <a:xfrm>
              <a:off x="6161703" y="2749650"/>
              <a:ext cx="3495783" cy="3252121"/>
              <a:chOff x="985306" y="3111098"/>
              <a:chExt cx="3495783" cy="3252121"/>
            </a:xfrm>
          </p:grpSpPr>
          <p:pic>
            <p:nvPicPr>
              <p:cNvPr id="10" name="內容版面配置區 6">
                <a:extLst>
                  <a:ext uri="{FF2B5EF4-FFF2-40B4-BE49-F238E27FC236}">
                    <a16:creationId xmlns:a16="http://schemas.microsoft.com/office/drawing/2014/main" id="{2B6ACBD4-1A6F-0FDD-B177-F9321EE3245D}"/>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985306" y="3111098"/>
                <a:ext cx="2907912" cy="3207992"/>
              </a:xfrm>
              <a:prstGeom prst="rect">
                <a:avLst/>
              </a:prstGeom>
              <a:noFill/>
              <a:ln>
                <a:noFill/>
              </a:ln>
            </p:spPr>
          </p:pic>
          <p:sp>
            <p:nvSpPr>
              <p:cNvPr id="11" name="橢圓 10">
                <a:extLst>
                  <a:ext uri="{FF2B5EF4-FFF2-40B4-BE49-F238E27FC236}">
                    <a16:creationId xmlns:a16="http://schemas.microsoft.com/office/drawing/2014/main" id="{CEA62BAA-1181-1EAB-B987-68A0B66EEBBC}"/>
                  </a:ext>
                </a:extLst>
              </p:cNvPr>
              <p:cNvSpPr/>
              <p:nvPr/>
            </p:nvSpPr>
            <p:spPr>
              <a:xfrm>
                <a:off x="2439262" y="4563508"/>
                <a:ext cx="675250" cy="643597"/>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2" name="文字方塊 11">
                <a:extLst>
                  <a:ext uri="{FF2B5EF4-FFF2-40B4-BE49-F238E27FC236}">
                    <a16:creationId xmlns:a16="http://schemas.microsoft.com/office/drawing/2014/main" id="{2B87423D-23F5-D59E-2506-B8787D714BE9}"/>
                  </a:ext>
                </a:extLst>
              </p:cNvPr>
              <p:cNvSpPr txBox="1"/>
              <p:nvPr/>
            </p:nvSpPr>
            <p:spPr>
              <a:xfrm>
                <a:off x="3283325" y="4735265"/>
                <a:ext cx="1197764" cy="369332"/>
              </a:xfrm>
              <a:prstGeom prst="rect">
                <a:avLst/>
              </a:prstGeom>
              <a:noFill/>
            </p:spPr>
            <p:txBody>
              <a:bodyPr wrap="none" rtlCol="0">
                <a:spAutoFit/>
              </a:bodyPr>
              <a:lstStyle/>
              <a:p>
                <a:r>
                  <a:rPr lang="en-US" altLang="zh-TW" b="1" dirty="0">
                    <a:solidFill>
                      <a:srgbClr val="0070C0"/>
                    </a:solidFill>
                    <a:latin typeface="Arial" panose="020B0604020202020204" pitchFamily="34" charset="0"/>
                    <a:cs typeface="Arial" panose="020B0604020202020204" pitchFamily="34" charset="0"/>
                  </a:rPr>
                  <a:t>Read cell</a:t>
                </a:r>
                <a:endParaRPr lang="zh-TW" altLang="en-US" b="1" dirty="0">
                  <a:solidFill>
                    <a:srgbClr val="0070C0"/>
                  </a:solidFill>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38AEB314-2557-5C81-C3D6-31FD6D730656}"/>
                  </a:ext>
                </a:extLst>
              </p:cNvPr>
              <p:cNvSpPr/>
              <p:nvPr/>
            </p:nvSpPr>
            <p:spPr>
              <a:xfrm>
                <a:off x="2887669" y="3241438"/>
                <a:ext cx="738554" cy="189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54B1D39F-DB53-34D3-F901-DE3D3593F279}"/>
                  </a:ext>
                </a:extLst>
              </p:cNvPr>
              <p:cNvSpPr/>
              <p:nvPr/>
            </p:nvSpPr>
            <p:spPr>
              <a:xfrm>
                <a:off x="2038333" y="3241438"/>
                <a:ext cx="738554" cy="189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7F54268D-D69D-ED03-5A02-BB2D507CEC03}"/>
                  </a:ext>
                </a:extLst>
              </p:cNvPr>
              <p:cNvSpPr/>
              <p:nvPr/>
            </p:nvSpPr>
            <p:spPr>
              <a:xfrm>
                <a:off x="2996384" y="3282488"/>
                <a:ext cx="629839"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cxnSp>
            <p:nvCxnSpPr>
              <p:cNvPr id="16" name="直線單箭頭接點 15">
                <a:extLst>
                  <a:ext uri="{FF2B5EF4-FFF2-40B4-BE49-F238E27FC236}">
                    <a16:creationId xmlns:a16="http://schemas.microsoft.com/office/drawing/2014/main" id="{E23C06FC-0148-8A33-BD1B-309D2308DEEB}"/>
                  </a:ext>
                </a:extLst>
              </p:cNvPr>
              <p:cNvCxnSpPr/>
              <p:nvPr/>
            </p:nvCxnSpPr>
            <p:spPr>
              <a:xfrm>
                <a:off x="3087140" y="3821747"/>
                <a:ext cx="0" cy="714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B3C8FC9D-E708-37F0-99B1-799923AC8BD0}"/>
                      </a:ext>
                    </a:extLst>
                  </p:cNvPr>
                  <p:cNvSpPr txBox="1"/>
                  <p:nvPr/>
                </p:nvSpPr>
                <p:spPr>
                  <a:xfrm>
                    <a:off x="3315633" y="3992529"/>
                    <a:ext cx="7392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solidFill>
                                    <a:srgbClr val="00B0F0"/>
                                  </a:solidFill>
                                  <a:latin typeface="Cambria Math" panose="02040503050406030204" pitchFamily="18" charset="0"/>
                                  <a:cs typeface="Arial" panose="020B0604020202020204" pitchFamily="34" charset="0"/>
                                </a:rPr>
                              </m:ctrlPr>
                            </m:sSubPr>
                            <m:e>
                              <m:r>
                                <a:rPr lang="en-US" altLang="zh-TW" b="1" i="1" dirty="0" smtClean="0">
                                  <a:solidFill>
                                    <a:srgbClr val="00B0F0"/>
                                  </a:solidFill>
                                  <a:latin typeface="Cambria Math" panose="02040503050406030204" pitchFamily="18" charset="0"/>
                                  <a:cs typeface="Arial" panose="020B0604020202020204" pitchFamily="34" charset="0"/>
                                </a:rPr>
                                <m:t>𝒊</m:t>
                              </m:r>
                            </m:e>
                            <m:sub>
                              <m:r>
                                <a:rPr lang="en-US" altLang="zh-TW" b="1" i="1" dirty="0" smtClean="0">
                                  <a:solidFill>
                                    <a:srgbClr val="00B0F0"/>
                                  </a:solidFill>
                                  <a:latin typeface="Cambria Math" panose="02040503050406030204" pitchFamily="18" charset="0"/>
                                  <a:cs typeface="Arial" panose="020B0604020202020204" pitchFamily="34" charset="0"/>
                                </a:rPr>
                                <m:t>𝒓𝒆𝒂𝒅</m:t>
                              </m:r>
                            </m:sub>
                          </m:sSub>
                        </m:oMath>
                      </m:oMathPara>
                    </a14:m>
                    <a:endParaRPr lang="zh-TW" altLang="en-US" b="1" dirty="0">
                      <a:solidFill>
                        <a:srgbClr val="00B0F0"/>
                      </a:solidFill>
                      <a:latin typeface="Arial" panose="020B0604020202020204" pitchFamily="34" charset="0"/>
                      <a:cs typeface="Arial" panose="020B0604020202020204" pitchFamily="34" charset="0"/>
                    </a:endParaRPr>
                  </a:p>
                </p:txBody>
              </p:sp>
            </mc:Choice>
            <mc:Fallback xmlns="">
              <p:sp>
                <p:nvSpPr>
                  <p:cNvPr id="17" name="文字方塊 16">
                    <a:extLst>
                      <a:ext uri="{FF2B5EF4-FFF2-40B4-BE49-F238E27FC236}">
                        <a16:creationId xmlns:a16="http://schemas.microsoft.com/office/drawing/2014/main" id="{B3C8FC9D-E708-37F0-99B1-799923AC8BD0}"/>
                      </a:ext>
                    </a:extLst>
                  </p:cNvPr>
                  <p:cNvSpPr txBox="1">
                    <a:spLocks noRot="1" noChangeAspect="1" noMove="1" noResize="1" noEditPoints="1" noAdjustHandles="1" noChangeArrowheads="1" noChangeShapeType="1" noTextEdit="1"/>
                  </p:cNvSpPr>
                  <p:nvPr/>
                </p:nvSpPr>
                <p:spPr>
                  <a:xfrm>
                    <a:off x="3315633" y="3992529"/>
                    <a:ext cx="739241" cy="369332"/>
                  </a:xfrm>
                  <a:prstGeom prst="rect">
                    <a:avLst/>
                  </a:prstGeom>
                  <a:blipFill>
                    <a:blip r:embed="rId7"/>
                    <a:stretch>
                      <a:fillRect b="-1639"/>
                    </a:stretch>
                  </a:blipFill>
                </p:spPr>
                <p:txBody>
                  <a:bodyPr/>
                  <a:lstStyle/>
                  <a:p>
                    <a:r>
                      <a:rPr lang="zh-TW" altLang="en-US">
                        <a:noFill/>
                      </a:rPr>
                      <a:t> </a:t>
                    </a:r>
                  </a:p>
                </p:txBody>
              </p:sp>
            </mc:Fallback>
          </mc:AlternateContent>
          <p:sp>
            <p:nvSpPr>
              <p:cNvPr id="18" name="矩形 17">
                <a:extLst>
                  <a:ext uri="{FF2B5EF4-FFF2-40B4-BE49-F238E27FC236}">
                    <a16:creationId xmlns:a16="http://schemas.microsoft.com/office/drawing/2014/main" id="{877376EB-90F1-EDD4-43D7-66E5EB151F40}"/>
                  </a:ext>
                </a:extLst>
              </p:cNvPr>
              <p:cNvSpPr/>
              <p:nvPr/>
            </p:nvSpPr>
            <p:spPr>
              <a:xfrm>
                <a:off x="1650375" y="3790907"/>
                <a:ext cx="1856098"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B2E33C52-CB46-8DF6-3F0D-B8344BC0488E}"/>
                  </a:ext>
                </a:extLst>
              </p:cNvPr>
              <p:cNvSpPr/>
              <p:nvPr/>
            </p:nvSpPr>
            <p:spPr>
              <a:xfrm>
                <a:off x="1650375" y="5771930"/>
                <a:ext cx="1856098"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FE6F1A5C-F778-82BD-CA35-29FD80DB67A0}"/>
                  </a:ext>
                </a:extLst>
              </p:cNvPr>
              <p:cNvSpPr/>
              <p:nvPr/>
            </p:nvSpPr>
            <p:spPr>
              <a:xfrm>
                <a:off x="1650375" y="6061275"/>
                <a:ext cx="1856098" cy="301944"/>
              </a:xfrm>
              <a:prstGeom prst="rect">
                <a:avLst/>
              </a:prstGeom>
              <a:solidFill>
                <a:srgbClr val="1CEE12">
                  <a:alpha val="73000"/>
                </a:srgbClr>
              </a:solidFill>
              <a:ln>
                <a:solidFill>
                  <a:srgbClr val="1CEE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0V</a:t>
                </a:r>
                <a:endParaRPr lang="zh-TW" altLang="en-US" b="1" dirty="0">
                  <a:latin typeface="Arial" panose="020B0604020202020204" pitchFamily="34" charset="0"/>
                  <a:cs typeface="Arial" panose="020B0604020202020204" pitchFamily="34" charset="0"/>
                </a:endParaRPr>
              </a:p>
            </p:txBody>
          </p:sp>
        </p:grpSp>
        <p:sp>
          <p:nvSpPr>
            <p:cNvPr id="9" name="矩形 8">
              <a:extLst>
                <a:ext uri="{FF2B5EF4-FFF2-40B4-BE49-F238E27FC236}">
                  <a16:creationId xmlns:a16="http://schemas.microsoft.com/office/drawing/2014/main" id="{98DE6505-A9F3-C623-8086-A5CF56DEE2E4}"/>
                </a:ext>
              </a:extLst>
            </p:cNvPr>
            <p:cNvSpPr/>
            <p:nvPr/>
          </p:nvSpPr>
          <p:spPr>
            <a:xfrm>
              <a:off x="7248524" y="2916144"/>
              <a:ext cx="629839"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61778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Program disturb (1/2)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grpSp>
        <p:nvGrpSpPr>
          <p:cNvPr id="4" name="群組 3">
            <a:extLst>
              <a:ext uri="{FF2B5EF4-FFF2-40B4-BE49-F238E27FC236}">
                <a16:creationId xmlns:a16="http://schemas.microsoft.com/office/drawing/2014/main" id="{817F59D9-0F77-3BAC-3828-91083C8D4CF7}"/>
              </a:ext>
            </a:extLst>
          </p:cNvPr>
          <p:cNvGrpSpPr/>
          <p:nvPr/>
        </p:nvGrpSpPr>
        <p:grpSpPr>
          <a:xfrm>
            <a:off x="6094238" y="2821878"/>
            <a:ext cx="4829523" cy="3207992"/>
            <a:chOff x="6524277" y="3760760"/>
            <a:chExt cx="4829523" cy="3207992"/>
          </a:xfrm>
        </p:grpSpPr>
        <p:grpSp>
          <p:nvGrpSpPr>
            <p:cNvPr id="5" name="群組 4">
              <a:extLst>
                <a:ext uri="{FF2B5EF4-FFF2-40B4-BE49-F238E27FC236}">
                  <a16:creationId xmlns:a16="http://schemas.microsoft.com/office/drawing/2014/main" id="{1C85E9CE-D834-D408-E710-884F352EAD2F}"/>
                </a:ext>
              </a:extLst>
            </p:cNvPr>
            <p:cNvGrpSpPr/>
            <p:nvPr/>
          </p:nvGrpSpPr>
          <p:grpSpPr>
            <a:xfrm>
              <a:off x="6524277" y="3760760"/>
              <a:ext cx="4829523" cy="3207992"/>
              <a:chOff x="6524277" y="3760760"/>
              <a:chExt cx="4829523" cy="3207992"/>
            </a:xfrm>
          </p:grpSpPr>
          <p:grpSp>
            <p:nvGrpSpPr>
              <p:cNvPr id="7" name="群組 6">
                <a:extLst>
                  <a:ext uri="{FF2B5EF4-FFF2-40B4-BE49-F238E27FC236}">
                    <a16:creationId xmlns:a16="http://schemas.microsoft.com/office/drawing/2014/main" id="{C31CBCEA-467B-985B-9B5F-5686EFD86906}"/>
                  </a:ext>
                </a:extLst>
              </p:cNvPr>
              <p:cNvGrpSpPr/>
              <p:nvPr/>
            </p:nvGrpSpPr>
            <p:grpSpPr>
              <a:xfrm>
                <a:off x="7454096" y="3760760"/>
                <a:ext cx="3899704" cy="3207992"/>
                <a:chOff x="870841" y="1464514"/>
                <a:chExt cx="3899704" cy="3207992"/>
              </a:xfrm>
            </p:grpSpPr>
            <p:grpSp>
              <p:nvGrpSpPr>
                <p:cNvPr id="9" name="群組 8">
                  <a:extLst>
                    <a:ext uri="{FF2B5EF4-FFF2-40B4-BE49-F238E27FC236}">
                      <a16:creationId xmlns:a16="http://schemas.microsoft.com/office/drawing/2014/main" id="{4249F931-314A-D541-989C-B0685AF3A8CC}"/>
                    </a:ext>
                  </a:extLst>
                </p:cNvPr>
                <p:cNvGrpSpPr/>
                <p:nvPr/>
              </p:nvGrpSpPr>
              <p:grpSpPr>
                <a:xfrm>
                  <a:off x="870841" y="1464514"/>
                  <a:ext cx="3899704" cy="3207992"/>
                  <a:chOff x="1164989" y="1612571"/>
                  <a:chExt cx="3899704" cy="3207992"/>
                </a:xfrm>
              </p:grpSpPr>
              <p:grpSp>
                <p:nvGrpSpPr>
                  <p:cNvPr id="13" name="群組 12">
                    <a:extLst>
                      <a:ext uri="{FF2B5EF4-FFF2-40B4-BE49-F238E27FC236}">
                        <a16:creationId xmlns:a16="http://schemas.microsoft.com/office/drawing/2014/main" id="{A45877CE-5A96-756E-AB47-08F1BE177428}"/>
                      </a:ext>
                    </a:extLst>
                  </p:cNvPr>
                  <p:cNvGrpSpPr/>
                  <p:nvPr/>
                </p:nvGrpSpPr>
                <p:grpSpPr>
                  <a:xfrm>
                    <a:off x="1164989" y="1612571"/>
                    <a:ext cx="2907912" cy="3207992"/>
                    <a:chOff x="481034" y="1871685"/>
                    <a:chExt cx="3877216" cy="4277322"/>
                  </a:xfrm>
                </p:grpSpPr>
                <p:pic>
                  <p:nvPicPr>
                    <p:cNvPr id="22" name="內容版面配置區 6">
                      <a:extLst>
                        <a:ext uri="{FF2B5EF4-FFF2-40B4-BE49-F238E27FC236}">
                          <a16:creationId xmlns:a16="http://schemas.microsoft.com/office/drawing/2014/main" id="{A55D6B55-8775-3814-2D92-6E30F1112F1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81034" y="1871685"/>
                      <a:ext cx="3877216" cy="4277322"/>
                    </a:xfrm>
                    <a:prstGeom prst="rect">
                      <a:avLst/>
                    </a:prstGeom>
                    <a:noFill/>
                    <a:ln>
                      <a:noFill/>
                    </a:ln>
                  </p:spPr>
                </p:pic>
                <p:pic>
                  <p:nvPicPr>
                    <p:cNvPr id="23" name="圖片 22">
                      <a:extLst>
                        <a:ext uri="{FF2B5EF4-FFF2-40B4-BE49-F238E27FC236}">
                          <a16:creationId xmlns:a16="http://schemas.microsoft.com/office/drawing/2014/main" id="{05A27B12-8CF4-0EB8-7073-956DFD9D2DCC}"/>
                        </a:ext>
                      </a:extLst>
                    </p:cNvPr>
                    <p:cNvPicPr/>
                    <p:nvPr/>
                  </p:nvPicPr>
                  <p:blipFill rotWithShape="1">
                    <a:blip r:embed="rId4">
                      <a:extLst>
                        <a:ext uri="{28A0092B-C50C-407E-A947-70E740481C1C}">
                          <a14:useLocalDpi xmlns:a14="http://schemas.microsoft.com/office/drawing/2010/main" val="0"/>
                        </a:ext>
                      </a:extLst>
                    </a:blip>
                    <a:srcRect l="16772" t="51052" r="68243" b="44417"/>
                    <a:stretch/>
                  </p:blipFill>
                  <p:spPr bwMode="auto">
                    <a:xfrm>
                      <a:off x="838200" y="4079630"/>
                      <a:ext cx="603270" cy="196949"/>
                    </a:xfrm>
                    <a:prstGeom prst="rect">
                      <a:avLst/>
                    </a:prstGeom>
                    <a:noFill/>
                    <a:ln>
                      <a:noFill/>
                    </a:ln>
                  </p:spPr>
                </p:pic>
                <p:sp>
                  <p:nvSpPr>
                    <p:cNvPr id="24" name="矩形 23">
                      <a:extLst>
                        <a:ext uri="{FF2B5EF4-FFF2-40B4-BE49-F238E27FC236}">
                          <a16:creationId xmlns:a16="http://schemas.microsoft.com/office/drawing/2014/main" id="{AB86AA72-98CB-8F3D-4B5F-9308A9494E9E}"/>
                        </a:ext>
                      </a:extLst>
                    </p:cNvPr>
                    <p:cNvSpPr/>
                    <p:nvPr/>
                  </p:nvSpPr>
                  <p:spPr>
                    <a:xfrm>
                      <a:off x="3218767" y="2025747"/>
                      <a:ext cx="520504"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7C7B257B-ED95-C06C-6BFE-775FCDB733DE}"/>
                        </a:ext>
                      </a:extLst>
                    </p:cNvPr>
                    <p:cNvSpPr/>
                    <p:nvPr/>
                  </p:nvSpPr>
                  <p:spPr>
                    <a:xfrm>
                      <a:off x="2159390" y="2025747"/>
                      <a:ext cx="520504"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grpSp>
              <p:sp>
                <p:nvSpPr>
                  <p:cNvPr id="14" name="矩形 13">
                    <a:extLst>
                      <a:ext uri="{FF2B5EF4-FFF2-40B4-BE49-F238E27FC236}">
                        <a16:creationId xmlns:a16="http://schemas.microsoft.com/office/drawing/2014/main" id="{83338394-A446-3245-4071-333BA459346A}"/>
                      </a:ext>
                    </a:extLst>
                  </p:cNvPr>
                  <p:cNvSpPr/>
                  <p:nvPr/>
                </p:nvSpPr>
                <p:spPr>
                  <a:xfrm>
                    <a:off x="3154984" y="1863865"/>
                    <a:ext cx="390378" cy="147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A87F44AD-58F1-EE36-C43F-E6AF744EE354}"/>
                      </a:ext>
                    </a:extLst>
                  </p:cNvPr>
                  <p:cNvSpPr/>
                  <p:nvPr/>
                </p:nvSpPr>
                <p:spPr>
                  <a:xfrm>
                    <a:off x="2279519" y="1771732"/>
                    <a:ext cx="597288"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BCAA46D9-C8F4-1401-4497-6D3677BF040E}"/>
                      </a:ext>
                    </a:extLst>
                  </p:cNvPr>
                  <p:cNvSpPr/>
                  <p:nvPr/>
                </p:nvSpPr>
                <p:spPr>
                  <a:xfrm>
                    <a:off x="3206821" y="1771732"/>
                    <a:ext cx="597288" cy="270030"/>
                  </a:xfrm>
                  <a:prstGeom prst="rect">
                    <a:avLst/>
                  </a:prstGeom>
                  <a:solidFill>
                    <a:srgbClr val="1CEE12">
                      <a:alpha val="73000"/>
                    </a:srgbClr>
                  </a:solidFill>
                  <a:ln>
                    <a:solidFill>
                      <a:srgbClr val="1CEE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0V</a:t>
                    </a:r>
                    <a:endParaRPr lang="zh-TW" altLang="en-US" b="1" dirty="0">
                      <a:latin typeface="Arial" panose="020B0604020202020204" pitchFamily="34" charset="0"/>
                      <a:cs typeface="Arial" panose="020B0604020202020204" pitchFamily="34" charset="0"/>
                    </a:endParaRPr>
                  </a:p>
                </p:txBody>
              </p:sp>
              <p:sp>
                <p:nvSpPr>
                  <p:cNvPr id="17" name="橢圓 16">
                    <a:extLst>
                      <a:ext uri="{FF2B5EF4-FFF2-40B4-BE49-F238E27FC236}">
                        <a16:creationId xmlns:a16="http://schemas.microsoft.com/office/drawing/2014/main" id="{847D0AFD-D7BC-7380-F180-8D3D219872C4}"/>
                      </a:ext>
                    </a:extLst>
                  </p:cNvPr>
                  <p:cNvSpPr/>
                  <p:nvPr/>
                </p:nvSpPr>
                <p:spPr>
                  <a:xfrm>
                    <a:off x="2641484" y="2974349"/>
                    <a:ext cx="675250" cy="643597"/>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B9774E26-174A-3FA2-A848-C2956A15C616}"/>
                      </a:ext>
                    </a:extLst>
                  </p:cNvPr>
                  <p:cNvSpPr/>
                  <p:nvPr/>
                </p:nvSpPr>
                <p:spPr>
                  <a:xfrm>
                    <a:off x="1747589" y="2219656"/>
                    <a:ext cx="2056520" cy="27003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6064FDEF-DB3F-B6DA-2387-E5FF82DD0A61}"/>
                      </a:ext>
                    </a:extLst>
                  </p:cNvPr>
                  <p:cNvSpPr/>
                  <p:nvPr/>
                </p:nvSpPr>
                <p:spPr>
                  <a:xfrm>
                    <a:off x="1747589" y="4188945"/>
                    <a:ext cx="2056520" cy="301944"/>
                  </a:xfrm>
                  <a:prstGeom prst="rect">
                    <a:avLst/>
                  </a:prstGeom>
                  <a:solidFill>
                    <a:srgbClr val="1CEE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0V</a:t>
                    </a:r>
                    <a:endParaRPr lang="zh-TW" altLang="en-US"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DA52661B-3A44-F80C-A8E6-460866F1CE01}"/>
                      </a:ext>
                    </a:extLst>
                  </p:cNvPr>
                  <p:cNvSpPr/>
                  <p:nvPr/>
                </p:nvSpPr>
                <p:spPr>
                  <a:xfrm>
                    <a:off x="1747588" y="4507993"/>
                    <a:ext cx="2056519"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21" name="文字方塊 20">
                    <a:extLst>
                      <a:ext uri="{FF2B5EF4-FFF2-40B4-BE49-F238E27FC236}">
                        <a16:creationId xmlns:a16="http://schemas.microsoft.com/office/drawing/2014/main" id="{DD07FD20-30B2-434D-BDC3-C97690AD2A80}"/>
                      </a:ext>
                    </a:extLst>
                  </p:cNvPr>
                  <p:cNvSpPr txBox="1"/>
                  <p:nvPr/>
                </p:nvSpPr>
                <p:spPr>
                  <a:xfrm>
                    <a:off x="3495033" y="3061790"/>
                    <a:ext cx="1569660" cy="369332"/>
                  </a:xfrm>
                  <a:prstGeom prst="rect">
                    <a:avLst/>
                  </a:prstGeom>
                  <a:noFill/>
                </p:spPr>
                <p:txBody>
                  <a:bodyPr wrap="none" rtlCol="0">
                    <a:spAutoFit/>
                  </a:bodyPr>
                  <a:lstStyle/>
                  <a:p>
                    <a:r>
                      <a:rPr lang="en-US" altLang="zh-TW" b="1" dirty="0">
                        <a:solidFill>
                          <a:srgbClr val="0070C0"/>
                        </a:solidFill>
                        <a:latin typeface="Arial" panose="020B0604020202020204" pitchFamily="34" charset="0"/>
                        <a:cs typeface="Arial" panose="020B0604020202020204" pitchFamily="34" charset="0"/>
                      </a:rPr>
                      <a:t>program cell</a:t>
                    </a:r>
                    <a:endParaRPr lang="zh-TW" altLang="en-US" b="1" dirty="0">
                      <a:solidFill>
                        <a:srgbClr val="0070C0"/>
                      </a:solidFill>
                      <a:latin typeface="Arial" panose="020B0604020202020204" pitchFamily="34" charset="0"/>
                      <a:cs typeface="Arial" panose="020B0604020202020204" pitchFamily="34" charset="0"/>
                    </a:endParaRPr>
                  </a:p>
                </p:txBody>
              </p:sp>
            </p:grpSp>
            <p:sp>
              <p:nvSpPr>
                <p:cNvPr id="10" name="橢圓 9">
                  <a:extLst>
                    <a:ext uri="{FF2B5EF4-FFF2-40B4-BE49-F238E27FC236}">
                      <a16:creationId xmlns:a16="http://schemas.microsoft.com/office/drawing/2014/main" id="{3C78F20E-4BD8-0C6B-0A4D-C9ABD5B07A63}"/>
                    </a:ext>
                  </a:extLst>
                </p:cNvPr>
                <p:cNvSpPr/>
                <p:nvPr/>
              </p:nvSpPr>
              <p:spPr>
                <a:xfrm>
                  <a:off x="2361729" y="2213145"/>
                  <a:ext cx="675250" cy="643597"/>
                </a:xfrm>
                <a:prstGeom prst="ellipse">
                  <a:avLst/>
                </a:prstGeom>
                <a:solidFill>
                  <a:schemeClr val="accent4">
                    <a:alpha val="40000"/>
                  </a:schemeClr>
                </a:solid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1" name="橢圓 10">
                  <a:extLst>
                    <a:ext uri="{FF2B5EF4-FFF2-40B4-BE49-F238E27FC236}">
                      <a16:creationId xmlns:a16="http://schemas.microsoft.com/office/drawing/2014/main" id="{44E78369-65CE-0285-0EA8-85E3D3801927}"/>
                    </a:ext>
                  </a:extLst>
                </p:cNvPr>
                <p:cNvSpPr/>
                <p:nvPr/>
              </p:nvSpPr>
              <p:spPr>
                <a:xfrm>
                  <a:off x="1497506" y="2869460"/>
                  <a:ext cx="675250" cy="643597"/>
                </a:xfrm>
                <a:prstGeom prst="ellipse">
                  <a:avLst/>
                </a:prstGeom>
                <a:solidFill>
                  <a:srgbClr val="FF0000">
                    <a:alpha val="40000"/>
                  </a:srgbClr>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2" name="橢圓 11">
                  <a:extLst>
                    <a:ext uri="{FF2B5EF4-FFF2-40B4-BE49-F238E27FC236}">
                      <a16:creationId xmlns:a16="http://schemas.microsoft.com/office/drawing/2014/main" id="{7B5A4E32-70D4-3E32-8468-D1579C86FCCE}"/>
                    </a:ext>
                  </a:extLst>
                </p:cNvPr>
                <p:cNvSpPr/>
                <p:nvPr/>
              </p:nvSpPr>
              <p:spPr>
                <a:xfrm>
                  <a:off x="2361729" y="3550799"/>
                  <a:ext cx="675250" cy="643597"/>
                </a:xfrm>
                <a:prstGeom prst="ellipse">
                  <a:avLst/>
                </a:prstGeom>
                <a:solidFill>
                  <a:schemeClr val="accent4">
                    <a:alpha val="40000"/>
                  </a:schemeClr>
                </a:solidFill>
                <a:ln w="38100">
                  <a:solidFill>
                    <a:srgbClr val="FFC000">
                      <a:alpha val="94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grpSp>
          <p:sp>
            <p:nvSpPr>
              <p:cNvPr id="8" name="文字方塊 7">
                <a:extLst>
                  <a:ext uri="{FF2B5EF4-FFF2-40B4-BE49-F238E27FC236}">
                    <a16:creationId xmlns:a16="http://schemas.microsoft.com/office/drawing/2014/main" id="{835AA4A7-2D9F-E426-8312-56140B209A5D}"/>
                  </a:ext>
                </a:extLst>
              </p:cNvPr>
              <p:cNvSpPr txBox="1"/>
              <p:nvPr/>
            </p:nvSpPr>
            <p:spPr>
              <a:xfrm>
                <a:off x="6524277" y="4850914"/>
                <a:ext cx="1980029" cy="369332"/>
              </a:xfrm>
              <a:prstGeom prst="rect">
                <a:avLst/>
              </a:prstGeom>
              <a:noFill/>
            </p:spPr>
            <p:txBody>
              <a:bodyPr wrap="none" rtlCol="0">
                <a:spAutoFit/>
              </a:bodyPr>
              <a:lstStyle/>
              <a:p>
                <a:r>
                  <a:rPr lang="en-US" altLang="zh-TW" b="1" dirty="0">
                    <a:solidFill>
                      <a:srgbClr val="FF0000"/>
                    </a:solidFill>
                    <a:latin typeface="Arial" panose="020B0604020202020204" pitchFamily="34" charset="0"/>
                    <a:cs typeface="Arial" panose="020B0604020202020204" pitchFamily="34" charset="0"/>
                  </a:rPr>
                  <a:t>Program disturb</a:t>
                </a:r>
                <a:endParaRPr lang="zh-TW" altLang="en-US" b="1" dirty="0">
                  <a:solidFill>
                    <a:srgbClr val="FF0000"/>
                  </a:solidFill>
                  <a:latin typeface="Arial" panose="020B0604020202020204" pitchFamily="34" charset="0"/>
                  <a:cs typeface="Arial" panose="020B0604020202020204" pitchFamily="34" charset="0"/>
                </a:endParaRPr>
              </a:p>
            </p:txBody>
          </p:sp>
        </p:grpSp>
        <p:sp>
          <p:nvSpPr>
            <p:cNvPr id="6" name="文字方塊 5">
              <a:extLst>
                <a:ext uri="{FF2B5EF4-FFF2-40B4-BE49-F238E27FC236}">
                  <a16:creationId xmlns:a16="http://schemas.microsoft.com/office/drawing/2014/main" id="{205BF57C-1D73-7993-0236-68AAACCCF1D5}"/>
                </a:ext>
              </a:extLst>
            </p:cNvPr>
            <p:cNvSpPr txBox="1"/>
            <p:nvPr/>
          </p:nvSpPr>
          <p:spPr>
            <a:xfrm>
              <a:off x="9704646" y="5877539"/>
              <a:ext cx="1569660" cy="369332"/>
            </a:xfrm>
            <a:prstGeom prst="rect">
              <a:avLst/>
            </a:prstGeom>
            <a:noFill/>
          </p:spPr>
          <p:txBody>
            <a:bodyPr wrap="none" rtlCol="0">
              <a:spAutoFit/>
            </a:bodyPr>
            <a:lstStyle/>
            <a:p>
              <a:r>
                <a:rPr lang="en-US" altLang="zh-TW" b="1" dirty="0">
                  <a:solidFill>
                    <a:schemeClr val="accent4"/>
                  </a:solidFill>
                  <a:latin typeface="Arial" panose="020B0604020202020204" pitchFamily="34" charset="0"/>
                  <a:cs typeface="Arial" panose="020B0604020202020204" pitchFamily="34" charset="0"/>
                </a:rPr>
                <a:t>Pass disturb</a:t>
              </a:r>
              <a:endParaRPr lang="zh-TW" altLang="en-US" b="1" dirty="0">
                <a:solidFill>
                  <a:schemeClr val="accent4"/>
                </a:solidFill>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493657BA-4D2A-1E14-C7D9-21DB7B760A80}"/>
                  </a:ext>
                </a:extLst>
              </p:cNvPr>
              <p:cNvSpPr txBox="1"/>
              <p:nvPr/>
            </p:nvSpPr>
            <p:spPr>
              <a:xfrm>
                <a:off x="153204" y="621923"/>
                <a:ext cx="11949896" cy="1879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b="1"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Pass Disturb </a:t>
                </a:r>
                <a:r>
                  <a:rPr lang="en-US" altLang="zh-TW" sz="2400" b="1" dirty="0">
                    <a:solidFill>
                      <a:srgbClr val="FF0000"/>
                    </a:solidFill>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為了保持電路的導通，其他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 </a:t>
                </a:r>
                <a:r>
                  <a:rPr lang="zh-TW" altLang="en-US" dirty="0">
                    <a:latin typeface="微軟正黑體" panose="020B0604030504040204" pitchFamily="34" charset="-120"/>
                    <a:ea typeface="微軟正黑體" panose="020B0604030504040204" pitchFamily="34" charset="-120"/>
                  </a:rPr>
                  <a:t>會被施加正電壓 </a:t>
                </a:r>
                <a:r>
                  <a:rPr lang="en-US" altLang="zh-TW" dirty="0">
                    <a:latin typeface="微軟正黑體" panose="020B0604030504040204" pitchFamily="34" charset="-120"/>
                    <a:ea typeface="微軟正黑體" panose="020B0604030504040204" pitchFamily="34" charset="-120"/>
                  </a:rPr>
                  <a:t>(</a:t>
                </a:r>
                <a14:m>
                  <m:oMath xmlns:m="http://schemas.openxmlformats.org/officeDocument/2006/math">
                    <m:sSub>
                      <m:sSubPr>
                        <m:ctrlPr>
                          <a:rPr lang="en-US" altLang="zh-TW" b="0" i="1"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sSubPr>
                      <m:e>
                        <m:r>
                          <a:rPr lang="zh-TW" altLang="en-US" i="1" dirty="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b="0" i="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b="0" i="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pass</m:t>
                        </m:r>
                      </m:sub>
                    </m:sSub>
                  </m:oMath>
                </a14:m>
                <a:r>
                  <a:rPr lang="zh-TW" altLang="en-US" dirty="0">
                    <a:solidFill>
                      <a:schemeClr val="tx1"/>
                    </a:solidFill>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，此 </a:t>
                </a:r>
                <a14:m>
                  <m:oMath xmlns:m="http://schemas.openxmlformats.org/officeDocument/2006/math">
                    <m:sSub>
                      <m:sSubPr>
                        <m:ctrlPr>
                          <a:rPr lang="en-US" altLang="zh-TW" i="1" dirty="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ctrlPr>
                      </m:sSubPr>
                      <m:e>
                        <m:r>
                          <a:rPr lang="zh-TW" altLang="en-US" i="1" dirty="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dirty="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dirty="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pass</m:t>
                        </m:r>
                      </m:sub>
                    </m:sSub>
                  </m:oMath>
                </a14:m>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有一定的機會</a:t>
                </a:r>
                <a:r>
                  <a:rPr lang="zh-TW" altLang="en-US" dirty="0">
                    <a:solidFill>
                      <a:srgbClr val="FF0000"/>
                    </a:solidFill>
                    <a:latin typeface="微軟正黑體" panose="020B0604030504040204" pitchFamily="34" charset="-120"/>
                    <a:ea typeface="微軟正黑體" panose="020B0604030504040204" pitchFamily="34" charset="-120"/>
                  </a:rPr>
                  <a:t>導致電荷進入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Cell</a:t>
                </a:r>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儲存層</a:t>
                </a:r>
                <a:r>
                  <a:rPr lang="zh-TW" altLang="en-US" dirty="0">
                    <a:latin typeface="微軟正黑體" panose="020B0604030504040204" pitchFamily="34" charset="-120"/>
                    <a:ea typeface="微軟正黑體" panose="020B0604030504040204" pitchFamily="34" charset="-120"/>
                  </a:rPr>
                  <a:t>，進而導致</a:t>
                </a:r>
                <a:r>
                  <a:rPr lang="zh-TW" altLang="en-US" dirty="0">
                    <a:solidFill>
                      <a:srgbClr val="FF0000"/>
                    </a:solidFill>
                    <a:latin typeface="微軟正黑體" panose="020B0604030504040204" pitchFamily="34" charset="-120"/>
                    <a:ea typeface="微軟正黑體" panose="020B0604030504040204" pitchFamily="34" charset="-120"/>
                  </a:rPr>
                  <a:t>無需寫入的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Cell </a:t>
                </a:r>
                <a:r>
                  <a:rPr lang="zh-TW" altLang="en-US" dirty="0">
                    <a:solidFill>
                      <a:srgbClr val="FF0000"/>
                    </a:solidFill>
                    <a:latin typeface="微軟正黑體" panose="020B0604030504040204" pitchFamily="34" charset="-120"/>
                    <a:ea typeface="微軟正黑體" panose="020B0604030504040204" pitchFamily="34" charset="-120"/>
                  </a:rPr>
                  <a:t>被輕微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主要</a:t>
                </a:r>
                <a:r>
                  <a:rPr lang="zh-TW" altLang="en-US" dirty="0">
                    <a:solidFill>
                      <a:srgbClr val="00B0F0"/>
                    </a:solidFill>
                    <a:latin typeface="微軟正黑體" panose="020B0604030504040204" pitchFamily="34" charset="-120"/>
                    <a:ea typeface="微軟正黑體" panose="020B0604030504040204" pitchFamily="34" charset="-120"/>
                  </a:rPr>
                  <a:t>影響</a:t>
                </a:r>
                <a:r>
                  <a:rPr lang="zh-TW" altLang="en-US" dirty="0">
                    <a:latin typeface="微軟正黑體" panose="020B0604030504040204" pitchFamily="34" charset="-120"/>
                    <a:ea typeface="微軟正黑體" panose="020B0604030504040204" pitchFamily="34" charset="-120"/>
                  </a:rPr>
                  <a:t>與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 Cell </a:t>
                </a:r>
                <a:r>
                  <a:rPr lang="zh-TW" altLang="en-US" dirty="0">
                    <a:solidFill>
                      <a:srgbClr val="00B0F0"/>
                    </a:solidFill>
                    <a:latin typeface="微軟正黑體" panose="020B0604030504040204" pitchFamily="34" charset="-120"/>
                    <a:ea typeface="微軟正黑體" panose="020B0604030504040204" pitchFamily="34" charset="-120"/>
                  </a:rPr>
                  <a:t>同一 </a:t>
                </a:r>
                <a:r>
                  <a:rPr lang="en-US" altLang="zh-TW" dirty="0">
                    <a:solidFill>
                      <a:srgbClr val="00B0F0"/>
                    </a:solidFill>
                    <a:latin typeface="Times New Roman" panose="02020603050405020304" pitchFamily="18" charset="0"/>
                    <a:ea typeface="微軟正黑體" panose="020B0604030504040204" pitchFamily="34" charset="-120"/>
                    <a:cs typeface="Times New Roman" panose="02020603050405020304" pitchFamily="18" charset="0"/>
                  </a:rPr>
                  <a:t>BL</a:t>
                </a:r>
                <a:r>
                  <a:rPr lang="en-US" altLang="zh-TW" dirty="0">
                    <a:solidFill>
                      <a:srgbClr val="00B0F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上沒有要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 </a:t>
                </a:r>
                <a:r>
                  <a:rPr lang="zh-TW" altLang="en-US" dirty="0">
                    <a:latin typeface="微軟正黑體" panose="020B0604030504040204" pitchFamily="34" charset="-120"/>
                    <a:ea typeface="微軟正黑體" panose="020B0604030504040204" pitchFamily="34" charset="-120"/>
                  </a:rPr>
                  <a:t>的其他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mc:Choice>
        <mc:Fallback xmlns="">
          <p:sp>
            <p:nvSpPr>
              <p:cNvPr id="26" name="文字方塊 25">
                <a:extLst>
                  <a:ext uri="{FF2B5EF4-FFF2-40B4-BE49-F238E27FC236}">
                    <a16:creationId xmlns:a16="http://schemas.microsoft.com/office/drawing/2014/main" id="{493657BA-4D2A-1E14-C7D9-21DB7B760A80}"/>
                  </a:ext>
                </a:extLst>
              </p:cNvPr>
              <p:cNvSpPr txBox="1">
                <a:spLocks noRot="1" noChangeAspect="1" noMove="1" noResize="1" noEditPoints="1" noAdjustHandles="1" noChangeArrowheads="1" noChangeShapeType="1" noTextEdit="1"/>
              </p:cNvSpPr>
              <p:nvPr/>
            </p:nvSpPr>
            <p:spPr>
              <a:xfrm>
                <a:off x="153204" y="621923"/>
                <a:ext cx="11949896" cy="1879874"/>
              </a:xfrm>
              <a:prstGeom prst="rect">
                <a:avLst/>
              </a:prstGeom>
              <a:blipFill>
                <a:blip r:embed="rId5"/>
                <a:stretch>
                  <a:fillRect l="-663" b="-4545"/>
                </a:stretch>
              </a:blipFill>
            </p:spPr>
            <p:txBody>
              <a:bodyPr/>
              <a:lstStyle/>
              <a:p>
                <a:r>
                  <a:rPr lang="zh-TW" altLang="en-US">
                    <a:noFill/>
                  </a:rPr>
                  <a:t> </a:t>
                </a:r>
              </a:p>
            </p:txBody>
          </p:sp>
        </mc:Fallback>
      </mc:AlternateContent>
      <p:sp>
        <p:nvSpPr>
          <p:cNvPr id="27" name="矩形 26">
            <a:extLst>
              <a:ext uri="{FF2B5EF4-FFF2-40B4-BE49-F238E27FC236}">
                <a16:creationId xmlns:a16="http://schemas.microsoft.com/office/drawing/2014/main" id="{2A160223-96F5-BFC2-2089-0FA3F3102488}"/>
              </a:ext>
            </a:extLst>
          </p:cNvPr>
          <p:cNvSpPr/>
          <p:nvPr/>
        </p:nvSpPr>
        <p:spPr>
          <a:xfrm>
            <a:off x="8560784" y="2630138"/>
            <a:ext cx="2367895" cy="365125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4284295D-3A18-3718-4AB1-554622820A40}"/>
              </a:ext>
            </a:extLst>
          </p:cNvPr>
          <p:cNvSpPr txBox="1"/>
          <p:nvPr/>
        </p:nvSpPr>
        <p:spPr>
          <a:xfrm>
            <a:off x="9316436" y="3685943"/>
            <a:ext cx="1569660" cy="369332"/>
          </a:xfrm>
          <a:prstGeom prst="rect">
            <a:avLst/>
          </a:prstGeom>
          <a:noFill/>
        </p:spPr>
        <p:txBody>
          <a:bodyPr wrap="none" rtlCol="0">
            <a:spAutoFit/>
          </a:bodyPr>
          <a:lstStyle/>
          <a:p>
            <a:r>
              <a:rPr lang="en-US" altLang="zh-TW" b="1" dirty="0">
                <a:solidFill>
                  <a:schemeClr val="accent4"/>
                </a:solidFill>
                <a:latin typeface="Arial" panose="020B0604020202020204" pitchFamily="34" charset="0"/>
                <a:cs typeface="Arial" panose="020B0604020202020204" pitchFamily="34" charset="0"/>
              </a:rPr>
              <a:t>Pass disturb</a:t>
            </a:r>
            <a:endParaRPr lang="zh-TW" altLang="en-US" b="1"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5488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Program disturb (2/2)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grpSp>
        <p:nvGrpSpPr>
          <p:cNvPr id="4" name="群組 3">
            <a:extLst>
              <a:ext uri="{FF2B5EF4-FFF2-40B4-BE49-F238E27FC236}">
                <a16:creationId xmlns:a16="http://schemas.microsoft.com/office/drawing/2014/main" id="{435B784C-EAF1-A9AF-9F17-8D39E8E866C1}"/>
              </a:ext>
            </a:extLst>
          </p:cNvPr>
          <p:cNvGrpSpPr/>
          <p:nvPr/>
        </p:nvGrpSpPr>
        <p:grpSpPr>
          <a:xfrm>
            <a:off x="1834245" y="2878483"/>
            <a:ext cx="4829523" cy="3207992"/>
            <a:chOff x="6524277" y="3760760"/>
            <a:chExt cx="4829523" cy="3207992"/>
          </a:xfrm>
        </p:grpSpPr>
        <p:grpSp>
          <p:nvGrpSpPr>
            <p:cNvPr id="5" name="群組 4">
              <a:extLst>
                <a:ext uri="{FF2B5EF4-FFF2-40B4-BE49-F238E27FC236}">
                  <a16:creationId xmlns:a16="http://schemas.microsoft.com/office/drawing/2014/main" id="{AE613297-8EAF-45ED-30A6-F2E9D6403FC0}"/>
                </a:ext>
              </a:extLst>
            </p:cNvPr>
            <p:cNvGrpSpPr/>
            <p:nvPr/>
          </p:nvGrpSpPr>
          <p:grpSpPr>
            <a:xfrm>
              <a:off x="6524277" y="3760760"/>
              <a:ext cx="4829523" cy="3207992"/>
              <a:chOff x="6524277" y="3760760"/>
              <a:chExt cx="4829523" cy="3207992"/>
            </a:xfrm>
          </p:grpSpPr>
          <p:grpSp>
            <p:nvGrpSpPr>
              <p:cNvPr id="7" name="群組 6">
                <a:extLst>
                  <a:ext uri="{FF2B5EF4-FFF2-40B4-BE49-F238E27FC236}">
                    <a16:creationId xmlns:a16="http://schemas.microsoft.com/office/drawing/2014/main" id="{1FBC0107-6B19-F3A5-928F-1C1E411F0F91}"/>
                  </a:ext>
                </a:extLst>
              </p:cNvPr>
              <p:cNvGrpSpPr/>
              <p:nvPr/>
            </p:nvGrpSpPr>
            <p:grpSpPr>
              <a:xfrm>
                <a:off x="7454096" y="3760760"/>
                <a:ext cx="3899704" cy="3207992"/>
                <a:chOff x="870841" y="1464514"/>
                <a:chExt cx="3899704" cy="3207992"/>
              </a:xfrm>
            </p:grpSpPr>
            <p:grpSp>
              <p:nvGrpSpPr>
                <p:cNvPr id="9" name="群組 8">
                  <a:extLst>
                    <a:ext uri="{FF2B5EF4-FFF2-40B4-BE49-F238E27FC236}">
                      <a16:creationId xmlns:a16="http://schemas.microsoft.com/office/drawing/2014/main" id="{E1024A3C-3904-DA73-19EA-4E07BAAD19A4}"/>
                    </a:ext>
                  </a:extLst>
                </p:cNvPr>
                <p:cNvGrpSpPr/>
                <p:nvPr/>
              </p:nvGrpSpPr>
              <p:grpSpPr>
                <a:xfrm>
                  <a:off x="870841" y="1464514"/>
                  <a:ext cx="3899704" cy="3207992"/>
                  <a:chOff x="1164989" y="1612571"/>
                  <a:chExt cx="3899704" cy="3207992"/>
                </a:xfrm>
              </p:grpSpPr>
              <p:grpSp>
                <p:nvGrpSpPr>
                  <p:cNvPr id="13" name="群組 12">
                    <a:extLst>
                      <a:ext uri="{FF2B5EF4-FFF2-40B4-BE49-F238E27FC236}">
                        <a16:creationId xmlns:a16="http://schemas.microsoft.com/office/drawing/2014/main" id="{B57B76B2-46FA-9FEF-2425-86CA34784E0B}"/>
                      </a:ext>
                    </a:extLst>
                  </p:cNvPr>
                  <p:cNvGrpSpPr/>
                  <p:nvPr/>
                </p:nvGrpSpPr>
                <p:grpSpPr>
                  <a:xfrm>
                    <a:off x="1164989" y="1612571"/>
                    <a:ext cx="2907912" cy="3207992"/>
                    <a:chOff x="481034" y="1871685"/>
                    <a:chExt cx="3877216" cy="4277322"/>
                  </a:xfrm>
                </p:grpSpPr>
                <p:pic>
                  <p:nvPicPr>
                    <p:cNvPr id="22" name="內容版面配置區 6">
                      <a:extLst>
                        <a:ext uri="{FF2B5EF4-FFF2-40B4-BE49-F238E27FC236}">
                          <a16:creationId xmlns:a16="http://schemas.microsoft.com/office/drawing/2014/main" id="{6D47914E-22E0-6A87-D328-BDE1CBA30274}"/>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81034" y="1871685"/>
                      <a:ext cx="3877216" cy="4277322"/>
                    </a:xfrm>
                    <a:prstGeom prst="rect">
                      <a:avLst/>
                    </a:prstGeom>
                    <a:noFill/>
                    <a:ln>
                      <a:noFill/>
                    </a:ln>
                  </p:spPr>
                </p:pic>
                <p:pic>
                  <p:nvPicPr>
                    <p:cNvPr id="23" name="圖片 22">
                      <a:extLst>
                        <a:ext uri="{FF2B5EF4-FFF2-40B4-BE49-F238E27FC236}">
                          <a16:creationId xmlns:a16="http://schemas.microsoft.com/office/drawing/2014/main" id="{0FE1088A-25DA-F365-61E3-810221EED719}"/>
                        </a:ext>
                      </a:extLst>
                    </p:cNvPr>
                    <p:cNvPicPr/>
                    <p:nvPr/>
                  </p:nvPicPr>
                  <p:blipFill rotWithShape="1">
                    <a:blip r:embed="rId4">
                      <a:extLst>
                        <a:ext uri="{28A0092B-C50C-407E-A947-70E740481C1C}">
                          <a14:useLocalDpi xmlns:a14="http://schemas.microsoft.com/office/drawing/2010/main" val="0"/>
                        </a:ext>
                      </a:extLst>
                    </a:blip>
                    <a:srcRect l="16772" t="51052" r="68243" b="44417"/>
                    <a:stretch/>
                  </p:blipFill>
                  <p:spPr bwMode="auto">
                    <a:xfrm>
                      <a:off x="838200" y="4079630"/>
                      <a:ext cx="603270" cy="196949"/>
                    </a:xfrm>
                    <a:prstGeom prst="rect">
                      <a:avLst/>
                    </a:prstGeom>
                    <a:noFill/>
                    <a:ln>
                      <a:noFill/>
                    </a:ln>
                  </p:spPr>
                </p:pic>
                <p:sp>
                  <p:nvSpPr>
                    <p:cNvPr id="24" name="矩形 23">
                      <a:extLst>
                        <a:ext uri="{FF2B5EF4-FFF2-40B4-BE49-F238E27FC236}">
                          <a16:creationId xmlns:a16="http://schemas.microsoft.com/office/drawing/2014/main" id="{CCF1BAF6-AC1A-6DFB-1D11-799D090221F3}"/>
                        </a:ext>
                      </a:extLst>
                    </p:cNvPr>
                    <p:cNvSpPr/>
                    <p:nvPr/>
                  </p:nvSpPr>
                  <p:spPr>
                    <a:xfrm>
                      <a:off x="3218767" y="2025747"/>
                      <a:ext cx="520504"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C896BC56-940C-3EE0-9D4C-5E769CC1C80A}"/>
                        </a:ext>
                      </a:extLst>
                    </p:cNvPr>
                    <p:cNvSpPr/>
                    <p:nvPr/>
                  </p:nvSpPr>
                  <p:spPr>
                    <a:xfrm>
                      <a:off x="2159390" y="2025747"/>
                      <a:ext cx="520504"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grpSp>
              <p:sp>
                <p:nvSpPr>
                  <p:cNvPr id="14" name="矩形 13">
                    <a:extLst>
                      <a:ext uri="{FF2B5EF4-FFF2-40B4-BE49-F238E27FC236}">
                        <a16:creationId xmlns:a16="http://schemas.microsoft.com/office/drawing/2014/main" id="{B7CD6458-5DAB-1E87-1A82-8279FD534A14}"/>
                      </a:ext>
                    </a:extLst>
                  </p:cNvPr>
                  <p:cNvSpPr/>
                  <p:nvPr/>
                </p:nvSpPr>
                <p:spPr>
                  <a:xfrm>
                    <a:off x="3154984" y="1863865"/>
                    <a:ext cx="390378" cy="147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91870CB0-AF5B-0E32-C281-4BCDC0066A9C}"/>
                      </a:ext>
                    </a:extLst>
                  </p:cNvPr>
                  <p:cNvSpPr/>
                  <p:nvPr/>
                </p:nvSpPr>
                <p:spPr>
                  <a:xfrm>
                    <a:off x="2279519" y="1771732"/>
                    <a:ext cx="597288"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149F12F3-365E-83B1-AF1A-CE1BAF555F6E}"/>
                      </a:ext>
                    </a:extLst>
                  </p:cNvPr>
                  <p:cNvSpPr/>
                  <p:nvPr/>
                </p:nvSpPr>
                <p:spPr>
                  <a:xfrm>
                    <a:off x="3206821" y="1771732"/>
                    <a:ext cx="597288" cy="270030"/>
                  </a:xfrm>
                  <a:prstGeom prst="rect">
                    <a:avLst/>
                  </a:prstGeom>
                  <a:solidFill>
                    <a:srgbClr val="1CEE12">
                      <a:alpha val="73000"/>
                    </a:srgbClr>
                  </a:solidFill>
                  <a:ln>
                    <a:solidFill>
                      <a:srgbClr val="1CEE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0V</a:t>
                    </a:r>
                    <a:endParaRPr lang="zh-TW" altLang="en-US" b="1" dirty="0">
                      <a:latin typeface="Arial" panose="020B0604020202020204" pitchFamily="34" charset="0"/>
                      <a:cs typeface="Arial" panose="020B0604020202020204" pitchFamily="34" charset="0"/>
                    </a:endParaRPr>
                  </a:p>
                </p:txBody>
              </p:sp>
              <p:sp>
                <p:nvSpPr>
                  <p:cNvPr id="17" name="橢圓 16">
                    <a:extLst>
                      <a:ext uri="{FF2B5EF4-FFF2-40B4-BE49-F238E27FC236}">
                        <a16:creationId xmlns:a16="http://schemas.microsoft.com/office/drawing/2014/main" id="{9F6F2440-6720-A9ED-BFA3-C0ED1E328787}"/>
                      </a:ext>
                    </a:extLst>
                  </p:cNvPr>
                  <p:cNvSpPr/>
                  <p:nvPr/>
                </p:nvSpPr>
                <p:spPr>
                  <a:xfrm>
                    <a:off x="2641484" y="2974349"/>
                    <a:ext cx="675250" cy="643597"/>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9BCAC86A-1AAE-C9B0-A3BB-251BA08332D2}"/>
                      </a:ext>
                    </a:extLst>
                  </p:cNvPr>
                  <p:cNvSpPr/>
                  <p:nvPr/>
                </p:nvSpPr>
                <p:spPr>
                  <a:xfrm>
                    <a:off x="1432864" y="2219656"/>
                    <a:ext cx="2371245" cy="27003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FD2D0253-55AC-2CF2-D707-F88A6B22790E}"/>
                      </a:ext>
                    </a:extLst>
                  </p:cNvPr>
                  <p:cNvSpPr/>
                  <p:nvPr/>
                </p:nvSpPr>
                <p:spPr>
                  <a:xfrm>
                    <a:off x="1432864" y="4188945"/>
                    <a:ext cx="2371245" cy="301944"/>
                  </a:xfrm>
                  <a:prstGeom prst="rect">
                    <a:avLst/>
                  </a:prstGeom>
                  <a:solidFill>
                    <a:srgbClr val="1CEE1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0V</a:t>
                    </a:r>
                    <a:endParaRPr lang="zh-TW" altLang="en-US"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72786FB0-41B9-35DB-F26D-C2736B5DF3EE}"/>
                      </a:ext>
                    </a:extLst>
                  </p:cNvPr>
                  <p:cNvSpPr/>
                  <p:nvPr/>
                </p:nvSpPr>
                <p:spPr>
                  <a:xfrm>
                    <a:off x="1432864" y="4507993"/>
                    <a:ext cx="2371243" cy="270030"/>
                  </a:xfrm>
                  <a:prstGeom prst="rect">
                    <a:avLst/>
                  </a:prstGeom>
                  <a:solidFill>
                    <a:srgbClr val="FF0000">
                      <a:alpha val="7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latin typeface="Arial" panose="020B0604020202020204" pitchFamily="34" charset="0"/>
                        <a:cs typeface="Arial" panose="020B0604020202020204" pitchFamily="34" charset="0"/>
                      </a:rPr>
                      <a:t>Vcc</a:t>
                    </a:r>
                    <a:endParaRPr lang="zh-TW" altLang="en-US" b="1" dirty="0">
                      <a:latin typeface="Arial" panose="020B0604020202020204" pitchFamily="34" charset="0"/>
                      <a:cs typeface="Arial" panose="020B0604020202020204" pitchFamily="34" charset="0"/>
                    </a:endParaRPr>
                  </a:p>
                </p:txBody>
              </p:sp>
              <p:sp>
                <p:nvSpPr>
                  <p:cNvPr id="21" name="文字方塊 20">
                    <a:extLst>
                      <a:ext uri="{FF2B5EF4-FFF2-40B4-BE49-F238E27FC236}">
                        <a16:creationId xmlns:a16="http://schemas.microsoft.com/office/drawing/2014/main" id="{4123C30B-0D93-67DE-968A-371E75AC5FD4}"/>
                      </a:ext>
                    </a:extLst>
                  </p:cNvPr>
                  <p:cNvSpPr txBox="1"/>
                  <p:nvPr/>
                </p:nvSpPr>
                <p:spPr>
                  <a:xfrm>
                    <a:off x="3495033" y="3061790"/>
                    <a:ext cx="1569660" cy="369332"/>
                  </a:xfrm>
                  <a:prstGeom prst="rect">
                    <a:avLst/>
                  </a:prstGeom>
                  <a:noFill/>
                </p:spPr>
                <p:txBody>
                  <a:bodyPr wrap="none" rtlCol="0">
                    <a:spAutoFit/>
                  </a:bodyPr>
                  <a:lstStyle/>
                  <a:p>
                    <a:r>
                      <a:rPr lang="en-US" altLang="zh-TW" b="1" dirty="0">
                        <a:solidFill>
                          <a:srgbClr val="0070C0"/>
                        </a:solidFill>
                        <a:latin typeface="Arial" panose="020B0604020202020204" pitchFamily="34" charset="0"/>
                        <a:cs typeface="Arial" panose="020B0604020202020204" pitchFamily="34" charset="0"/>
                      </a:rPr>
                      <a:t>program cell</a:t>
                    </a:r>
                    <a:endParaRPr lang="zh-TW" altLang="en-US" b="1" dirty="0">
                      <a:solidFill>
                        <a:srgbClr val="0070C0"/>
                      </a:solidFill>
                      <a:latin typeface="Arial" panose="020B0604020202020204" pitchFamily="34" charset="0"/>
                      <a:cs typeface="Arial" panose="020B0604020202020204" pitchFamily="34" charset="0"/>
                    </a:endParaRPr>
                  </a:p>
                </p:txBody>
              </p:sp>
            </p:grpSp>
            <p:sp>
              <p:nvSpPr>
                <p:cNvPr id="10" name="橢圓 9">
                  <a:extLst>
                    <a:ext uri="{FF2B5EF4-FFF2-40B4-BE49-F238E27FC236}">
                      <a16:creationId xmlns:a16="http://schemas.microsoft.com/office/drawing/2014/main" id="{146FC8A5-392A-959A-1985-4089D829831C}"/>
                    </a:ext>
                  </a:extLst>
                </p:cNvPr>
                <p:cNvSpPr/>
                <p:nvPr/>
              </p:nvSpPr>
              <p:spPr>
                <a:xfrm>
                  <a:off x="2361729" y="2213145"/>
                  <a:ext cx="675250" cy="643597"/>
                </a:xfrm>
                <a:prstGeom prst="ellipse">
                  <a:avLst/>
                </a:prstGeom>
                <a:solidFill>
                  <a:schemeClr val="accent4">
                    <a:alpha val="40000"/>
                  </a:schemeClr>
                </a:solid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1" name="橢圓 10">
                  <a:extLst>
                    <a:ext uri="{FF2B5EF4-FFF2-40B4-BE49-F238E27FC236}">
                      <a16:creationId xmlns:a16="http://schemas.microsoft.com/office/drawing/2014/main" id="{84EFACFC-E2BC-9A70-1105-D7F661CEA1A5}"/>
                    </a:ext>
                  </a:extLst>
                </p:cNvPr>
                <p:cNvSpPr/>
                <p:nvPr/>
              </p:nvSpPr>
              <p:spPr>
                <a:xfrm>
                  <a:off x="1497506" y="2869460"/>
                  <a:ext cx="675250" cy="643597"/>
                </a:xfrm>
                <a:prstGeom prst="ellipse">
                  <a:avLst/>
                </a:prstGeom>
                <a:solidFill>
                  <a:srgbClr val="FF0000">
                    <a:alpha val="40000"/>
                  </a:srgbClr>
                </a:solid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12" name="橢圓 11">
                  <a:extLst>
                    <a:ext uri="{FF2B5EF4-FFF2-40B4-BE49-F238E27FC236}">
                      <a16:creationId xmlns:a16="http://schemas.microsoft.com/office/drawing/2014/main" id="{19F71709-64A4-D6D8-6CF7-FCC7D17FFBF1}"/>
                    </a:ext>
                  </a:extLst>
                </p:cNvPr>
                <p:cNvSpPr/>
                <p:nvPr/>
              </p:nvSpPr>
              <p:spPr>
                <a:xfrm>
                  <a:off x="2361729" y="3550799"/>
                  <a:ext cx="675250" cy="643597"/>
                </a:xfrm>
                <a:prstGeom prst="ellipse">
                  <a:avLst/>
                </a:prstGeom>
                <a:solidFill>
                  <a:schemeClr val="accent4">
                    <a:alpha val="40000"/>
                  </a:schemeClr>
                </a:solidFill>
                <a:ln w="38100">
                  <a:solidFill>
                    <a:srgbClr val="FFC000">
                      <a:alpha val="94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grpSp>
          <p:sp>
            <p:nvSpPr>
              <p:cNvPr id="8" name="文字方塊 7">
                <a:extLst>
                  <a:ext uri="{FF2B5EF4-FFF2-40B4-BE49-F238E27FC236}">
                    <a16:creationId xmlns:a16="http://schemas.microsoft.com/office/drawing/2014/main" id="{227A385E-881A-C273-0DF9-B04927053308}"/>
                  </a:ext>
                </a:extLst>
              </p:cNvPr>
              <p:cNvSpPr txBox="1"/>
              <p:nvPr/>
            </p:nvSpPr>
            <p:spPr>
              <a:xfrm>
                <a:off x="6524277" y="4850914"/>
                <a:ext cx="1980029" cy="369332"/>
              </a:xfrm>
              <a:prstGeom prst="rect">
                <a:avLst/>
              </a:prstGeom>
              <a:noFill/>
            </p:spPr>
            <p:txBody>
              <a:bodyPr wrap="none" rtlCol="0">
                <a:spAutoFit/>
              </a:bodyPr>
              <a:lstStyle/>
              <a:p>
                <a:r>
                  <a:rPr lang="en-US" altLang="zh-TW" b="1" dirty="0">
                    <a:solidFill>
                      <a:srgbClr val="FF0000"/>
                    </a:solidFill>
                    <a:latin typeface="Arial" panose="020B0604020202020204" pitchFamily="34" charset="0"/>
                    <a:cs typeface="Arial" panose="020B0604020202020204" pitchFamily="34" charset="0"/>
                  </a:rPr>
                  <a:t>Program disturb</a:t>
                </a:r>
                <a:endParaRPr lang="zh-TW" altLang="en-US" b="1" dirty="0">
                  <a:solidFill>
                    <a:srgbClr val="FF0000"/>
                  </a:solidFill>
                  <a:latin typeface="Arial" panose="020B0604020202020204" pitchFamily="34" charset="0"/>
                  <a:cs typeface="Arial" panose="020B0604020202020204" pitchFamily="34" charset="0"/>
                </a:endParaRPr>
              </a:p>
            </p:txBody>
          </p:sp>
        </p:grpSp>
        <p:sp>
          <p:nvSpPr>
            <p:cNvPr id="6" name="文字方塊 5">
              <a:extLst>
                <a:ext uri="{FF2B5EF4-FFF2-40B4-BE49-F238E27FC236}">
                  <a16:creationId xmlns:a16="http://schemas.microsoft.com/office/drawing/2014/main" id="{4E2DCB94-0BF6-224B-8679-0109E6410E7C}"/>
                </a:ext>
              </a:extLst>
            </p:cNvPr>
            <p:cNvSpPr txBox="1"/>
            <p:nvPr/>
          </p:nvSpPr>
          <p:spPr>
            <a:xfrm>
              <a:off x="9704646" y="5877539"/>
              <a:ext cx="1569660" cy="369332"/>
            </a:xfrm>
            <a:prstGeom prst="rect">
              <a:avLst/>
            </a:prstGeom>
            <a:noFill/>
          </p:spPr>
          <p:txBody>
            <a:bodyPr wrap="none" rtlCol="0">
              <a:spAutoFit/>
            </a:bodyPr>
            <a:lstStyle/>
            <a:p>
              <a:r>
                <a:rPr lang="en-US" altLang="zh-TW" b="1" dirty="0">
                  <a:solidFill>
                    <a:schemeClr val="accent4"/>
                  </a:solidFill>
                  <a:latin typeface="Arial" panose="020B0604020202020204" pitchFamily="34" charset="0"/>
                  <a:cs typeface="Arial" panose="020B0604020202020204" pitchFamily="34" charset="0"/>
                </a:rPr>
                <a:t>Pass disturb</a:t>
              </a:r>
              <a:endParaRPr lang="zh-TW" altLang="en-US" b="1" dirty="0">
                <a:solidFill>
                  <a:schemeClr val="accent4"/>
                </a:solidFill>
                <a:latin typeface="Arial" panose="020B0604020202020204" pitchFamily="34" charset="0"/>
                <a:cs typeface="Arial" panose="020B0604020202020204" pitchFamily="34" charset="0"/>
              </a:endParaRPr>
            </a:p>
          </p:txBody>
        </p:sp>
      </p:grpSp>
      <p:sp>
        <p:nvSpPr>
          <p:cNvPr id="27" name="矩形 26">
            <a:extLst>
              <a:ext uri="{FF2B5EF4-FFF2-40B4-BE49-F238E27FC236}">
                <a16:creationId xmlns:a16="http://schemas.microsoft.com/office/drawing/2014/main" id="{49730FD0-DA58-EBD5-22F9-D4C6CA644FC7}"/>
              </a:ext>
            </a:extLst>
          </p:cNvPr>
          <p:cNvSpPr/>
          <p:nvPr/>
        </p:nvSpPr>
        <p:spPr>
          <a:xfrm>
            <a:off x="1819852" y="2651125"/>
            <a:ext cx="2730313" cy="365125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1FF5C6AF-D844-091C-C31D-B0D6FFF1FAC3}"/>
                  </a:ext>
                </a:extLst>
              </p:cNvPr>
              <p:cNvSpPr txBox="1"/>
              <p:nvPr/>
            </p:nvSpPr>
            <p:spPr>
              <a:xfrm>
                <a:off x="159334" y="631142"/>
                <a:ext cx="11949896" cy="1879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b="1"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 Disturb </a:t>
                </a:r>
                <a:r>
                  <a:rPr lang="en-US" altLang="zh-TW" sz="2400" b="1" dirty="0">
                    <a:solidFill>
                      <a:srgbClr val="FF0000"/>
                    </a:solidFill>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在沒要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的線路上，因為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Boosting</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的關係會產生一個 </a:t>
                </a:r>
                <a14:m>
                  <m:oMath xmlns:m="http://schemas.openxmlformats.org/officeDocument/2006/math">
                    <m:sSub>
                      <m:sSubPr>
                        <m:ctrlPr>
                          <a:rPr lang="en-US" altLang="zh-TW" b="0" i="1"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sSubPr>
                      <m:e>
                        <m:r>
                          <a:rPr lang="zh-TW" altLang="en-US" i="0" dirty="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b="0" i="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b="0" i="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boost</m:t>
                        </m:r>
                      </m:sub>
                    </m:sSub>
                  </m:oMath>
                </a14:m>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a:t>
                </a:r>
                <a:r>
                  <a:rPr lang="en-US" altLang="zh-TW" dirty="0">
                    <a:ea typeface="微軟正黑體" panose="020B0604030504040204" pitchFamily="34" charset="-120"/>
                    <a:cs typeface="Times New Roman" panose="02020603050405020304" pitchFamily="18" charset="0"/>
                  </a:rPr>
                  <a:t>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zh-TW" altLang="en-US" dirty="0">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dirty="0">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b="0" i="0" dirty="0" smtClean="0">
                            <a:latin typeface="Cambria Math" panose="02040503050406030204" pitchFamily="18" charset="0"/>
                            <a:ea typeface="微軟正黑體" panose="020B0604030504040204" pitchFamily="34" charset="-120"/>
                            <a:cs typeface="Times New Roman" panose="02020603050405020304" pitchFamily="18" charset="0"/>
                          </a:rPr>
                          <m:t>pgm</m:t>
                        </m:r>
                      </m:sub>
                    </m:sSub>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跟 </a:t>
                </a:r>
                <a14:m>
                  <m:oMath xmlns:m="http://schemas.openxmlformats.org/officeDocument/2006/math">
                    <m:sSub>
                      <m:sSub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zh-TW" altLang="en-US" dirty="0">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dirty="0">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dirty="0">
                            <a:latin typeface="Cambria Math" panose="02040503050406030204" pitchFamily="18" charset="0"/>
                            <a:ea typeface="微軟正黑體" panose="020B0604030504040204" pitchFamily="34" charset="-120"/>
                            <a:cs typeface="Times New Roman" panose="02020603050405020304" pitchFamily="18" charset="0"/>
                          </a:rPr>
                          <m:t>boost</m:t>
                        </m:r>
                      </m:sub>
                    </m:sSub>
                  </m:oMath>
                </a14:m>
                <a:r>
                  <a:rPr lang="zh-TW" altLang="en-US" dirty="0">
                    <a:latin typeface="微軟正黑體" panose="020B0604030504040204" pitchFamily="34" charset="-120"/>
                    <a:ea typeface="微軟正黑體" panose="020B0604030504040204" pitchFamily="34" charset="-120"/>
                  </a:rPr>
                  <a:t> 的壓差也有一定的</a:t>
                </a:r>
                <a:r>
                  <a:rPr lang="zh-TW" altLang="en-US" dirty="0">
                    <a:solidFill>
                      <a:srgbClr val="FF0000"/>
                    </a:solidFill>
                    <a:latin typeface="微軟正黑體" panose="020B0604030504040204" pitchFamily="34" charset="-120"/>
                    <a:ea typeface="微軟正黑體" panose="020B0604030504040204" pitchFamily="34" charset="-120"/>
                  </a:rPr>
                  <a:t>機會使電荷進入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Cell </a:t>
                </a:r>
                <a:r>
                  <a:rPr lang="zh-TW" altLang="en-US" dirty="0">
                    <a:solidFill>
                      <a:srgbClr val="FF0000"/>
                    </a:solidFill>
                    <a:latin typeface="微軟正黑體" panose="020B0604030504040204" pitchFamily="34" charset="-120"/>
                    <a:ea typeface="微軟正黑體" panose="020B0604030504040204" pitchFamily="34" charset="-120"/>
                  </a:rPr>
                  <a:t>儲存層</a:t>
                </a:r>
                <a:r>
                  <a:rPr lang="zh-TW" altLang="en-US" dirty="0">
                    <a:latin typeface="微軟正黑體" panose="020B0604030504040204" pitchFamily="34" charset="-120"/>
                    <a:ea typeface="微軟正黑體" panose="020B0604030504040204" pitchFamily="34" charset="-120"/>
                  </a:rPr>
                  <a:t>，導致原本</a:t>
                </a:r>
                <a:r>
                  <a:rPr lang="zh-TW" altLang="en-US" dirty="0">
                    <a:solidFill>
                      <a:srgbClr val="FF0000"/>
                    </a:solidFill>
                    <a:latin typeface="微軟正黑體" panose="020B0604030504040204" pitchFamily="34" charset="-120"/>
                    <a:ea typeface="微軟正黑體" panose="020B0604030504040204" pitchFamily="34" charset="-120"/>
                  </a:rPr>
                  <a:t>沒有要寫的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Cell</a:t>
                </a:r>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被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Program</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主要</a:t>
                </a:r>
                <a:r>
                  <a:rPr lang="zh-TW" altLang="en-US" dirty="0">
                    <a:solidFill>
                      <a:srgbClr val="00B0F0"/>
                    </a:solidFill>
                    <a:latin typeface="微軟正黑體" panose="020B0604030504040204" pitchFamily="34" charset="-120"/>
                    <a:ea typeface="微軟正黑體" panose="020B0604030504040204" pitchFamily="34" charset="-120"/>
                  </a:rPr>
                  <a:t>影響</a:t>
                </a:r>
                <a:r>
                  <a:rPr lang="zh-TW" altLang="en-US" dirty="0">
                    <a:latin typeface="微軟正黑體" panose="020B0604030504040204" pitchFamily="34" charset="-120"/>
                    <a:ea typeface="微軟正黑體" panose="020B0604030504040204" pitchFamily="34" charset="-120"/>
                  </a:rPr>
                  <a:t>與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 Cell </a:t>
                </a:r>
                <a:r>
                  <a:rPr lang="zh-TW" altLang="en-US" dirty="0">
                    <a:solidFill>
                      <a:srgbClr val="00B0F0"/>
                    </a:solidFill>
                    <a:latin typeface="微軟正黑體" panose="020B0604030504040204" pitchFamily="34" charset="-120"/>
                    <a:ea typeface="微軟正黑體" panose="020B0604030504040204" pitchFamily="34" charset="-120"/>
                  </a:rPr>
                  <a:t>同一 </a:t>
                </a:r>
                <a:r>
                  <a:rPr lang="en-US" altLang="zh-TW" dirty="0">
                    <a:solidFill>
                      <a:srgbClr val="00B0F0"/>
                    </a:solidFill>
                    <a:latin typeface="Times New Roman" panose="02020603050405020304" pitchFamily="18" charset="0"/>
                    <a:ea typeface="微軟正黑體" panose="020B0604030504040204" pitchFamily="34" charset="-120"/>
                    <a:cs typeface="Times New Roman" panose="02020603050405020304" pitchFamily="18" charset="0"/>
                  </a:rPr>
                  <a:t>WL </a:t>
                </a:r>
                <a:r>
                  <a:rPr lang="zh-TW" altLang="en-US" dirty="0">
                    <a:latin typeface="微軟正黑體" panose="020B0604030504040204" pitchFamily="34" charset="-120"/>
                    <a:ea typeface="微軟正黑體" panose="020B0604030504040204" pitchFamily="34" charset="-120"/>
                  </a:rPr>
                  <a:t>上沒有要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1FF5C6AF-D844-091C-C31D-B0D6FFF1FAC3}"/>
                  </a:ext>
                </a:extLst>
              </p:cNvPr>
              <p:cNvSpPr txBox="1">
                <a:spLocks noRot="1" noChangeAspect="1" noMove="1" noResize="1" noEditPoints="1" noAdjustHandles="1" noChangeArrowheads="1" noChangeShapeType="1" noTextEdit="1"/>
              </p:cNvSpPr>
              <p:nvPr/>
            </p:nvSpPr>
            <p:spPr>
              <a:xfrm>
                <a:off x="159334" y="631142"/>
                <a:ext cx="11949896" cy="1879874"/>
              </a:xfrm>
              <a:prstGeom prst="rect">
                <a:avLst/>
              </a:prstGeom>
              <a:blipFill>
                <a:blip r:embed="rId5"/>
                <a:stretch>
                  <a:fillRect l="-663" b="-4545"/>
                </a:stretch>
              </a:blipFill>
            </p:spPr>
            <p:txBody>
              <a:bodyPr/>
              <a:lstStyle/>
              <a:p>
                <a:r>
                  <a:rPr lang="zh-TW" altLang="en-US">
                    <a:noFill/>
                  </a:rPr>
                  <a:t> </a:t>
                </a:r>
              </a:p>
            </p:txBody>
          </p:sp>
        </mc:Fallback>
      </mc:AlternateContent>
      <p:pic>
        <p:nvPicPr>
          <p:cNvPr id="29" name="圖片 28">
            <a:extLst>
              <a:ext uri="{FF2B5EF4-FFF2-40B4-BE49-F238E27FC236}">
                <a16:creationId xmlns:a16="http://schemas.microsoft.com/office/drawing/2014/main" id="{A039ED1B-D5B3-982F-B747-5A701E466AE0}"/>
              </a:ext>
            </a:extLst>
          </p:cNvPr>
          <p:cNvPicPr>
            <a:picLocks noChangeAspect="1"/>
          </p:cNvPicPr>
          <p:nvPr/>
        </p:nvPicPr>
        <p:blipFill>
          <a:blip r:embed="rId6"/>
          <a:stretch>
            <a:fillRect/>
          </a:stretch>
        </p:blipFill>
        <p:spPr>
          <a:xfrm>
            <a:off x="7652721" y="2476104"/>
            <a:ext cx="3788707" cy="3071720"/>
          </a:xfrm>
          <a:prstGeom prst="rect">
            <a:avLst/>
          </a:prstGeom>
        </p:spPr>
      </p:pic>
      <p:sp>
        <p:nvSpPr>
          <p:cNvPr id="30" name="文字方塊 29">
            <a:extLst>
              <a:ext uri="{FF2B5EF4-FFF2-40B4-BE49-F238E27FC236}">
                <a16:creationId xmlns:a16="http://schemas.microsoft.com/office/drawing/2014/main" id="{D18969E0-89EC-9E81-4050-E17E751A2D3E}"/>
              </a:ext>
            </a:extLst>
          </p:cNvPr>
          <p:cNvSpPr txBox="1"/>
          <p:nvPr/>
        </p:nvSpPr>
        <p:spPr>
          <a:xfrm>
            <a:off x="6681501" y="5598954"/>
            <a:ext cx="5493042" cy="8724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必須</a:t>
            </a:r>
            <a:r>
              <a:rPr lang="zh-TW" altLang="en-US" dirty="0">
                <a:solidFill>
                  <a:srgbClr val="FF0000"/>
                </a:solidFill>
                <a:latin typeface="微軟正黑體" panose="020B0604030504040204" pitchFamily="34" charset="-120"/>
                <a:ea typeface="微軟正黑體" panose="020B0604030504040204" pitchFamily="34" charset="-120"/>
              </a:rPr>
              <a:t>調整</a:t>
            </a:r>
            <a:r>
              <a:rPr lang="zh-TW" altLang="en-US" dirty="0">
                <a:latin typeface="微軟正黑體" panose="020B0604030504040204" pitchFamily="34" charset="-120"/>
                <a:ea typeface="微軟正黑體" panose="020B0604030504040204" pitchFamily="34" charset="-12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Vpass</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window</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使得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 disturb</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Pass Disturb</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的影響盡可能的小。</a:t>
            </a:r>
            <a:endParaRPr lang="en-US" altLang="zh-TW" dirty="0">
              <a:latin typeface="微軟正黑體" panose="020B0604030504040204" pitchFamily="34" charset="-120"/>
              <a:ea typeface="微軟正黑體" panose="020B0604030504040204" pitchFamily="34" charset="-120"/>
            </a:endParaRPr>
          </a:p>
        </p:txBody>
      </p:sp>
      <p:sp>
        <p:nvSpPr>
          <p:cNvPr id="31" name="矩形 30">
            <a:extLst>
              <a:ext uri="{FF2B5EF4-FFF2-40B4-BE49-F238E27FC236}">
                <a16:creationId xmlns:a16="http://schemas.microsoft.com/office/drawing/2014/main" id="{DC086857-7D5E-F535-84EC-3BB482597F1B}"/>
              </a:ext>
            </a:extLst>
          </p:cNvPr>
          <p:cNvSpPr/>
          <p:nvPr/>
        </p:nvSpPr>
        <p:spPr>
          <a:xfrm>
            <a:off x="8947711" y="4960450"/>
            <a:ext cx="1315578" cy="3693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6332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Data Retention(1/2)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5617BF62-D763-1444-A8E4-E0601EAF1CAE}"/>
                  </a:ext>
                </a:extLst>
              </p:cNvPr>
              <p:cNvSpPr txBox="1"/>
              <p:nvPr/>
            </p:nvSpPr>
            <p:spPr>
              <a:xfrm>
                <a:off x="493439" y="576947"/>
                <a:ext cx="7845018" cy="58592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意義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存儲單元在</a:t>
                </a:r>
                <a:r>
                  <a:rPr lang="zh-TW" altLang="en-US" dirty="0">
                    <a:solidFill>
                      <a:srgbClr val="FF0000"/>
                    </a:solidFill>
                    <a:latin typeface="微軟正黑體" panose="020B0604030504040204" pitchFamily="34" charset="-120"/>
                    <a:ea typeface="微軟正黑體" panose="020B0604030504040204" pitchFamily="34" charset="-120"/>
                  </a:rPr>
                  <a:t>不供電</a:t>
                </a:r>
                <a:r>
                  <a:rPr lang="zh-TW" altLang="en-US" dirty="0">
                    <a:latin typeface="微軟正黑體" panose="020B0604030504040204" pitchFamily="34" charset="-120"/>
                    <a:ea typeface="微軟正黑體" panose="020B0604030504040204" pitchFamily="34" charset="-120"/>
                  </a:rPr>
                  <a:t>的情況下，隨著</a:t>
                </a:r>
                <a:r>
                  <a:rPr lang="zh-TW" altLang="en-US" dirty="0">
                    <a:solidFill>
                      <a:srgbClr val="FF0000"/>
                    </a:solidFill>
                    <a:latin typeface="微軟正黑體" panose="020B0604030504040204" pitchFamily="34" charset="-120"/>
                    <a:ea typeface="微軟正黑體" panose="020B0604030504040204" pitchFamily="34" charset="-120"/>
                  </a:rPr>
                  <a:t>時間流逝</a:t>
                </a:r>
                <a:r>
                  <a:rPr lang="zh-TW" altLang="en-US" dirty="0">
                    <a:latin typeface="微軟正黑體" panose="020B0604030504040204" pitchFamily="34" charset="-120"/>
                    <a:ea typeface="微軟正黑體" panose="020B0604030504040204" pitchFamily="34" charset="-120"/>
                  </a:rPr>
                  <a:t>，能夠</a:t>
                </a:r>
                <a:r>
                  <a:rPr lang="zh-TW" altLang="en-US" dirty="0">
                    <a:solidFill>
                      <a:srgbClr val="FF0000"/>
                    </a:solidFill>
                    <a:latin typeface="微軟正黑體" panose="020B0604030504040204" pitchFamily="34" charset="-120"/>
                    <a:ea typeface="微軟正黑體" panose="020B0604030504040204" pitchFamily="34" charset="-120"/>
                  </a:rPr>
                  <a:t>維持資料</a:t>
                </a:r>
                <a:r>
                  <a:rPr lang="zh-TW" altLang="en-US" dirty="0">
                    <a:latin typeface="微軟正黑體" panose="020B0604030504040204" pitchFamily="34" charset="-120"/>
                    <a:ea typeface="微軟正黑體" panose="020B0604030504040204" pitchFamily="34" charset="-120"/>
                  </a:rPr>
                  <a:t>的能力</a:t>
                </a:r>
                <a:r>
                  <a:rPr lang="zh-TW" altLang="en-US" dirty="0"/>
                  <a:t>。</a:t>
                </a:r>
                <a:endParaRPr lang="en-US" altLang="zh-TW" dirty="0"/>
              </a:p>
              <a:p>
                <a:pPr marL="285750"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影響效應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本徵電場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Intrinsic electric Field</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微軟正黑體" panose="020B0604030504040204" pitchFamily="34" charset="-120"/>
                    <a:ea typeface="微軟正黑體" panose="020B0604030504040204" pitchFamily="34" charset="-120"/>
                    <a:cs typeface="Times New Roman" panose="02020603050405020304" pitchFamily="18" charset="0"/>
                  </a:rPr>
                  <a:t>:</a:t>
                </a:r>
              </a:p>
              <a:p>
                <a:pPr marL="1200150" lvl="2" indent="-285750">
                  <a:lnSpc>
                    <a:spcPct val="150000"/>
                  </a:lnSpc>
                  <a:buFont typeface="Arial" panose="020B0604020202020204" pitchFamily="34" charset="0"/>
                  <a:buChar char="•"/>
                </a:pPr>
                <a:r>
                  <a:rPr lang="zh-TW" altLang="en-US" dirty="0">
                    <a:solidFill>
                      <a:srgbClr val="FF0000"/>
                    </a:solidFill>
                    <a:latin typeface="微軟正黑體" panose="020B0604030504040204" pitchFamily="34" charset="-120"/>
                    <a:ea typeface="微軟正黑體" panose="020B0604030504040204" pitchFamily="34" charset="-120"/>
                  </a:rPr>
                  <a:t>不加電壓</a:t>
                </a:r>
                <a:r>
                  <a:rPr lang="zh-TW" altLang="en-US" dirty="0">
                    <a:latin typeface="微軟正黑體" panose="020B0604030504040204" pitchFamily="34" charset="-120"/>
                    <a:ea typeface="微軟正黑體" panose="020B0604030504040204" pitchFamily="34" charset="-120"/>
                  </a:rPr>
                  <a:t>時，仍會有一個由</a:t>
                </a:r>
                <a:r>
                  <a:rPr lang="zh-TW" altLang="en-US" dirty="0">
                    <a:solidFill>
                      <a:srgbClr val="FF0000"/>
                    </a:solidFill>
                    <a:latin typeface="微軟正黑體" panose="020B0604030504040204" pitchFamily="34" charset="-120"/>
                    <a:ea typeface="微軟正黑體" panose="020B0604030504040204" pitchFamily="34" charset="-120"/>
                  </a:rPr>
                  <a:t>儲存層</a:t>
                </a:r>
                <a:r>
                  <a:rPr lang="zh-TW" altLang="en-US" dirty="0">
                    <a:latin typeface="微軟正黑體" panose="020B0604030504040204" pitchFamily="34" charset="-120"/>
                    <a:ea typeface="微軟正黑體" panose="020B0604030504040204" pitchFamily="34" charset="-120"/>
                  </a:rPr>
                  <a:t>中電荷產生的</a:t>
                </a:r>
                <a:r>
                  <a:rPr lang="zh-TW" altLang="en-US" dirty="0">
                    <a:solidFill>
                      <a:srgbClr val="FF0000"/>
                    </a:solidFill>
                    <a:latin typeface="微軟正黑體" panose="020B0604030504040204" pitchFamily="34" charset="-120"/>
                    <a:ea typeface="微軟正黑體" panose="020B0604030504040204" pitchFamily="34" charset="-120"/>
                  </a:rPr>
                  <a:t>電場</a:t>
                </a:r>
                <a:r>
                  <a:rPr lang="zh-TW" altLang="en-US" dirty="0">
                    <a:latin typeface="微軟正黑體" panose="020B0604030504040204" pitchFamily="34" charset="-120"/>
                    <a:ea typeface="微軟正黑體" panose="020B0604030504040204" pitchFamily="34" charset="-120"/>
                  </a:rPr>
                  <a:t>，會造成</a:t>
                </a:r>
                <a:r>
                  <a:rPr lang="zh-TW" altLang="en-US" dirty="0">
                    <a:solidFill>
                      <a:srgbClr val="FF0000"/>
                    </a:solidFill>
                    <a:latin typeface="微軟正黑體" panose="020B0604030504040204" pitchFamily="34" charset="-120"/>
                    <a:ea typeface="微軟正黑體" panose="020B0604030504040204" pitchFamily="34" charset="-120"/>
                  </a:rPr>
                  <a:t>電荷流失</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De-trapping</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a:t>
                </a:r>
              </a:p>
              <a:p>
                <a:pPr marL="1200150" lvl="2"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氧化層中的</a:t>
                </a:r>
                <a:r>
                  <a:rPr lang="zh-TW" altLang="en-US" dirty="0">
                    <a:solidFill>
                      <a:srgbClr val="FF0000"/>
                    </a:solidFill>
                    <a:latin typeface="微軟正黑體" panose="020B0604030504040204" pitchFamily="34" charset="-120"/>
                    <a:ea typeface="微軟正黑體" panose="020B0604030504040204" pitchFamily="34" charset="-120"/>
                  </a:rPr>
                  <a:t>電荷</a:t>
                </a:r>
                <a:r>
                  <a:rPr lang="zh-TW" altLang="en-US" dirty="0">
                    <a:latin typeface="微軟正黑體" panose="020B0604030504040204" pitchFamily="34" charset="-120"/>
                    <a:ea typeface="微軟正黑體" panose="020B0604030504040204" pitchFamily="34" charset="-120"/>
                  </a:rPr>
                  <a:t>可能會</a:t>
                </a:r>
                <a:r>
                  <a:rPr lang="zh-TW" altLang="en-US" dirty="0">
                    <a:solidFill>
                      <a:srgbClr val="FF0000"/>
                    </a:solidFill>
                    <a:latin typeface="微軟正黑體" panose="020B0604030504040204" pitchFamily="34" charset="-120"/>
                    <a:ea typeface="微軟正黑體" panose="020B0604030504040204" pitchFamily="34" charset="-120"/>
                  </a:rPr>
                  <a:t>離開</a:t>
                </a:r>
                <a:r>
                  <a:rPr lang="zh-TW" altLang="en-US" dirty="0">
                    <a:latin typeface="微軟正黑體" panose="020B0604030504040204" pitchFamily="34" charset="-120"/>
                    <a:ea typeface="微軟正黑體" panose="020B0604030504040204" pitchFamily="34" charset="-120"/>
                  </a:rPr>
                  <a:t>，導致 </a:t>
                </a:r>
                <a14:m>
                  <m:oMath xmlns:m="http://schemas.openxmlformats.org/officeDocument/2006/math">
                    <m:sSub>
                      <m:sSubPr>
                        <m:ctrlPr>
                          <a:rPr lang="en-US" altLang="zh-TW" b="0" i="1"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ctrlPr>
                      </m:sSubPr>
                      <m:e>
                        <m:r>
                          <a:rPr lang="zh-TW" altLang="en-US" i="0" dirty="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 </m:t>
                        </m:r>
                        <m:r>
                          <m:rPr>
                            <m:sty m:val="p"/>
                          </m:rPr>
                          <a:rPr lang="en-US" altLang="zh-TW" b="0" i="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b="0" i="0" dirty="0" smtClean="0">
                            <a:solidFill>
                              <a:schemeClr val="tx1"/>
                            </a:solidFill>
                            <a:latin typeface="Cambria Math" panose="02040503050406030204" pitchFamily="18" charset="0"/>
                            <a:ea typeface="微軟正黑體" panose="020B0604030504040204" pitchFamily="34" charset="-120"/>
                            <a:cs typeface="Times New Roman" panose="02020603050405020304" pitchFamily="18" charset="0"/>
                          </a:rPr>
                          <m:t>th</m:t>
                        </m:r>
                      </m:sub>
                    </m:sSub>
                  </m:oMath>
                </a14:m>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被影響。</a:t>
                </a:r>
                <a:endParaRPr lang="nb-NO"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nb-NO" altLang="zh-TW" b="1" dirty="0">
                    <a:latin typeface="Times New Roman" panose="02020603050405020304" pitchFamily="18" charset="0"/>
                    <a:ea typeface="微軟正黑體" panose="020B0604030504040204" pitchFamily="34" charset="-120"/>
                    <a:cs typeface="Times New Roman" panose="02020603050405020304" pitchFamily="18" charset="0"/>
                  </a:rPr>
                  <a:t>Trap Assisted Tunneling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 TAT )</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a:p>
                <a:pPr marL="1200150" lvl="2"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經過多次的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a:t>
                </a:r>
                <a:r>
                  <a:rPr lang="zh-TW" altLang="en-US" dirty="0">
                    <a:solidFill>
                      <a:srgbClr val="FF0000"/>
                    </a:solidFill>
                    <a:latin typeface="微軟正黑體" panose="020B0604030504040204" pitchFamily="34" charset="-120"/>
                    <a:ea typeface="微軟正黑體" panose="020B0604030504040204" pitchFamily="34" charset="-120"/>
                  </a:rPr>
                  <a:t>隧道氧化層</a:t>
                </a:r>
                <a:r>
                  <a:rPr lang="zh-TW" altLang="en-US" dirty="0">
                    <a:latin typeface="微軟正黑體" panose="020B0604030504040204" pitchFamily="34" charset="-120"/>
                    <a:ea typeface="微軟正黑體" panose="020B0604030504040204" pitchFamily="34" charset="-120"/>
                  </a:rPr>
                  <a:t>會</a:t>
                </a:r>
                <a:r>
                  <a:rPr lang="zh-TW" altLang="en-US" dirty="0">
                    <a:solidFill>
                      <a:srgbClr val="FF0000"/>
                    </a:solidFill>
                    <a:latin typeface="微軟正黑體" panose="020B0604030504040204" pitchFamily="34" charset="-120"/>
                    <a:ea typeface="微軟正黑體" panose="020B0604030504040204" pitchFamily="34" charset="-120"/>
                  </a:rPr>
                  <a:t>老化產生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Trap</a:t>
                </a:r>
                <a:r>
                  <a:rPr lang="zh-TW" altLang="en-US" dirty="0">
                    <a:latin typeface="微軟正黑體" panose="020B0604030504040204" pitchFamily="34" charset="-120"/>
                    <a:ea typeface="微軟正黑體" panose="020B0604030504040204" pitchFamily="34" charset="-120"/>
                  </a:rPr>
                  <a:t>，導致會有通過的電荷被留下，造成絕緣體</a:t>
                </a:r>
                <a:r>
                  <a:rPr lang="zh-TW" altLang="en-US" dirty="0">
                    <a:solidFill>
                      <a:srgbClr val="FF0000"/>
                    </a:solidFill>
                    <a:latin typeface="微軟正黑體" panose="020B0604030504040204" pitchFamily="34" charset="-120"/>
                    <a:ea typeface="微軟正黑體" panose="020B0604030504040204" pitchFamily="34" charset="-120"/>
                  </a:rPr>
                  <a:t>產生導電性</a:t>
                </a:r>
                <a:r>
                  <a:rPr lang="zh-TW" altLang="en-US" dirty="0">
                    <a:latin typeface="微軟正黑體" panose="020B0604030504040204" pitchFamily="34" charset="-120"/>
                    <a:ea typeface="微軟正黑體" panose="020B0604030504040204" pitchFamily="34" charset="-120"/>
                  </a:rPr>
                  <a:t>，因此</a:t>
                </a:r>
                <a:r>
                  <a:rPr lang="zh-TW" altLang="en-US" dirty="0">
                    <a:solidFill>
                      <a:srgbClr val="FF0000"/>
                    </a:solidFill>
                    <a:latin typeface="微軟正黑體" panose="020B0604030504040204" pitchFamily="34" charset="-120"/>
                    <a:ea typeface="微軟正黑體" panose="020B0604030504040204" pitchFamily="34" charset="-120"/>
                  </a:rPr>
                  <a:t>電荷容易流失</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Lateral spreading</a:t>
                </a:r>
              </a:p>
              <a:p>
                <a:pPr marL="742950" lvl="1"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3D NAND</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中，儲存電荷的氮化矽（</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SiN</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）陷阱層是連續的，電子可沿水平方向擴散移動，擴散使得閾值電壓（</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Vth</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）分布範圍變寬並且漂移更容易發生，導致資料錯誤。</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5617BF62-D763-1444-A8E4-E0601EAF1CAE}"/>
                  </a:ext>
                </a:extLst>
              </p:cNvPr>
              <p:cNvSpPr txBox="1">
                <a:spLocks noRot="1" noChangeAspect="1" noMove="1" noResize="1" noEditPoints="1" noAdjustHandles="1" noChangeArrowheads="1" noChangeShapeType="1" noTextEdit="1"/>
              </p:cNvSpPr>
              <p:nvPr/>
            </p:nvSpPr>
            <p:spPr>
              <a:xfrm>
                <a:off x="493439" y="576947"/>
                <a:ext cx="7845018" cy="5859296"/>
              </a:xfrm>
              <a:prstGeom prst="rect">
                <a:avLst/>
              </a:prstGeom>
              <a:blipFill>
                <a:blip r:embed="rId3"/>
                <a:stretch>
                  <a:fillRect l="-544" r="-1943" b="-728"/>
                </a:stretch>
              </a:blipFill>
            </p:spPr>
            <p:txBody>
              <a:bodyPr/>
              <a:lstStyle/>
              <a:p>
                <a:r>
                  <a:rPr lang="zh-TW" altLang="en-US">
                    <a:noFill/>
                  </a:rPr>
                  <a:t> </a:t>
                </a:r>
              </a:p>
            </p:txBody>
          </p:sp>
        </mc:Fallback>
      </mc:AlternateContent>
      <p:pic>
        <p:nvPicPr>
          <p:cNvPr id="5" name="Picture 2">
            <a:extLst>
              <a:ext uri="{FF2B5EF4-FFF2-40B4-BE49-F238E27FC236}">
                <a16:creationId xmlns:a16="http://schemas.microsoft.com/office/drawing/2014/main" id="{1B8926B8-4D5C-B9CD-E801-D860335A7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224" y="2721429"/>
            <a:ext cx="3840481" cy="207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838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Data Retention(2/2)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6" name="文字方塊 5">
            <a:extLst>
              <a:ext uri="{FF2B5EF4-FFF2-40B4-BE49-F238E27FC236}">
                <a16:creationId xmlns:a16="http://schemas.microsoft.com/office/drawing/2014/main" id="{6D74D689-5565-9FD6-E001-2E2EA6830680}"/>
              </a:ext>
            </a:extLst>
          </p:cNvPr>
          <p:cNvSpPr txBox="1"/>
          <p:nvPr/>
        </p:nvSpPr>
        <p:spPr>
          <a:xfrm>
            <a:off x="379138" y="791119"/>
            <a:ext cx="11524701" cy="1704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Data Retention</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本徵態</a:t>
            </a:r>
            <a:r>
              <a:rPr lang="zh-TW" altLang="en-US" b="1" dirty="0">
                <a:latin typeface="微軟正黑體" panose="020B0604030504040204" pitchFamily="34" charset="-120"/>
                <a:ea typeface="微軟正黑體" panose="020B0604030504040204" pitchFamily="34" charset="-120"/>
              </a:rPr>
              <a:t>現象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電荷在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 </a:t>
            </a:r>
            <a:r>
              <a:rPr lang="zh-TW" altLang="en-US" dirty="0">
                <a:latin typeface="微軟正黑體" panose="020B0604030504040204" pitchFamily="34" charset="-120"/>
                <a:ea typeface="微軟正黑體" panose="020B0604030504040204" pitchFamily="34" charset="-120"/>
              </a:rPr>
              <a:t>中隨著</a:t>
            </a:r>
            <a:r>
              <a:rPr lang="zh-TW" altLang="en-US" dirty="0">
                <a:solidFill>
                  <a:srgbClr val="FF0000"/>
                </a:solidFill>
                <a:latin typeface="微軟正黑體" panose="020B0604030504040204" pitchFamily="34" charset="-120"/>
                <a:ea typeface="微軟正黑體" panose="020B0604030504040204" pitchFamily="34" charset="-120"/>
              </a:rPr>
              <a:t>時間變長</a:t>
            </a:r>
            <a:r>
              <a:rPr lang="zh-TW" altLang="en-US" dirty="0">
                <a:latin typeface="微軟正黑體" panose="020B0604030504040204" pitchFamily="34" charset="-120"/>
                <a:ea typeface="微軟正黑體" panose="020B0604030504040204" pitchFamily="34" charset="-120"/>
              </a:rPr>
              <a:t>會</a:t>
            </a:r>
            <a:r>
              <a:rPr lang="zh-TW" altLang="en-US" dirty="0">
                <a:solidFill>
                  <a:srgbClr val="FF0000"/>
                </a:solidFill>
                <a:latin typeface="微軟正黑體" panose="020B0604030504040204" pitchFamily="34" charset="-120"/>
                <a:ea typeface="微軟正黑體" panose="020B0604030504040204" pitchFamily="34" charset="-120"/>
              </a:rPr>
              <a:t>趨近於本徵態</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Flash </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封裝完後的初始</a:t>
            </a:r>
            <a:r>
              <a:rPr lang="zh-TW" altLang="en-US" dirty="0">
                <a:latin typeface="微軟正黑體" panose="020B0604030504040204" pitchFamily="34" charset="-120"/>
                <a:ea typeface="微軟正黑體" panose="020B0604030504040204" pitchFamily="34" charset="-120"/>
              </a:rPr>
              <a:t>電荷分佈狀態 </a:t>
            </a:r>
            <a:r>
              <a:rPr lang="en-US" altLang="zh-TW" dirty="0">
                <a:latin typeface="微軟正黑體" panose="020B0604030504040204" pitchFamily="34" charset="-120"/>
                <a:ea typeface="微軟正黑體" panose="020B0604030504040204" pitchFamily="34" charset="-120"/>
              </a:rPr>
              <a:t>)</a:t>
            </a:r>
          </a:p>
          <a:p>
            <a:pPr marL="1200150" lvl="2" indent="-285750">
              <a:lnSpc>
                <a:spcPct val="150000"/>
              </a:lnSpc>
              <a:buFont typeface="Arial" panose="020B0604020202020204" pitchFamily="34" charset="0"/>
              <a:buChar char="•"/>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High Pattern Shift Left</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本徵態落左側，時間久了會往左靠近</a:t>
            </a:r>
            <a:endParaRPr lang="en-US" altLang="zh-TW" dirty="0">
              <a:latin typeface="微軟正黑體" panose="020B0604030504040204" pitchFamily="34" charset="-120"/>
              <a:ea typeface="微軟正黑體" panose="020B0604030504040204" pitchFamily="34" charset="-120"/>
            </a:endParaRPr>
          </a:p>
          <a:p>
            <a:pPr marL="1200150" lvl="2" indent="-285750">
              <a:lnSpc>
                <a:spcPct val="150000"/>
              </a:lnSpc>
              <a:buFont typeface="Arial" panose="020B0604020202020204" pitchFamily="34" charset="0"/>
              <a:buChar char="•"/>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Low Pattern</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Shift Right</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本徵態落右側，時間久了會往右靠近</a:t>
            </a:r>
            <a:endParaRPr lang="en-US" altLang="zh-TW"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3BDB2C75-2998-4711-07E4-B69691BAA4DB}"/>
              </a:ext>
            </a:extLst>
          </p:cNvPr>
          <p:cNvPicPr>
            <a:picLocks noChangeAspect="1"/>
          </p:cNvPicPr>
          <p:nvPr/>
        </p:nvPicPr>
        <p:blipFill>
          <a:blip r:embed="rId3"/>
          <a:stretch>
            <a:fillRect/>
          </a:stretch>
        </p:blipFill>
        <p:spPr>
          <a:xfrm>
            <a:off x="2853013" y="3459907"/>
            <a:ext cx="5300387" cy="2474912"/>
          </a:xfrm>
          <a:prstGeom prst="rect">
            <a:avLst/>
          </a:prstGeom>
        </p:spPr>
      </p:pic>
      <p:sp>
        <p:nvSpPr>
          <p:cNvPr id="14" name="橢圓 13">
            <a:extLst>
              <a:ext uri="{FF2B5EF4-FFF2-40B4-BE49-F238E27FC236}">
                <a16:creationId xmlns:a16="http://schemas.microsoft.com/office/drawing/2014/main" id="{56960198-7A3F-12F1-870A-81772E9D09B9}"/>
              </a:ext>
            </a:extLst>
          </p:cNvPr>
          <p:cNvSpPr/>
          <p:nvPr/>
        </p:nvSpPr>
        <p:spPr>
          <a:xfrm>
            <a:off x="3050122" y="3497584"/>
            <a:ext cx="2340614" cy="78171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504573DC-8908-70A2-DA17-7B2472CF9DC9}"/>
              </a:ext>
            </a:extLst>
          </p:cNvPr>
          <p:cNvSpPr/>
          <p:nvPr/>
        </p:nvSpPr>
        <p:spPr>
          <a:xfrm>
            <a:off x="5980092" y="3497583"/>
            <a:ext cx="1780674" cy="781711"/>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a:extLst>
              <a:ext uri="{FF2B5EF4-FFF2-40B4-BE49-F238E27FC236}">
                <a16:creationId xmlns:a16="http://schemas.microsoft.com/office/drawing/2014/main" id="{D272B66F-6254-A0FF-482A-667C2AD56798}"/>
              </a:ext>
            </a:extLst>
          </p:cNvPr>
          <p:cNvGrpSpPr/>
          <p:nvPr/>
        </p:nvGrpSpPr>
        <p:grpSpPr>
          <a:xfrm>
            <a:off x="5814649" y="3110911"/>
            <a:ext cx="1034380" cy="472440"/>
            <a:chOff x="9259905" y="3885793"/>
            <a:chExt cx="1034380" cy="472440"/>
          </a:xfrm>
        </p:grpSpPr>
        <p:cxnSp>
          <p:nvCxnSpPr>
            <p:cNvPr id="17" name="直線單箭頭接點 16">
              <a:extLst>
                <a:ext uri="{FF2B5EF4-FFF2-40B4-BE49-F238E27FC236}">
                  <a16:creationId xmlns:a16="http://schemas.microsoft.com/office/drawing/2014/main" id="{DAC75B73-00A9-3256-1779-224B6628E153}"/>
                </a:ext>
              </a:extLst>
            </p:cNvPr>
            <p:cNvCxnSpPr>
              <a:cxnSpLocks/>
            </p:cNvCxnSpPr>
            <p:nvPr/>
          </p:nvCxnSpPr>
          <p:spPr>
            <a:xfrm>
              <a:off x="9259905" y="3885793"/>
              <a:ext cx="0" cy="472440"/>
            </a:xfrm>
            <a:prstGeom prst="straightConnector1">
              <a:avLst/>
            </a:prstGeom>
            <a:ln w="76200">
              <a:solidFill>
                <a:schemeClr val="accent5"/>
              </a:solidFill>
              <a:tailEnd type="triangle"/>
            </a:ln>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609340FD-D987-5167-A54B-D1301F8303A8}"/>
                </a:ext>
              </a:extLst>
            </p:cNvPr>
            <p:cNvCxnSpPr>
              <a:cxnSpLocks/>
            </p:cNvCxnSpPr>
            <p:nvPr/>
          </p:nvCxnSpPr>
          <p:spPr>
            <a:xfrm>
              <a:off x="9259905" y="3923469"/>
              <a:ext cx="1034380" cy="0"/>
            </a:xfrm>
            <a:prstGeom prst="line">
              <a:avLst/>
            </a:prstGeom>
            <a:ln w="76200">
              <a:solidFill>
                <a:schemeClr val="accent5"/>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EDCB8E01-C4F8-4373-B480-CA4DF7E4EEC5}"/>
                </a:ext>
              </a:extLst>
            </p:cNvPr>
            <p:cNvCxnSpPr>
              <a:cxnSpLocks/>
            </p:cNvCxnSpPr>
            <p:nvPr/>
          </p:nvCxnSpPr>
          <p:spPr>
            <a:xfrm>
              <a:off x="10294285" y="3885793"/>
              <a:ext cx="0" cy="347312"/>
            </a:xfrm>
            <a:prstGeom prst="line">
              <a:avLst/>
            </a:prstGeom>
            <a:ln w="76200">
              <a:solidFill>
                <a:schemeClr val="accent5"/>
              </a:solidFill>
            </a:ln>
          </p:spPr>
          <p:style>
            <a:lnRef idx="1">
              <a:schemeClr val="dk1"/>
            </a:lnRef>
            <a:fillRef idx="0">
              <a:schemeClr val="dk1"/>
            </a:fillRef>
            <a:effectRef idx="0">
              <a:schemeClr val="dk1"/>
            </a:effectRef>
            <a:fontRef idx="minor">
              <a:schemeClr val="tx1"/>
            </a:fontRef>
          </p:style>
        </p:cxnSp>
      </p:grpSp>
      <p:grpSp>
        <p:nvGrpSpPr>
          <p:cNvPr id="20" name="群組 19">
            <a:extLst>
              <a:ext uri="{FF2B5EF4-FFF2-40B4-BE49-F238E27FC236}">
                <a16:creationId xmlns:a16="http://schemas.microsoft.com/office/drawing/2014/main" id="{ECE73009-B16D-6277-AAF5-631EC191D778}"/>
              </a:ext>
            </a:extLst>
          </p:cNvPr>
          <p:cNvGrpSpPr/>
          <p:nvPr/>
        </p:nvGrpSpPr>
        <p:grpSpPr>
          <a:xfrm flipH="1">
            <a:off x="4505878" y="3110911"/>
            <a:ext cx="1034379" cy="472440"/>
            <a:chOff x="7958155" y="3885793"/>
            <a:chExt cx="1034380" cy="472440"/>
          </a:xfrm>
        </p:grpSpPr>
        <p:cxnSp>
          <p:nvCxnSpPr>
            <p:cNvPr id="21" name="直線單箭頭接點 20">
              <a:extLst>
                <a:ext uri="{FF2B5EF4-FFF2-40B4-BE49-F238E27FC236}">
                  <a16:creationId xmlns:a16="http://schemas.microsoft.com/office/drawing/2014/main" id="{E3FF55A3-984E-5661-58C3-38BB8E3CA61B}"/>
                </a:ext>
              </a:extLst>
            </p:cNvPr>
            <p:cNvCxnSpPr>
              <a:cxnSpLocks/>
            </p:cNvCxnSpPr>
            <p:nvPr/>
          </p:nvCxnSpPr>
          <p:spPr>
            <a:xfrm>
              <a:off x="7958155" y="3885793"/>
              <a:ext cx="0" cy="472440"/>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直線接點 21">
              <a:extLst>
                <a:ext uri="{FF2B5EF4-FFF2-40B4-BE49-F238E27FC236}">
                  <a16:creationId xmlns:a16="http://schemas.microsoft.com/office/drawing/2014/main" id="{C58C3180-5717-C048-5191-DA5C80939FCD}"/>
                </a:ext>
              </a:extLst>
            </p:cNvPr>
            <p:cNvCxnSpPr>
              <a:cxnSpLocks/>
            </p:cNvCxnSpPr>
            <p:nvPr/>
          </p:nvCxnSpPr>
          <p:spPr>
            <a:xfrm>
              <a:off x="7958155" y="3923469"/>
              <a:ext cx="1034380" cy="0"/>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84062F92-8C91-6DC3-4ABA-020A73D24074}"/>
                </a:ext>
              </a:extLst>
            </p:cNvPr>
            <p:cNvCxnSpPr>
              <a:cxnSpLocks/>
            </p:cNvCxnSpPr>
            <p:nvPr/>
          </p:nvCxnSpPr>
          <p:spPr>
            <a:xfrm>
              <a:off x="8992535" y="3885793"/>
              <a:ext cx="0" cy="347312"/>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grpSp>
      <p:sp>
        <p:nvSpPr>
          <p:cNvPr id="4" name="文字方塊 3">
            <a:extLst>
              <a:ext uri="{FF2B5EF4-FFF2-40B4-BE49-F238E27FC236}">
                <a16:creationId xmlns:a16="http://schemas.microsoft.com/office/drawing/2014/main" id="{ADE1F8D2-3AA0-5AAF-D12D-30C3588A704F}"/>
              </a:ext>
            </a:extLst>
          </p:cNvPr>
          <p:cNvSpPr txBox="1"/>
          <p:nvPr/>
        </p:nvSpPr>
        <p:spPr>
          <a:xfrm>
            <a:off x="5814649" y="2652602"/>
            <a:ext cx="2307042" cy="369332"/>
          </a:xfrm>
          <a:prstGeom prst="rect">
            <a:avLst/>
          </a:prstGeom>
          <a:solidFill>
            <a:schemeClr val="accent5">
              <a:lumMod val="20000"/>
              <a:lumOff val="80000"/>
            </a:schemeClr>
          </a:solidFill>
        </p:spPr>
        <p:txBody>
          <a:bodyPr wrap="none" rtlCol="0">
            <a:spAutoFit/>
          </a:bodyPr>
          <a:lstStyle/>
          <a:p>
            <a:r>
              <a:rPr lang="en-US" altLang="zh-TW" dirty="0">
                <a:solidFill>
                  <a:schemeClr val="accent5">
                    <a:lumMod val="75000"/>
                  </a:schemeClr>
                </a:solidFill>
                <a:latin typeface="Times New Roman" panose="02020603050405020304" pitchFamily="18" charset="0"/>
                <a:ea typeface="微軟正黑體" panose="020B0604030504040204" pitchFamily="34" charset="-120"/>
                <a:cs typeface="Times New Roman" panose="02020603050405020304" pitchFamily="18" charset="0"/>
              </a:rPr>
              <a:t>High Pattern Shift Left</a:t>
            </a:r>
            <a:endParaRPr lang="zh-TW" altLang="en-US"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3FBD9601-FBF7-5029-1584-C52A2AA3A8A5}"/>
              </a:ext>
            </a:extLst>
          </p:cNvPr>
          <p:cNvSpPr txBox="1"/>
          <p:nvPr/>
        </p:nvSpPr>
        <p:spPr>
          <a:xfrm>
            <a:off x="3271687" y="2652602"/>
            <a:ext cx="2268570" cy="369332"/>
          </a:xfrm>
          <a:prstGeom prst="rect">
            <a:avLst/>
          </a:prstGeom>
          <a:solidFill>
            <a:schemeClr val="accent2">
              <a:lumMod val="20000"/>
              <a:lumOff val="80000"/>
            </a:schemeClr>
          </a:solidFill>
        </p:spPr>
        <p:txBody>
          <a:bodyPr wrap="none" rtlCol="0">
            <a:spAutoFit/>
          </a:bodyPr>
          <a:lstStyle/>
          <a:p>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Low Pattern Shift Left</a:t>
            </a:r>
            <a:endParaRPr lang="zh-TW"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3407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2CFD8-72B3-861C-1C2D-79D8E876C16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1B6B4E6-5E8D-EAA2-8BEC-4D3E26D22B31}"/>
              </a:ext>
            </a:extLst>
          </p:cNvPr>
          <p:cNvSpPr>
            <a:spLocks noGrp="1"/>
          </p:cNvSpPr>
          <p:nvPr>
            <p:ph type="title"/>
          </p:nvPr>
        </p:nvSpPr>
        <p:spPr>
          <a:xfrm>
            <a:off x="127000" y="0"/>
            <a:ext cx="12069406" cy="557139"/>
          </a:xfrm>
        </p:spPr>
        <p:txBody>
          <a:bodyPr anchor="ctr"/>
          <a:lstStyle/>
          <a:p>
            <a:r>
              <a:rPr lang="en-US" altLang="zh-TW" sz="2800" dirty="0"/>
              <a:t>P/E Cycle</a:t>
            </a:r>
            <a:endParaRPr lang="zh-TW" altLang="en-US" sz="2800" b="0" dirty="0"/>
          </a:p>
        </p:txBody>
      </p:sp>
      <p:sp>
        <p:nvSpPr>
          <p:cNvPr id="3" name="フッター プレースホルダー 1">
            <a:extLst>
              <a:ext uri="{FF2B5EF4-FFF2-40B4-BE49-F238E27FC236}">
                <a16:creationId xmlns:a16="http://schemas.microsoft.com/office/drawing/2014/main" id="{D9D27CA1-65D2-E435-36BD-FEB674C79E24}"/>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pic>
        <p:nvPicPr>
          <p:cNvPr id="4" name="圖片 3">
            <a:extLst>
              <a:ext uri="{FF2B5EF4-FFF2-40B4-BE49-F238E27FC236}">
                <a16:creationId xmlns:a16="http://schemas.microsoft.com/office/drawing/2014/main" id="{20755069-D935-D847-7D2A-3E1DAA1BD0A2}"/>
              </a:ext>
            </a:extLst>
          </p:cNvPr>
          <p:cNvPicPr>
            <a:picLocks noChangeAspect="1"/>
          </p:cNvPicPr>
          <p:nvPr/>
        </p:nvPicPr>
        <p:blipFill>
          <a:blip r:embed="rId3"/>
          <a:stretch>
            <a:fillRect/>
          </a:stretch>
        </p:blipFill>
        <p:spPr>
          <a:xfrm>
            <a:off x="3132734" y="2375070"/>
            <a:ext cx="4417114" cy="3360420"/>
          </a:xfrm>
          <a:prstGeom prst="rect">
            <a:avLst/>
          </a:prstGeom>
        </p:spPr>
      </p:pic>
      <p:sp>
        <p:nvSpPr>
          <p:cNvPr id="6" name="文字方塊 5">
            <a:extLst>
              <a:ext uri="{FF2B5EF4-FFF2-40B4-BE49-F238E27FC236}">
                <a16:creationId xmlns:a16="http://schemas.microsoft.com/office/drawing/2014/main" id="{876A6B4E-AE22-13F5-2436-35C087EF72C1}"/>
              </a:ext>
            </a:extLst>
          </p:cNvPr>
          <p:cNvSpPr txBox="1"/>
          <p:nvPr/>
        </p:nvSpPr>
        <p:spPr>
          <a:xfrm>
            <a:off x="8349341" y="3909263"/>
            <a:ext cx="3159487" cy="400110"/>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P/E </a:t>
            </a:r>
            <a:r>
              <a:rPr lang="zh-TW" altLang="en-US" sz="2000" dirty="0">
                <a:latin typeface="微軟正黑體" panose="020B0604030504040204" pitchFamily="34" charset="-120"/>
                <a:ea typeface="微軟正黑體" panose="020B0604030504040204" pitchFamily="34" charset="-120"/>
              </a:rPr>
              <a:t>上升 </a:t>
            </a:r>
            <a:r>
              <a:rPr lang="en-US" altLang="zh-TW" sz="2000" dirty="0">
                <a:latin typeface="微軟正黑體" panose="020B0604030504040204" pitchFamily="34" charset="-120"/>
                <a:ea typeface="微軟正黑體" panose="020B0604030504040204" pitchFamily="34" charset="-120"/>
              </a:rPr>
              <a:t>-&gt;</a:t>
            </a:r>
            <a:r>
              <a:rPr lang="en-US" altLang="zh-TW" sz="2000" dirty="0"/>
              <a:t> </a:t>
            </a:r>
            <a:r>
              <a:rPr lang="en-US" altLang="zh-TW" sz="2000" dirty="0">
                <a:latin typeface="Times New Roman" panose="02020603050405020304" pitchFamily="18" charset="0"/>
                <a:cs typeface="Times New Roman" panose="02020603050405020304" pitchFamily="18" charset="0"/>
              </a:rPr>
              <a:t>Error bit </a:t>
            </a:r>
            <a:r>
              <a:rPr lang="zh-TW" altLang="en-US" sz="2000" dirty="0">
                <a:latin typeface="微軟正黑體" panose="020B0604030504040204" pitchFamily="34" charset="-120"/>
                <a:ea typeface="微軟正黑體" panose="020B0604030504040204" pitchFamily="34" charset="-120"/>
              </a:rPr>
              <a:t>上升</a:t>
            </a:r>
          </a:p>
        </p:txBody>
      </p:sp>
      <p:cxnSp>
        <p:nvCxnSpPr>
          <p:cNvPr id="7" name="直線單箭頭接點 6">
            <a:extLst>
              <a:ext uri="{FF2B5EF4-FFF2-40B4-BE49-F238E27FC236}">
                <a16:creationId xmlns:a16="http://schemas.microsoft.com/office/drawing/2014/main" id="{A502F04B-8C3F-881D-B61E-31D0A69581A4}"/>
              </a:ext>
            </a:extLst>
          </p:cNvPr>
          <p:cNvCxnSpPr/>
          <p:nvPr/>
        </p:nvCxnSpPr>
        <p:spPr>
          <a:xfrm>
            <a:off x="7620000" y="4109318"/>
            <a:ext cx="587828" cy="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 name="文字方塊 7">
            <a:extLst>
              <a:ext uri="{FF2B5EF4-FFF2-40B4-BE49-F238E27FC236}">
                <a16:creationId xmlns:a16="http://schemas.microsoft.com/office/drawing/2014/main" id="{6623681E-09B5-CD51-AF57-54BE40886485}"/>
              </a:ext>
            </a:extLst>
          </p:cNvPr>
          <p:cNvSpPr txBox="1"/>
          <p:nvPr/>
        </p:nvSpPr>
        <p:spPr>
          <a:xfrm>
            <a:off x="629366" y="854876"/>
            <a:ext cx="11310305" cy="12879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當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P/E Cycle </a:t>
            </a:r>
            <a:r>
              <a:rPr lang="zh-TW" altLang="en-US" dirty="0">
                <a:latin typeface="微軟正黑體" panose="020B0604030504040204" pitchFamily="34" charset="-120"/>
                <a:ea typeface="微軟正黑體" panose="020B0604030504040204" pitchFamily="34" charset="-120"/>
              </a:rPr>
              <a:t>次數變多時，</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Cell </a:t>
            </a:r>
            <a:r>
              <a:rPr lang="zh-TW" altLang="en-US" dirty="0">
                <a:latin typeface="微軟正黑體" panose="020B0604030504040204" pitchFamily="34" charset="-120"/>
                <a:ea typeface="微軟正黑體" panose="020B0604030504040204" pitchFamily="34" charset="-120"/>
              </a:rPr>
              <a:t>中的</a:t>
            </a:r>
            <a:r>
              <a:rPr lang="zh-TW" altLang="en-US" dirty="0">
                <a:solidFill>
                  <a:srgbClr val="FF0000"/>
                </a:solidFill>
                <a:latin typeface="微軟正黑體" panose="020B0604030504040204" pitchFamily="34" charset="-120"/>
                <a:ea typeface="微軟正黑體" panose="020B0604030504040204" pitchFamily="34" charset="-120"/>
              </a:rPr>
              <a:t>氧化層</a:t>
            </a:r>
            <a:r>
              <a:rPr lang="zh-TW" altLang="en-US" dirty="0">
                <a:latin typeface="微軟正黑體" panose="020B0604030504040204" pitchFamily="34" charset="-120"/>
                <a:ea typeface="微軟正黑體" panose="020B0604030504040204" pitchFamily="34" charset="-120"/>
              </a:rPr>
              <a:t>會</a:t>
            </a:r>
            <a:r>
              <a:rPr lang="zh-TW" altLang="en-US" dirty="0">
                <a:solidFill>
                  <a:srgbClr val="FF0000"/>
                </a:solidFill>
                <a:latin typeface="微軟正黑體" panose="020B0604030504040204" pitchFamily="34" charset="-120"/>
                <a:ea typeface="微軟正黑體" panose="020B0604030504040204" pitchFamily="34" charset="-120"/>
              </a:rPr>
              <a:t>老化</a:t>
            </a:r>
            <a:r>
              <a:rPr lang="zh-TW" altLang="en-US" dirty="0">
                <a:latin typeface="微軟正黑體" panose="020B0604030504040204" pitchFamily="34" charset="-120"/>
                <a:ea typeface="微軟正黑體" panose="020B0604030504040204" pitchFamily="34" charset="-120"/>
              </a:rPr>
              <a:t>而產生</a:t>
            </a:r>
            <a:r>
              <a:rPr lang="en-US" altLang="zh-TW" dirty="0">
                <a:latin typeface="微軟正黑體" panose="020B0604030504040204" pitchFamily="34" charset="-120"/>
                <a:ea typeface="微軟正黑體" panose="020B0604030504040204" pitchFamily="34" charset="-12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Trap</a:t>
            </a: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產生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Trap</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的氧化層會導致</a:t>
            </a:r>
            <a:r>
              <a:rPr lang="zh-TW" altLang="en-US" dirty="0">
                <a:solidFill>
                  <a:srgbClr val="FF0000"/>
                </a:solidFill>
                <a:latin typeface="微軟正黑體" panose="020B0604030504040204" pitchFamily="34" charset="-120"/>
                <a:ea typeface="微軟正黑體" panose="020B0604030504040204" pitchFamily="34" charset="-120"/>
              </a:rPr>
              <a:t>電荷進出</a:t>
            </a:r>
            <a:r>
              <a:rPr lang="zh-TW" altLang="en-US" dirty="0">
                <a:latin typeface="微軟正黑體" panose="020B0604030504040204" pitchFamily="34" charset="-120"/>
                <a:ea typeface="微軟正黑體" panose="020B0604030504040204" pitchFamily="34" charset="-120"/>
              </a:rPr>
              <a:t>儲存層變</a:t>
            </a:r>
            <a:r>
              <a:rPr lang="zh-TW" altLang="en-US" dirty="0">
                <a:solidFill>
                  <a:srgbClr val="FF0000"/>
                </a:solidFill>
                <a:latin typeface="微軟正黑體" panose="020B0604030504040204" pitchFamily="34" charset="-120"/>
                <a:ea typeface="微軟正黑體" panose="020B0604030504040204" pitchFamily="34" charset="-120"/>
              </a:rPr>
              <a:t>容易</a:t>
            </a:r>
            <a:r>
              <a:rPr lang="zh-TW" altLang="en-US" dirty="0">
                <a:latin typeface="微軟正黑體" panose="020B0604030504040204" pitchFamily="34" charset="-120"/>
                <a:ea typeface="微軟正黑體" panose="020B0604030504040204" pitchFamily="34" charset="-120"/>
              </a:rPr>
              <a:t>，導致讀取資料時發生錯誤</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下圖為不同 </a:t>
            </a:r>
            <a:r>
              <a:rPr lang="en-US" altLang="zh-TW" dirty="0">
                <a:latin typeface="微軟正黑體" panose="020B0604030504040204" pitchFamily="34" charset="-120"/>
                <a:ea typeface="微軟正黑體" panose="020B0604030504040204" pitchFamily="34" charset="-120"/>
              </a:rPr>
              <a:t>P/E cycle </a:t>
            </a:r>
            <a:r>
              <a:rPr lang="zh-TW" altLang="en-US" dirty="0">
                <a:latin typeface="微軟正黑體" panose="020B0604030504040204" pitchFamily="34" charset="-120"/>
                <a:ea typeface="微軟正黑體" panose="020B0604030504040204" pitchFamily="34" charset="-120"/>
              </a:rPr>
              <a:t>下產生不同 </a:t>
            </a:r>
            <a:r>
              <a:rPr lang="en-US" altLang="zh-TW" dirty="0">
                <a:latin typeface="微軟正黑體" panose="020B0604030504040204" pitchFamily="34" charset="-120"/>
                <a:ea typeface="微軟正黑體" panose="020B0604030504040204" pitchFamily="34" charset="-120"/>
              </a:rPr>
              <a:t>data retention </a:t>
            </a:r>
            <a:r>
              <a:rPr lang="zh-TW" altLang="en-US" dirty="0">
                <a:latin typeface="微軟正黑體" panose="020B0604030504040204" pitchFamily="34" charset="-120"/>
                <a:ea typeface="微軟正黑體" panose="020B0604030504040204" pitchFamily="34" charset="-120"/>
              </a:rPr>
              <a:t>影響。</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369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How to decide PE cycle Dwell</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9B71BA53-3CA4-5A41-E21C-B1334AFB3A3E}"/>
                  </a:ext>
                </a:extLst>
              </p:cNvPr>
              <p:cNvSpPr txBox="1"/>
              <p:nvPr/>
            </p:nvSpPr>
            <p:spPr>
              <a:xfrm>
                <a:off x="629366" y="854876"/>
                <a:ext cx="11461034" cy="23682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模擬活化能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EA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加速實驗：採用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JEDEC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規範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SSD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使用操作，每天工作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8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hrs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(40C),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休息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16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hrs</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(30C),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持續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5 years</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。加速實驗設定高溫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只用一種溫度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85C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b="0" i="1" dirty="0">
                  <a:latin typeface="Cambria Math" panose="020405030504060302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𝑖𝑓</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14:m>
                  <m:oMath xmlns:m="http://schemas.openxmlformats.org/officeDocument/2006/math">
                    <m:r>
                      <a:rPr lang="en-US" altLang="zh-TW" i="1" dirty="0" smtClean="0">
                        <a:latin typeface="Cambria Math" panose="02040503050406030204" pitchFamily="18" charset="0"/>
                        <a:ea typeface="微軟正黑體" panose="020B0604030504040204" pitchFamily="34" charset="-120"/>
                        <a:cs typeface="Times New Roman" panose="02020603050405020304" pitchFamily="18" charset="0"/>
                      </a:rPr>
                      <m:t>𝐸𝑎</m:t>
                    </m:r>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0.8 eV,   </a:t>
                </a:r>
                <a14:m>
                  <m:oMath xmlns:m="http://schemas.openxmlformats.org/officeDocument/2006/math">
                    <m:d>
                      <m:dPr>
                        <m:begChr m:val="{"/>
                        <m:endChr m:val=""/>
                        <m:ctrlPr>
                          <a:rPr lang="en-US" altLang="zh-TW" i="1">
                            <a:latin typeface="Cambria Math" panose="02040503050406030204" pitchFamily="18" charset="0"/>
                            <a:ea typeface="微軟正黑體" panose="020B0604030504040204" pitchFamily="34" charset="-120"/>
                            <a:cs typeface="Times New Roman" panose="02020603050405020304" pitchFamily="18" charset="0"/>
                          </a:rPr>
                        </m:ctrlPr>
                      </m:dPr>
                      <m:e>
                        <m:eqArr>
                          <m:eqArrPr>
                            <m:ctrlP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ctrlPr>
                          </m:eqArrPr>
                          <m:e>
                            <m:r>
                              <m:rPr>
                                <m:nor/>
                              </m:rPr>
                              <a:rPr lang="en-US" altLang="zh-TW">
                                <a:latin typeface="Times New Roman" panose="02020603050405020304" pitchFamily="18" charset="0"/>
                                <a:ea typeface="微軟正黑體" panose="020B0604030504040204" pitchFamily="34" charset="-120"/>
                                <a:cs typeface="Times New Roman" panose="02020603050405020304" pitchFamily="18" charset="0"/>
                              </a:rPr>
                              <m:t>30</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C</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16</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hrs</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day</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m:t>
                            </m:r>
                            <m:r>
                              <a:rPr lang="en-US" altLang="zh-TW">
                                <a:latin typeface="Cambria Math" panose="02040503050406030204" pitchFamily="18" charset="0"/>
                                <a:ea typeface="微軟正黑體" panose="020B0604030504040204" pitchFamily="34" charset="-120"/>
                                <a:cs typeface="Times New Roman" panose="02020603050405020304" pitchFamily="18" charset="0"/>
                              </a:rPr>
                              <m:t>×</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5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years</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(29200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hrs</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m:t>
                            </m:r>
                            <m:r>
                              <a:rPr lang="en-US" altLang="zh-TW" b="0" i="0" dirty="0" smtClean="0">
                                <a:latin typeface="Cambria Math" panose="02040503050406030204" pitchFamily="18" charset="0"/>
                                <a:ea typeface="微軟正黑體" panose="020B0604030504040204" pitchFamily="34" charset="-120"/>
                                <a:cs typeface="Times New Roman" panose="02020603050405020304" pitchFamily="18" charset="0"/>
                              </a:rPr>
                              <m:t> </m:t>
                            </m:r>
                            <m:r>
                              <a:rPr lang="zh-TW" altLang="en-US" dirty="0">
                                <a:latin typeface="Cambria Math" panose="02040503050406030204" pitchFamily="18" charset="0"/>
                                <a:ea typeface="微軟正黑體" panose="020B0604030504040204" pitchFamily="34" charset="-120"/>
                                <a:cs typeface="Times New Roman" panose="02020603050405020304" pitchFamily="18" charset="0"/>
                              </a:rPr>
                              <m:t>換算</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m:t>
                            </m:r>
                            <m:r>
                              <a:rPr lang="zh-TW" altLang="en-US" i="1" dirty="0" smtClean="0">
                                <a:latin typeface="Cambria Math" panose="02040503050406030204" pitchFamily="18" charset="0"/>
                                <a:ea typeface="微軟正黑體" panose="020B0604030504040204" pitchFamily="34" charset="-120"/>
                                <a:cs typeface="Times New Roman" panose="02020603050405020304" pitchFamily="18" charset="0"/>
                              </a:rPr>
                              <m:t>加溫</m:t>
                            </m:r>
                            <m:r>
                              <a:rPr lang="zh-TW" altLang="en-US" i="1" dirty="0">
                                <a:latin typeface="Cambria Math" panose="02040503050406030204" pitchFamily="18" charset="0"/>
                                <a:ea typeface="微軟正黑體" panose="020B0604030504040204" pitchFamily="34" charset="-120"/>
                                <a:cs typeface="Times New Roman" panose="02020603050405020304" pitchFamily="18" charset="0"/>
                              </a:rPr>
                              <m:t>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8</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5</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C</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 264.8 </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h𝑟𝑠</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𝑅𝑢𝑛</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m:t>
                            </m:r>
                          </m:e>
                          <m:e>
                            <m:r>
                              <m:rPr>
                                <m:nor/>
                              </m:rPr>
                              <a:rPr lang="en-US" altLang="zh-TW">
                                <a:latin typeface="Times New Roman" panose="02020603050405020304" pitchFamily="18" charset="0"/>
                                <a:ea typeface="微軟正黑體" panose="020B0604030504040204" pitchFamily="34" charset="-120"/>
                                <a:cs typeface="Times New Roman" panose="02020603050405020304" pitchFamily="18" charset="0"/>
                              </a:rPr>
                              <m:t>  </m:t>
                            </m:r>
                            <m:r>
                              <m:rPr>
                                <m:nor/>
                              </m:rPr>
                              <a:rPr lang="en-US" altLang="zh-TW" b="0" i="0" smtClean="0">
                                <a:latin typeface="Times New Roman" panose="02020603050405020304" pitchFamily="18" charset="0"/>
                                <a:ea typeface="微軟正黑體" panose="020B0604030504040204" pitchFamily="34" charset="-120"/>
                                <a:cs typeface="Times New Roman" panose="02020603050405020304" pitchFamily="18" charset="0"/>
                              </a:rPr>
                              <m:t>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40 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C</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8</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hrs</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day</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m:t>
                            </m:r>
                            <m:r>
                              <a:rPr lang="en-US" altLang="zh-TW">
                                <a:latin typeface="Cambria Math" panose="02040503050406030204" pitchFamily="18" charset="0"/>
                                <a:ea typeface="微軟正黑體" panose="020B0604030504040204" pitchFamily="34" charset="-120"/>
                                <a:cs typeface="Times New Roman" panose="02020603050405020304" pitchFamily="18" charset="0"/>
                              </a:rPr>
                              <m:t>×</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5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years</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m:t>
                            </m:r>
                            <m:d>
                              <m:dPr>
                                <m:ctrlPr>
                                  <a:rPr lang="en-US" altLang="zh-TW" i="1" dirty="0">
                                    <a:latin typeface="Cambria Math" panose="02040503050406030204" pitchFamily="18" charset="0"/>
                                    <a:ea typeface="微軟正黑體" panose="020B0604030504040204" pitchFamily="34" charset="-120"/>
                                    <a:cs typeface="Times New Roman" panose="02020603050405020304" pitchFamily="18" charset="0"/>
                                  </a:rPr>
                                </m:ctrlPr>
                              </m:dPr>
                              <m:e>
                                <m:r>
                                  <m:rPr>
                                    <m:nor/>
                                  </m:rPr>
                                  <a:rPr lang="en-US" altLang="zh-TW" b="0" i="0" dirty="0" smtClean="0">
                                    <a:latin typeface="Cambria Math" panose="02040503050406030204" pitchFamily="18" charset="0"/>
                                    <a:ea typeface="微軟正黑體" panose="020B0604030504040204" pitchFamily="34" charset="-120"/>
                                    <a:cs typeface="Times New Roman" panose="02020603050405020304" pitchFamily="18" charset="0"/>
                                  </a:rPr>
                                  <m:t>146</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00 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hrs</m:t>
                                </m:r>
                              </m:e>
                            </m:d>
                            <m:r>
                              <a:rPr lang="en-US" altLang="zh-TW" b="0" i="0" dirty="0" smtClean="0">
                                <a:latin typeface="Cambria Math" panose="02040503050406030204" pitchFamily="18" charset="0"/>
                                <a:ea typeface="微軟正黑體" panose="020B0604030504040204" pitchFamily="34" charset="-120"/>
                                <a:cs typeface="Times New Roman" panose="02020603050405020304" pitchFamily="18" charset="0"/>
                              </a:rPr>
                              <m:t> </m:t>
                            </m:r>
                            <m:r>
                              <a:rPr lang="zh-TW" altLang="en-US" dirty="0">
                                <a:latin typeface="Cambria Math" panose="02040503050406030204" pitchFamily="18" charset="0"/>
                                <a:ea typeface="微軟正黑體" panose="020B0604030504040204" pitchFamily="34" charset="-120"/>
                                <a:cs typeface="Times New Roman" panose="02020603050405020304" pitchFamily="18" charset="0"/>
                              </a:rPr>
                              <m:t>換算</m:t>
                            </m:r>
                            <m:r>
                              <a:rPr lang="en-US" altLang="zh-TW" b="0" i="0" dirty="0" smtClean="0">
                                <a:latin typeface="Cambria Math" panose="02040503050406030204" pitchFamily="18" charset="0"/>
                                <a:ea typeface="微軟正黑體" panose="020B0604030504040204" pitchFamily="34" charset="-120"/>
                                <a:cs typeface="Times New Roman" panose="02020603050405020304" pitchFamily="18" charset="0"/>
                              </a:rPr>
                              <m:t>⇒</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m:t>
                            </m:r>
                            <m:r>
                              <a:rPr lang="zh-TW" altLang="en-US" i="1" dirty="0">
                                <a:latin typeface="Cambria Math" panose="02040503050406030204" pitchFamily="18" charset="0"/>
                                <a:ea typeface="微軟正黑體" panose="020B0604030504040204" pitchFamily="34" charset="-120"/>
                                <a:cs typeface="Times New Roman" panose="02020603050405020304" pitchFamily="18" charset="0"/>
                              </a:rPr>
                              <m:t>加溫</m:t>
                            </m:r>
                            <m:r>
                              <a:rPr lang="zh-TW" altLang="en-US" i="1" dirty="0">
                                <a:latin typeface="Cambria Math" panose="02040503050406030204" pitchFamily="18" charset="0"/>
                                <a:ea typeface="微軟正黑體" panose="020B0604030504040204" pitchFamily="34" charset="-120"/>
                                <a:cs typeface="Times New Roman" panose="02020603050405020304" pitchFamily="18" charset="0"/>
                              </a:rPr>
                              <m:t>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85 </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C</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 352.06 </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h𝑟𝑠</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𝑅𝑒𝑠𝑡</m:t>
                            </m:r>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m:t>
                            </m:r>
                            <m:r>
                              <m:rPr>
                                <m:nor/>
                              </m:rPr>
                              <a:rPr lang="en-US" altLang="zh-TW" dirty="0">
                                <a:latin typeface="Times New Roman" panose="02020603050405020304" pitchFamily="18" charset="0"/>
                                <a:ea typeface="微軟正黑體" panose="020B0604030504040204" pitchFamily="34" charset="-120"/>
                                <a:cs typeface="Times New Roman" panose="02020603050405020304" pitchFamily="18" charset="0"/>
                              </a:rPr>
                              <m:t> </m:t>
                            </m:r>
                          </m:e>
                        </m:eqArr>
                      </m:e>
                    </m:d>
                  </m:oMath>
                </a14:m>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total 616.86 </a:t>
                </a:r>
                <a14:m>
                  <m:oMath xmlns:m="http://schemas.openxmlformats.org/officeDocument/2006/math">
                    <m:r>
                      <a:rPr lang="en-US" altLang="zh-TW" dirty="0">
                        <a:latin typeface="Cambria Math" panose="02040503050406030204" pitchFamily="18" charset="0"/>
                        <a:ea typeface="微軟正黑體" panose="020B0604030504040204" pitchFamily="34" charset="-120"/>
                        <a:cs typeface="Times New Roman" panose="02020603050405020304" pitchFamily="18" charset="0"/>
                      </a:rPr>
                      <m:t>h𝑟𝑠</m:t>
                    </m:r>
                  </m:oMath>
                </a14:m>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PE cycle Dwell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616.86 * 3600 / 2100 =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1057.5 sec</a:t>
                </a:r>
              </a:p>
            </p:txBody>
          </p:sp>
        </mc:Choice>
        <mc:Fallback>
          <p:sp>
            <p:nvSpPr>
              <p:cNvPr id="14" name="文字方塊 13">
                <a:extLst>
                  <a:ext uri="{FF2B5EF4-FFF2-40B4-BE49-F238E27FC236}">
                    <a16:creationId xmlns:a16="http://schemas.microsoft.com/office/drawing/2014/main" id="{9B71BA53-3CA4-5A41-E21C-B1334AFB3A3E}"/>
                  </a:ext>
                </a:extLst>
              </p:cNvPr>
              <p:cNvSpPr txBox="1">
                <a:spLocks noRot="1" noChangeAspect="1" noMove="1" noResize="1" noEditPoints="1" noAdjustHandles="1" noChangeArrowheads="1" noChangeShapeType="1" noTextEdit="1"/>
              </p:cNvSpPr>
              <p:nvPr/>
            </p:nvSpPr>
            <p:spPr>
              <a:xfrm>
                <a:off x="629366" y="854876"/>
                <a:ext cx="11461034" cy="2368212"/>
              </a:xfrm>
              <a:prstGeom prst="rect">
                <a:avLst/>
              </a:prstGeom>
              <a:blipFill>
                <a:blip r:embed="rId3"/>
                <a:stretch>
                  <a:fillRect l="-319" b="-3085"/>
                </a:stretch>
              </a:blipFill>
            </p:spPr>
            <p:txBody>
              <a:bodyPr/>
              <a:lstStyle/>
              <a:p>
                <a:r>
                  <a:rPr lang="zh-TW" altLang="en-US">
                    <a:noFill/>
                  </a:rPr>
                  <a:t> </a:t>
                </a:r>
              </a:p>
            </p:txBody>
          </p:sp>
        </mc:Fallback>
      </mc:AlternateContent>
      <p:pic>
        <p:nvPicPr>
          <p:cNvPr id="16" name="圖片 15" descr="一張含有 文字, 螢幕擷取畫面, 數字, 字型 的圖片&#10;&#10;AI 產生的內容可能不正確。">
            <a:extLst>
              <a:ext uri="{FF2B5EF4-FFF2-40B4-BE49-F238E27FC236}">
                <a16:creationId xmlns:a16="http://schemas.microsoft.com/office/drawing/2014/main" id="{329DC36F-A7ED-E8B6-EFB4-4E8741F9225D}"/>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5157367" y="3936323"/>
            <a:ext cx="3975747" cy="2192333"/>
          </a:xfrm>
          <a:prstGeom prst="rect">
            <a:avLst/>
          </a:prstGeom>
        </p:spPr>
      </p:pic>
      <p:pic>
        <p:nvPicPr>
          <p:cNvPr id="18" name="圖片 17" descr="一張含有 文字, 螢幕擷取畫面, 數字, 字型 的圖片&#10;&#10;AI 產生的內容可能不正確。">
            <a:extLst>
              <a:ext uri="{FF2B5EF4-FFF2-40B4-BE49-F238E27FC236}">
                <a16:creationId xmlns:a16="http://schemas.microsoft.com/office/drawing/2014/main" id="{3F57BE62-3264-1DB0-DCF6-53C8C1F6C401}"/>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957666" y="3936323"/>
            <a:ext cx="4055438" cy="2192333"/>
          </a:xfrm>
          <a:prstGeom prst="rect">
            <a:avLst/>
          </a:prstGeom>
        </p:spPr>
      </p:pic>
    </p:spTree>
    <p:extLst>
      <p:ext uri="{BB962C8B-B14F-4D97-AF65-F5344CB8AC3E}">
        <p14:creationId xmlns:p14="http://schemas.microsoft.com/office/powerpoint/2010/main" val="3476670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7F3E6-D312-59B0-BF21-F8FA231D8A5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2C9C057-F7DA-DAEC-2E16-F988E6C267BA}"/>
              </a:ext>
            </a:extLst>
          </p:cNvPr>
          <p:cNvSpPr>
            <a:spLocks noGrp="1"/>
          </p:cNvSpPr>
          <p:nvPr>
            <p:ph type="title"/>
          </p:nvPr>
        </p:nvSpPr>
        <p:spPr>
          <a:xfrm>
            <a:off x="127000" y="0"/>
            <a:ext cx="12069406" cy="557139"/>
          </a:xfrm>
        </p:spPr>
        <p:txBody>
          <a:bodyPr anchor="ctr"/>
          <a:lstStyle/>
          <a:p>
            <a:r>
              <a:rPr lang="en-US" altLang="zh-TW" sz="2800" dirty="0"/>
              <a:t>How to accelerate experiment</a:t>
            </a:r>
            <a:endParaRPr lang="zh-TW" altLang="en-US" sz="2800" b="0" dirty="0"/>
          </a:p>
        </p:txBody>
      </p:sp>
      <p:sp>
        <p:nvSpPr>
          <p:cNvPr id="3" name="フッター プレースホルダー 1">
            <a:extLst>
              <a:ext uri="{FF2B5EF4-FFF2-40B4-BE49-F238E27FC236}">
                <a16:creationId xmlns:a16="http://schemas.microsoft.com/office/drawing/2014/main" id="{868186FD-3436-1D04-5F6B-93FF4E994624}"/>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6" name="文字方塊 5">
            <a:extLst>
              <a:ext uri="{FF2B5EF4-FFF2-40B4-BE49-F238E27FC236}">
                <a16:creationId xmlns:a16="http://schemas.microsoft.com/office/drawing/2014/main" id="{833F8BCC-EE48-2C15-4814-4C7F292657A4}"/>
              </a:ext>
            </a:extLst>
          </p:cNvPr>
          <p:cNvSpPr txBox="1"/>
          <p:nvPr/>
        </p:nvSpPr>
        <p:spPr>
          <a:xfrm>
            <a:off x="629367" y="854876"/>
            <a:ext cx="11007576" cy="12874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常態設定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30 C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工作一年，</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Ea</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 0.8 eV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，加溫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P/E cycle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溫度設為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85 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，做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2100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次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P/E cycle (EG8)</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P/E cycle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完，做一次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Erase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和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Program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將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NAND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寫入資料，</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經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HTDR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測試，再去判讀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RBER</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b="0" dirty="0">
                <a:latin typeface="Cambria Math" panose="02040503050406030204" pitchFamily="18" charset="0"/>
                <a:ea typeface="微軟正黑體" panose="020B0604030504040204" pitchFamily="34" charset="-120"/>
                <a:cs typeface="Times New Roman" panose="02020603050405020304" pitchFamily="18" charset="0"/>
              </a:rPr>
              <a:t>因為 </a:t>
            </a:r>
            <a:r>
              <a:rPr lang="en-US" altLang="zh-TW" b="0" dirty="0">
                <a:latin typeface="Cambria Math" panose="02040503050406030204" pitchFamily="18" charset="0"/>
                <a:ea typeface="微軟正黑體" panose="020B0604030504040204" pitchFamily="34" charset="-120"/>
                <a:cs typeface="Times New Roman" panose="02020603050405020304" pitchFamily="18" charset="0"/>
              </a:rPr>
              <a:t>2100 </a:t>
            </a:r>
            <a:r>
              <a:rPr lang="zh-TW" altLang="en-US" b="0" dirty="0">
                <a:latin typeface="Cambria Math" panose="02040503050406030204" pitchFamily="18" charset="0"/>
                <a:ea typeface="微軟正黑體" panose="020B0604030504040204" pitchFamily="34" charset="-120"/>
                <a:cs typeface="Times New Roman" panose="02020603050405020304" pitchFamily="18" charset="0"/>
              </a:rPr>
              <a:t>次 </a:t>
            </a:r>
            <a:r>
              <a:rPr lang="en-US" altLang="zh-TW" b="0" dirty="0">
                <a:latin typeface="Cambria Math" panose="02040503050406030204" pitchFamily="18" charset="0"/>
                <a:ea typeface="微軟正黑體" panose="020B0604030504040204" pitchFamily="34" charset="-120"/>
                <a:cs typeface="Times New Roman" panose="02020603050405020304" pitchFamily="18" charset="0"/>
              </a:rPr>
              <a:t>P/E cycle </a:t>
            </a:r>
            <a:r>
              <a:rPr lang="zh-TW" altLang="en-US" b="0" dirty="0">
                <a:latin typeface="Cambria Math" panose="02040503050406030204" pitchFamily="18" charset="0"/>
                <a:ea typeface="微軟正黑體" panose="020B0604030504040204" pitchFamily="34" charset="-120"/>
                <a:cs typeface="Times New Roman" panose="02020603050405020304" pitchFamily="18" charset="0"/>
              </a:rPr>
              <a:t>需要多次的 </a:t>
            </a:r>
            <a:r>
              <a:rPr lang="en-US" altLang="zh-TW" b="0" dirty="0">
                <a:latin typeface="Cambria Math" panose="02040503050406030204" pitchFamily="18" charset="0"/>
                <a:ea typeface="微軟正黑體" panose="020B0604030504040204" pitchFamily="34" charset="-120"/>
                <a:cs typeface="Times New Roman" panose="02020603050405020304" pitchFamily="18" charset="0"/>
              </a:rPr>
              <a:t>Dwell </a:t>
            </a:r>
            <a:r>
              <a:rPr lang="zh-TW" altLang="en-US" b="0" dirty="0">
                <a:latin typeface="Cambria Math" panose="02040503050406030204" pitchFamily="18" charset="0"/>
                <a:ea typeface="微軟正黑體" panose="020B0604030504040204" pitchFamily="34" charset="-120"/>
                <a:cs typeface="Times New Roman" panose="02020603050405020304" pitchFamily="18" charset="0"/>
              </a:rPr>
              <a:t>間隔，實驗時間會拉長，採用 </a:t>
            </a:r>
            <a:r>
              <a:rPr lang="en-US" altLang="zh-TW" b="0" dirty="0">
                <a:latin typeface="Cambria Math" panose="02040503050406030204" pitchFamily="18" charset="0"/>
                <a:ea typeface="微軟正黑體" panose="020B0604030504040204" pitchFamily="34" charset="-120"/>
                <a:cs typeface="Times New Roman" panose="02020603050405020304" pitchFamily="18" charset="0"/>
              </a:rPr>
              <a:t>90 / 10 </a:t>
            </a:r>
            <a:r>
              <a:rPr lang="en-US" altLang="zh-TW" dirty="0">
                <a:latin typeface="Cambria Math" panose="02040503050406030204" pitchFamily="18" charset="0"/>
                <a:ea typeface="微軟正黑體" panose="020B0604030504040204" pitchFamily="34" charset="-120"/>
                <a:cs typeface="Times New Roman" panose="02020603050405020304" pitchFamily="18" charset="0"/>
              </a:rPr>
              <a:t>(</a:t>
            </a:r>
            <a:r>
              <a:rPr lang="en-US" altLang="zh-TW" b="0" dirty="0">
                <a:latin typeface="Cambria Math" panose="02040503050406030204" pitchFamily="18" charset="0"/>
                <a:ea typeface="微軟正黑體" panose="020B0604030504040204" pitchFamily="34" charset="-120"/>
                <a:cs typeface="Times New Roman" panose="02020603050405020304" pitchFamily="18" charset="0"/>
              </a:rPr>
              <a:t>%) </a:t>
            </a:r>
            <a:r>
              <a:rPr lang="zh-TW" altLang="en-US" b="0" dirty="0">
                <a:latin typeface="Cambria Math" panose="02040503050406030204" pitchFamily="18" charset="0"/>
                <a:ea typeface="微軟正黑體" panose="020B0604030504040204" pitchFamily="34" charset="-120"/>
                <a:cs typeface="Times New Roman" panose="02020603050405020304" pitchFamily="18" charset="0"/>
              </a:rPr>
              <a:t>的方式加速實驗。</a:t>
            </a:r>
            <a:endParaRPr lang="en-US" altLang="zh-TW" b="0" dirty="0">
              <a:latin typeface="Cambria Math" panose="02040503050406030204" pitchFamily="18" charset="0"/>
              <a:ea typeface="微軟正黑體"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D8947F44-3140-35DC-E93B-74DFE298893E}"/>
              </a:ext>
            </a:extLst>
          </p:cNvPr>
          <p:cNvPicPr>
            <a:picLocks noChangeAspect="1"/>
          </p:cNvPicPr>
          <p:nvPr/>
        </p:nvPicPr>
        <p:blipFill>
          <a:blip r:embed="rId3"/>
          <a:stretch>
            <a:fillRect/>
          </a:stretch>
        </p:blipFill>
        <p:spPr>
          <a:xfrm>
            <a:off x="1001026" y="2587461"/>
            <a:ext cx="4636619" cy="2377631"/>
          </a:xfrm>
          <a:prstGeom prst="rect">
            <a:avLst/>
          </a:prstGeom>
        </p:spPr>
      </p:pic>
    </p:spTree>
    <p:extLst>
      <p:ext uri="{BB962C8B-B14F-4D97-AF65-F5344CB8AC3E}">
        <p14:creationId xmlns:p14="http://schemas.microsoft.com/office/powerpoint/2010/main" val="26033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584E1E-4199-2849-8230-808204208198}"/>
              </a:ext>
            </a:extLst>
          </p:cNvPr>
          <p:cNvSpPr>
            <a:spLocks noGrp="1"/>
          </p:cNvSpPr>
          <p:nvPr>
            <p:ph type="title"/>
          </p:nvPr>
        </p:nvSpPr>
        <p:spPr/>
        <p:txBody>
          <a:bodyPr/>
          <a:lstStyle/>
          <a:p>
            <a:r>
              <a:rPr lang="en-US" altLang="zh-TW" sz="2800" dirty="0"/>
              <a:t>3D NAND process</a:t>
            </a:r>
            <a:br>
              <a:rPr lang="en-US" altLang="zh-TW" sz="2800" dirty="0"/>
            </a:br>
            <a:endParaRPr lang="zh-TW" altLang="en-US" sz="2800" dirty="0"/>
          </a:p>
        </p:txBody>
      </p:sp>
      <p:pic>
        <p:nvPicPr>
          <p:cNvPr id="1028" name="Picture 4">
            <a:extLst>
              <a:ext uri="{FF2B5EF4-FFF2-40B4-BE49-F238E27FC236}">
                <a16:creationId xmlns:a16="http://schemas.microsoft.com/office/drawing/2014/main" id="{559CCA6D-9782-949B-F26C-BE424E091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34" y="791850"/>
            <a:ext cx="4985886" cy="2720859"/>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B32ECB8A-B194-EA8E-829D-BA16B474323C}"/>
              </a:ext>
            </a:extLst>
          </p:cNvPr>
          <p:cNvPicPr>
            <a:picLocks noChangeAspect="1"/>
          </p:cNvPicPr>
          <p:nvPr/>
        </p:nvPicPr>
        <p:blipFill>
          <a:blip r:embed="rId5"/>
          <a:stretch>
            <a:fillRect/>
          </a:stretch>
        </p:blipFill>
        <p:spPr>
          <a:xfrm>
            <a:off x="5428647" y="557140"/>
            <a:ext cx="3878981" cy="2760442"/>
          </a:xfrm>
          <a:prstGeom prst="rect">
            <a:avLst/>
          </a:prstGeom>
        </p:spPr>
      </p:pic>
      <p:pic>
        <p:nvPicPr>
          <p:cNvPr id="3074" name="Picture 2" descr="Stages of TCAT Manufacture i. Six stages of manufacture depicted in six boxes with the following names: a) Deposit Layers, b) Etch Hole, c) Poly on Walls, d) Fill with Oxide, e) Etch Slits, f) Remove Nitride">
            <a:extLst>
              <a:ext uri="{FF2B5EF4-FFF2-40B4-BE49-F238E27FC236}">
                <a16:creationId xmlns:a16="http://schemas.microsoft.com/office/drawing/2014/main" id="{E9E34979-4365-D29E-1FB6-41B2EDE9FE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517" y="3429001"/>
            <a:ext cx="3715352" cy="31105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ges of TCAT Manufacture ii. A continuation of the prior diagram, with five boxes labeled: g) Tunnel Oxide, h) Nitride Trap, i) Hi-k Dielectric, j) Tantalum Fill, and k) Etch Hi-k">
            <a:extLst>
              <a:ext uri="{FF2B5EF4-FFF2-40B4-BE49-F238E27FC236}">
                <a16:creationId xmlns:a16="http://schemas.microsoft.com/office/drawing/2014/main" id="{ACA89ADB-82DE-779F-6613-3F3D9E29201C}"/>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8182" y="3429000"/>
            <a:ext cx="3715200" cy="31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387468"/>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603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726B0D-26C4-F723-D9F2-4D7FEB8E2C12}"/>
              </a:ext>
            </a:extLst>
          </p:cNvPr>
          <p:cNvSpPr>
            <a:spLocks noGrp="1"/>
          </p:cNvSpPr>
          <p:nvPr>
            <p:ph type="title"/>
          </p:nvPr>
        </p:nvSpPr>
        <p:spPr/>
        <p:txBody>
          <a:bodyPr>
            <a:normAutofit/>
          </a:bodyPr>
          <a:lstStyle/>
          <a:p>
            <a:r>
              <a:rPr lang="en-US" altLang="zh-TW" dirty="0"/>
              <a:t>QA</a:t>
            </a:r>
            <a:endParaRPr lang="zh-TW" altLang="en-US" dirty="0"/>
          </a:p>
        </p:txBody>
      </p:sp>
      <p:sp>
        <p:nvSpPr>
          <p:cNvPr id="3" name="フッター プレースホルダー 1">
            <a:extLst>
              <a:ext uri="{FF2B5EF4-FFF2-40B4-BE49-F238E27FC236}">
                <a16:creationId xmlns:a16="http://schemas.microsoft.com/office/drawing/2014/main" id="{BA2F5BC9-44D5-0A1C-D5C8-A39295458D58}"/>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6458232B-1E6D-E33B-C7EC-5736A7168C06}"/>
                  </a:ext>
                </a:extLst>
              </p:cNvPr>
              <p:cNvSpPr txBox="1"/>
              <p:nvPr/>
            </p:nvSpPr>
            <p:spPr>
              <a:xfrm>
                <a:off x="440847" y="825476"/>
                <a:ext cx="11310305" cy="17316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Q1 : Erase </a:t>
                </a:r>
                <a:r>
                  <a:rPr lang="zh-TW" altLang="en-US" sz="2400" dirty="0">
                    <a:latin typeface="微軟正黑體" panose="020B0604030504040204" pitchFamily="34" charset="-120"/>
                    <a:ea typeface="微軟正黑體" panose="020B0604030504040204" pitchFamily="34" charset="-120"/>
                  </a:rPr>
                  <a:t>的 </a:t>
                </a:r>
                <a:r>
                  <a:rPr lang="en-US" altLang="zh-TW" sz="2400" dirty="0">
                    <a:latin typeface="微軟正黑體" panose="020B0604030504040204" pitchFamily="34" charset="-120"/>
                    <a:ea typeface="微軟正黑體" panose="020B0604030504040204" pitchFamily="34" charset="-120"/>
                  </a:rPr>
                  <a:t>B/L DSL/SSL/CSL </a:t>
                </a:r>
                <a:r>
                  <a:rPr lang="zh-TW" altLang="en-US" sz="2400" dirty="0">
                    <a:latin typeface="微軟正黑體" panose="020B0604030504040204" pitchFamily="34" charset="-120"/>
                    <a:ea typeface="微軟正黑體" panose="020B0604030504040204" pitchFamily="34" charset="-120"/>
                  </a:rPr>
                  <a:t>為什麼是</a:t>
                </a:r>
                <a:r>
                  <a:rPr lang="en-US" altLang="zh-TW" sz="2400" dirty="0">
                    <a:latin typeface="微軟正黑體" panose="020B0604030504040204" pitchFamily="34" charset="-120"/>
                    <a:ea typeface="微軟正黑體" panose="020B0604030504040204" pitchFamily="34" charset="-120"/>
                  </a:rPr>
                  <a:t>float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p>
              <a:p>
                <a:pPr marL="285750" indent="-285750">
                  <a:lnSpc>
                    <a:spcPct val="150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Q2</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 </a:t>
                </a:r>
                <a14:m>
                  <m:oMath xmlns:m="http://schemas.openxmlformats.org/officeDocument/2006/math">
                    <m:sSub>
                      <m:sSubPr>
                        <m:ctrlPr>
                          <a:rPr lang="en-US" altLang="zh-TW" sz="2400" b="0" i="1" smtClean="0">
                            <a:latin typeface="Cambria Math" panose="02040503050406030204" pitchFamily="18" charset="0"/>
                            <a:ea typeface="微軟正黑體" panose="020B0604030504040204" pitchFamily="34" charset="-120"/>
                          </a:rPr>
                        </m:ctrlPr>
                      </m:sSubPr>
                      <m:e>
                        <m:r>
                          <a:rPr lang="en-US" altLang="zh-TW" sz="2400" b="0" i="1" smtClean="0">
                            <a:latin typeface="Cambria Math" panose="02040503050406030204" pitchFamily="18" charset="0"/>
                            <a:ea typeface="微軟正黑體" panose="020B0604030504040204" pitchFamily="34" charset="-120"/>
                          </a:rPr>
                          <m:t>𝑉</m:t>
                        </m:r>
                      </m:e>
                      <m:sub>
                        <m:r>
                          <a:rPr lang="en-US" altLang="zh-TW" sz="2400" b="0" i="1" smtClean="0">
                            <a:latin typeface="Cambria Math" panose="02040503050406030204" pitchFamily="18" charset="0"/>
                            <a:ea typeface="微軟正黑體" panose="020B0604030504040204" pitchFamily="34" charset="-120"/>
                          </a:rPr>
                          <m:t>𝑝𝑎𝑠𝑠</m:t>
                        </m:r>
                      </m:sub>
                    </m:sSub>
                    <m:r>
                      <a:rPr lang="zh-TW" altLang="en-US" sz="2400" i="1">
                        <a:latin typeface="Cambria Math" panose="02040503050406030204" pitchFamily="18" charset="0"/>
                        <a:ea typeface="微軟正黑體" panose="020B0604030504040204" pitchFamily="34" charset="-120"/>
                      </a:rPr>
                      <m:t> </m:t>
                    </m:r>
                  </m:oMath>
                </a14:m>
                <a:r>
                  <a:rPr lang="en-US" altLang="zh-TW" sz="2400" dirty="0">
                    <a:latin typeface="微軟正黑體" panose="020B0604030504040204" pitchFamily="34" charset="-120"/>
                    <a:ea typeface="微軟正黑體" panose="020B0604030504040204" pitchFamily="34" charset="-120"/>
                  </a:rPr>
                  <a:t>Window Curve </a:t>
                </a:r>
                <a:r>
                  <a:rPr lang="zh-TW" altLang="en-US" sz="2400" dirty="0">
                    <a:latin typeface="微軟正黑體" panose="020B0604030504040204" pitchFamily="34" charset="-120"/>
                    <a:ea typeface="微軟正黑體" panose="020B0604030504040204" pitchFamily="34" charset="-120"/>
                  </a:rPr>
                  <a:t>縱軸以及為甚麼會有 </a:t>
                </a:r>
                <a14:m>
                  <m:oMath xmlns:m="http://schemas.openxmlformats.org/officeDocument/2006/math">
                    <m:sSub>
                      <m:sSubPr>
                        <m:ctrlPr>
                          <a:rPr lang="en-US" altLang="zh-TW" sz="2400" b="0" i="1" smtClean="0">
                            <a:latin typeface="Cambria Math" panose="02040503050406030204" pitchFamily="18" charset="0"/>
                            <a:ea typeface="微軟正黑體" panose="020B0604030504040204" pitchFamily="34" charset="-120"/>
                          </a:rPr>
                        </m:ctrlPr>
                      </m:sSubPr>
                      <m:e>
                        <m:r>
                          <a:rPr lang="en-US" altLang="zh-TW" sz="2400" b="0" i="1" smtClean="0">
                            <a:latin typeface="Cambria Math" panose="02040503050406030204" pitchFamily="18" charset="0"/>
                            <a:ea typeface="微軟正黑體" panose="020B0604030504040204" pitchFamily="34" charset="-120"/>
                          </a:rPr>
                          <m:t>𝑉</m:t>
                        </m:r>
                      </m:e>
                      <m:sub>
                        <m:r>
                          <a:rPr lang="en-US" altLang="zh-TW" sz="2400" b="0" i="1" smtClean="0">
                            <a:latin typeface="Cambria Math" panose="02040503050406030204" pitchFamily="18" charset="0"/>
                            <a:ea typeface="微軟正黑體" panose="020B0604030504040204" pitchFamily="34" charset="-120"/>
                          </a:rPr>
                          <m:t>𝑝𝑔𝑚</m:t>
                        </m:r>
                      </m:sub>
                    </m:sSub>
                    <m:r>
                      <a:rPr lang="zh-TW" altLang="en-US" sz="2400" i="1">
                        <a:latin typeface="Cambria Math" panose="02040503050406030204" pitchFamily="18" charset="0"/>
                        <a:ea typeface="微軟正黑體" panose="020B0604030504040204" pitchFamily="34" charset="-120"/>
                      </a:rPr>
                      <m:t>、</m:t>
                    </m:r>
                    <m:sSub>
                      <m:sSubPr>
                        <m:ctrlPr>
                          <a:rPr lang="en-US" altLang="zh-TW" sz="2400" i="1">
                            <a:latin typeface="Cambria Math" panose="02040503050406030204" pitchFamily="18" charset="0"/>
                            <a:ea typeface="微軟正黑體" panose="020B0604030504040204" pitchFamily="34" charset="-120"/>
                          </a:rPr>
                        </m:ctrlPr>
                      </m:sSubPr>
                      <m:e>
                        <m:r>
                          <a:rPr lang="en-US" altLang="zh-TW" sz="2400" i="1">
                            <a:latin typeface="Cambria Math" panose="02040503050406030204" pitchFamily="18" charset="0"/>
                            <a:ea typeface="微軟正黑體" panose="020B0604030504040204" pitchFamily="34" charset="-120"/>
                          </a:rPr>
                          <m:t>𝑉</m:t>
                        </m:r>
                      </m:e>
                      <m:sub>
                        <m:r>
                          <a:rPr lang="en-US" altLang="zh-TW" sz="2400" b="0" i="1" smtClean="0">
                            <a:latin typeface="Cambria Math" panose="02040503050406030204" pitchFamily="18" charset="0"/>
                            <a:ea typeface="微軟正黑體" panose="020B0604030504040204" pitchFamily="34" charset="-120"/>
                          </a:rPr>
                          <m:t>𝑝𝑎𝑠𝑠</m:t>
                        </m:r>
                      </m:sub>
                    </m:sSub>
                  </m:oMath>
                </a14:m>
                <a:r>
                  <a:rPr lang="en-US" altLang="zh-TW" sz="2400" dirty="0">
                    <a:latin typeface="微軟正黑體" panose="020B0604030504040204" pitchFamily="34" charset="-120"/>
                    <a:ea typeface="微軟正黑體" panose="020B0604030504040204" pitchFamily="34" charset="-120"/>
                  </a:rPr>
                  <a:t> disturbance</a:t>
                </a:r>
                <a:r>
                  <a:rPr lang="zh-TW" altLang="en-US" sz="2400" dirty="0">
                    <a:latin typeface="微軟正黑體" panose="020B0604030504040204" pitchFamily="34" charset="-120"/>
                    <a:ea typeface="微軟正黑體" panose="020B0604030504040204" pitchFamily="34" charset="-120"/>
                  </a:rPr>
                  <a:t>的原因</a:t>
                </a:r>
                <a:endParaRPr lang="en-US" altLang="zh-TW" sz="2400"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Q3 : P/E Cycle </a:t>
                </a:r>
                <a:r>
                  <a:rPr lang="zh-TW" altLang="en-US" sz="2400" dirty="0">
                    <a:latin typeface="微軟正黑體" panose="020B0604030504040204" pitchFamily="34" charset="-120"/>
                    <a:ea typeface="微軟正黑體" panose="020B0604030504040204" pitchFamily="34" charset="-120"/>
                  </a:rPr>
                  <a:t>那張圖中的測量時間是在哪邊</a:t>
                </a:r>
                <a:r>
                  <a:rPr lang="en-US" altLang="zh-TW" sz="2400" dirty="0">
                    <a:latin typeface="微軟正黑體" panose="020B0604030504040204" pitchFamily="34" charset="-120"/>
                    <a:ea typeface="微軟正黑體" panose="020B0604030504040204" pitchFamily="34" charset="-120"/>
                  </a:rPr>
                  <a:t>?</a:t>
                </a:r>
              </a:p>
            </p:txBody>
          </p:sp>
        </mc:Choice>
        <mc:Fallback xmlns="">
          <p:sp>
            <p:nvSpPr>
              <p:cNvPr id="9" name="文字方塊 8">
                <a:extLst>
                  <a:ext uri="{FF2B5EF4-FFF2-40B4-BE49-F238E27FC236}">
                    <a16:creationId xmlns:a16="http://schemas.microsoft.com/office/drawing/2014/main" id="{6458232B-1E6D-E33B-C7EC-5736A7168C06}"/>
                  </a:ext>
                </a:extLst>
              </p:cNvPr>
              <p:cNvSpPr txBox="1">
                <a:spLocks noRot="1" noChangeAspect="1" noMove="1" noResize="1" noEditPoints="1" noAdjustHandles="1" noChangeArrowheads="1" noChangeShapeType="1" noTextEdit="1"/>
              </p:cNvSpPr>
              <p:nvPr/>
            </p:nvSpPr>
            <p:spPr>
              <a:xfrm>
                <a:off x="440847" y="825476"/>
                <a:ext cx="11310305" cy="1731628"/>
              </a:xfrm>
              <a:prstGeom prst="rect">
                <a:avLst/>
              </a:prstGeom>
              <a:blipFill>
                <a:blip r:embed="rId3"/>
                <a:stretch>
                  <a:fillRect l="-700" b="-739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03710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Q1</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017EA5DC-EB57-009C-7348-6A554D0D0187}"/>
              </a:ext>
            </a:extLst>
          </p:cNvPr>
          <p:cNvSpPr txBox="1"/>
          <p:nvPr/>
        </p:nvSpPr>
        <p:spPr>
          <a:xfrm>
            <a:off x="543719" y="810527"/>
            <a:ext cx="11235967" cy="2118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rPr>
              <a:t>Erase </a:t>
            </a:r>
            <a:r>
              <a:rPr lang="zh-TW" altLang="en-US" sz="1800" dirty="0">
                <a:latin typeface="Times New Roman" panose="02020603050405020304" pitchFamily="18" charset="0"/>
                <a:ea typeface="微軟正黑體" panose="020B0604030504040204" pitchFamily="34" charset="-120"/>
                <a:cs typeface="Times New Roman" panose="02020603050405020304" pitchFamily="18" charset="0"/>
              </a:rPr>
              <a:t>的 </a:t>
            </a:r>
            <a:r>
              <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rPr>
              <a:t>B/L DSL/SSL/CSL </a:t>
            </a:r>
            <a:r>
              <a:rPr lang="zh-TW" altLang="en-US" sz="1800" dirty="0">
                <a:latin typeface="Times New Roman" panose="02020603050405020304" pitchFamily="18" charset="0"/>
                <a:ea typeface="微軟正黑體" panose="020B0604030504040204" pitchFamily="34" charset="-120"/>
                <a:cs typeface="Times New Roman" panose="02020603050405020304" pitchFamily="18" charset="0"/>
              </a:rPr>
              <a:t>為什麼是</a:t>
            </a:r>
            <a:r>
              <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rPr>
              <a:t>float</a:t>
            </a:r>
            <a:r>
              <a:rPr lang="zh-TW" altLang="en-US" sz="18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dirty="0">
                <a:latin typeface="Times New Roman" panose="02020603050405020304" pitchFamily="18" charset="0"/>
                <a:ea typeface="微軟正黑體" panose="020B0604030504040204" pitchFamily="34" charset="-120"/>
                <a:cs typeface="Times New Roman" panose="02020603050405020304" pitchFamily="18" charset="0"/>
              </a:rPr>
              <a:t>?</a:t>
            </a:r>
          </a:p>
          <a:p>
            <a:pPr marL="742950" lvl="1" indent="-285750">
              <a:lnSpc>
                <a:spcPct val="150000"/>
              </a:lnSpc>
              <a:buFont typeface="Arial" panose="020B0604020202020204" pitchFamily="34" charset="0"/>
              <a:buChar char="•"/>
            </a:pP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B/L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CSL</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如果被接地或接電壓，會導致電流流動，可能讓 </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erase </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動作受到干擾，甚至損傷 </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cell</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把</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DSL/SSL</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 設成</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float</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的原因是這樣做等於關閉上下開關，只讓整條</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WL</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-&gt;</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channel </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有電場。</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而未選擇的</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block</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 的</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control gate </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設為</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float</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的原因是這樣就無法產生有效的電場，就不會有</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FN-tunneling</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的產生，以至於避免被</a:t>
            </a:r>
            <a:r>
              <a:rPr lang="en-US" altLang="zh-TW" dirty="0">
                <a:latin typeface="微軟正黑體" panose="020B0604030504040204" pitchFamily="34" charset="-120"/>
                <a:ea typeface="微軟正黑體" panose="020B0604030504040204" pitchFamily="34" charset="-120"/>
                <a:cs typeface="Times New Roman" panose="02020603050405020304" pitchFamily="18" charset="0"/>
              </a:rPr>
              <a:t>erase</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掉。</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nvGrpSpPr>
          <p:cNvPr id="28" name="群組 27">
            <a:extLst>
              <a:ext uri="{FF2B5EF4-FFF2-40B4-BE49-F238E27FC236}">
                <a16:creationId xmlns:a16="http://schemas.microsoft.com/office/drawing/2014/main" id="{8B17F59E-4BD8-4982-AF52-5A570888823B}"/>
              </a:ext>
            </a:extLst>
          </p:cNvPr>
          <p:cNvGrpSpPr/>
          <p:nvPr/>
        </p:nvGrpSpPr>
        <p:grpSpPr>
          <a:xfrm>
            <a:off x="3467712" y="3121280"/>
            <a:ext cx="5256576" cy="3296619"/>
            <a:chOff x="3575885" y="2402620"/>
            <a:chExt cx="5256576" cy="3296619"/>
          </a:xfrm>
        </p:grpSpPr>
        <p:pic>
          <p:nvPicPr>
            <p:cNvPr id="29" name="內容版面配置區 6">
              <a:extLst>
                <a:ext uri="{FF2B5EF4-FFF2-40B4-BE49-F238E27FC236}">
                  <a16:creationId xmlns:a16="http://schemas.microsoft.com/office/drawing/2014/main" id="{D5C2B5FC-D7BB-4DE7-9706-9FC80CB38B9F}"/>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65616"/>
              <a:ext cx="2736461" cy="2900179"/>
            </a:xfrm>
            <a:prstGeom prst="rect">
              <a:avLst/>
            </a:prstGeom>
            <a:noFill/>
            <a:ln>
              <a:noFill/>
            </a:ln>
          </p:spPr>
        </p:pic>
        <p:grpSp>
          <p:nvGrpSpPr>
            <p:cNvPr id="30" name="群組 29">
              <a:extLst>
                <a:ext uri="{FF2B5EF4-FFF2-40B4-BE49-F238E27FC236}">
                  <a16:creationId xmlns:a16="http://schemas.microsoft.com/office/drawing/2014/main" id="{FF48B22B-A507-4D70-B656-64AC5BC69EA3}"/>
                </a:ext>
              </a:extLst>
            </p:cNvPr>
            <p:cNvGrpSpPr/>
            <p:nvPr/>
          </p:nvGrpSpPr>
          <p:grpSpPr>
            <a:xfrm>
              <a:off x="3575885" y="2402620"/>
              <a:ext cx="5209865" cy="3296619"/>
              <a:chOff x="0" y="1528614"/>
              <a:chExt cx="5209865" cy="3296619"/>
            </a:xfrm>
          </p:grpSpPr>
          <p:grpSp>
            <p:nvGrpSpPr>
              <p:cNvPr id="31" name="群組 30">
                <a:extLst>
                  <a:ext uri="{FF2B5EF4-FFF2-40B4-BE49-F238E27FC236}">
                    <a16:creationId xmlns:a16="http://schemas.microsoft.com/office/drawing/2014/main" id="{FF63D83D-E431-4446-81CA-982847348B14}"/>
                  </a:ext>
                </a:extLst>
              </p:cNvPr>
              <p:cNvGrpSpPr/>
              <p:nvPr/>
            </p:nvGrpSpPr>
            <p:grpSpPr>
              <a:xfrm>
                <a:off x="0" y="1528614"/>
                <a:ext cx="5209865" cy="3296619"/>
                <a:chOff x="0" y="1528614"/>
                <a:chExt cx="5209865" cy="3296619"/>
              </a:xfrm>
            </p:grpSpPr>
            <p:grpSp>
              <p:nvGrpSpPr>
                <p:cNvPr id="33" name="群組 32">
                  <a:extLst>
                    <a:ext uri="{FF2B5EF4-FFF2-40B4-BE49-F238E27FC236}">
                      <a16:creationId xmlns:a16="http://schemas.microsoft.com/office/drawing/2014/main" id="{16B343A4-F328-439E-9D6D-90DA5A13FD58}"/>
                    </a:ext>
                  </a:extLst>
                </p:cNvPr>
                <p:cNvGrpSpPr/>
                <p:nvPr/>
              </p:nvGrpSpPr>
              <p:grpSpPr>
                <a:xfrm>
                  <a:off x="0" y="1528614"/>
                  <a:ext cx="2736461" cy="3296619"/>
                  <a:chOff x="838200" y="1537915"/>
                  <a:chExt cx="2736461" cy="3296619"/>
                </a:xfrm>
              </p:grpSpPr>
              <p:grpSp>
                <p:nvGrpSpPr>
                  <p:cNvPr id="42" name="群組 41">
                    <a:extLst>
                      <a:ext uri="{FF2B5EF4-FFF2-40B4-BE49-F238E27FC236}">
                        <a16:creationId xmlns:a16="http://schemas.microsoft.com/office/drawing/2014/main" id="{95821ECD-0153-4537-A09E-2657D402DAD7}"/>
                      </a:ext>
                    </a:extLst>
                  </p:cNvPr>
                  <p:cNvGrpSpPr/>
                  <p:nvPr/>
                </p:nvGrpSpPr>
                <p:grpSpPr>
                  <a:xfrm>
                    <a:off x="838200" y="1537915"/>
                    <a:ext cx="2736461" cy="2900179"/>
                    <a:chOff x="481033" y="1871685"/>
                    <a:chExt cx="3877216" cy="4277322"/>
                  </a:xfrm>
                </p:grpSpPr>
                <p:pic>
                  <p:nvPicPr>
                    <p:cNvPr id="49" name="內容版面配置區 6">
                      <a:extLst>
                        <a:ext uri="{FF2B5EF4-FFF2-40B4-BE49-F238E27FC236}">
                          <a16:creationId xmlns:a16="http://schemas.microsoft.com/office/drawing/2014/main" id="{16AF6A50-7F01-4CCB-93BB-73CBDE03FEF5}"/>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81033" y="1871685"/>
                      <a:ext cx="3877216" cy="4277322"/>
                    </a:xfrm>
                    <a:prstGeom prst="rect">
                      <a:avLst/>
                    </a:prstGeom>
                    <a:noFill/>
                    <a:ln>
                      <a:noFill/>
                    </a:ln>
                  </p:spPr>
                </p:pic>
                <p:pic>
                  <p:nvPicPr>
                    <p:cNvPr id="50" name="圖片 49">
                      <a:extLst>
                        <a:ext uri="{FF2B5EF4-FFF2-40B4-BE49-F238E27FC236}">
                          <a16:creationId xmlns:a16="http://schemas.microsoft.com/office/drawing/2014/main" id="{A6997330-2B6D-4C15-9C23-BC00AF47485E}"/>
                        </a:ext>
                      </a:extLst>
                    </p:cNvPr>
                    <p:cNvPicPr/>
                    <p:nvPr/>
                  </p:nvPicPr>
                  <p:blipFill rotWithShape="1">
                    <a:blip r:embed="rId4">
                      <a:extLst>
                        <a:ext uri="{28A0092B-C50C-407E-A947-70E740481C1C}">
                          <a14:useLocalDpi xmlns:a14="http://schemas.microsoft.com/office/drawing/2010/main" val="0"/>
                        </a:ext>
                      </a:extLst>
                    </a:blip>
                    <a:srcRect l="16772" t="51052" r="68243" b="44417"/>
                    <a:stretch/>
                  </p:blipFill>
                  <p:spPr bwMode="auto">
                    <a:xfrm>
                      <a:off x="838200" y="4079630"/>
                      <a:ext cx="603270" cy="196949"/>
                    </a:xfrm>
                    <a:prstGeom prst="rect">
                      <a:avLst/>
                    </a:prstGeom>
                    <a:noFill/>
                    <a:ln>
                      <a:noFill/>
                    </a:ln>
                  </p:spPr>
                </p:pic>
                <p:sp>
                  <p:nvSpPr>
                    <p:cNvPr id="51" name="矩形 50">
                      <a:extLst>
                        <a:ext uri="{FF2B5EF4-FFF2-40B4-BE49-F238E27FC236}">
                          <a16:creationId xmlns:a16="http://schemas.microsoft.com/office/drawing/2014/main" id="{D0F5E0CE-6963-4679-B2DD-B55C0949DF2C}"/>
                        </a:ext>
                      </a:extLst>
                    </p:cNvPr>
                    <p:cNvSpPr/>
                    <p:nvPr/>
                  </p:nvSpPr>
                  <p:spPr>
                    <a:xfrm>
                      <a:off x="3218767" y="2025747"/>
                      <a:ext cx="520504"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52" name="矩形 51">
                      <a:extLst>
                        <a:ext uri="{FF2B5EF4-FFF2-40B4-BE49-F238E27FC236}">
                          <a16:creationId xmlns:a16="http://schemas.microsoft.com/office/drawing/2014/main" id="{CB0951F7-E9FC-4968-AFC2-EB8C25E51816}"/>
                        </a:ext>
                      </a:extLst>
                    </p:cNvPr>
                    <p:cNvSpPr/>
                    <p:nvPr/>
                  </p:nvSpPr>
                  <p:spPr>
                    <a:xfrm>
                      <a:off x="2159390" y="2025747"/>
                      <a:ext cx="520504" cy="19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grpSp>
              <p:sp>
                <p:nvSpPr>
                  <p:cNvPr id="43" name="矩形 42">
                    <a:extLst>
                      <a:ext uri="{FF2B5EF4-FFF2-40B4-BE49-F238E27FC236}">
                        <a16:creationId xmlns:a16="http://schemas.microsoft.com/office/drawing/2014/main" id="{D0ADAC71-4B5F-47E9-B263-253870159EC7}"/>
                      </a:ext>
                    </a:extLst>
                  </p:cNvPr>
                  <p:cNvSpPr/>
                  <p:nvPr/>
                </p:nvSpPr>
                <p:spPr>
                  <a:xfrm>
                    <a:off x="838200" y="2357426"/>
                    <a:ext cx="648163" cy="318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Arial" panose="020B0604020202020204" pitchFamily="34" charset="0"/>
                        <a:cs typeface="Arial" panose="020B0604020202020204" pitchFamily="34" charset="0"/>
                      </a:rPr>
                      <a:t>0V</a:t>
                    </a:r>
                    <a:endParaRPr lang="zh-TW" altLang="en-US" b="1" dirty="0">
                      <a:solidFill>
                        <a:schemeClr val="tx1"/>
                      </a:solidFill>
                      <a:latin typeface="Arial" panose="020B0604020202020204" pitchFamily="34" charset="0"/>
                      <a:cs typeface="Arial" panose="020B0604020202020204" pitchFamily="34" charset="0"/>
                    </a:endParaRPr>
                  </a:p>
                </p:txBody>
              </p:sp>
              <p:sp>
                <p:nvSpPr>
                  <p:cNvPr id="44" name="矩形 43">
                    <a:extLst>
                      <a:ext uri="{FF2B5EF4-FFF2-40B4-BE49-F238E27FC236}">
                        <a16:creationId xmlns:a16="http://schemas.microsoft.com/office/drawing/2014/main" id="{4E3BEC12-0DAB-45A9-9ED2-1B91AAD1CF87}"/>
                      </a:ext>
                    </a:extLst>
                  </p:cNvPr>
                  <p:cNvSpPr/>
                  <p:nvPr/>
                </p:nvSpPr>
                <p:spPr>
                  <a:xfrm>
                    <a:off x="838201" y="2884591"/>
                    <a:ext cx="648163" cy="318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Arial" panose="020B0604020202020204" pitchFamily="34" charset="0"/>
                        <a:cs typeface="Arial" panose="020B0604020202020204" pitchFamily="34" charset="0"/>
                      </a:rPr>
                      <a:t>0V</a:t>
                    </a:r>
                    <a:endParaRPr lang="zh-TW" altLang="en-US" b="1" dirty="0">
                      <a:solidFill>
                        <a:schemeClr val="tx1"/>
                      </a:solidFill>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3FF65E5C-7789-4D65-97C0-30810B4458A3}"/>
                      </a:ext>
                    </a:extLst>
                  </p:cNvPr>
                  <p:cNvSpPr/>
                  <p:nvPr/>
                </p:nvSpPr>
                <p:spPr>
                  <a:xfrm>
                    <a:off x="838200" y="3503815"/>
                    <a:ext cx="648163" cy="318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Arial" panose="020B0604020202020204" pitchFamily="34" charset="0"/>
                        <a:cs typeface="Arial" panose="020B0604020202020204" pitchFamily="34" charset="0"/>
                      </a:rPr>
                      <a:t>0V</a:t>
                    </a:r>
                    <a:endParaRPr lang="zh-TW" altLang="en-US" b="1" dirty="0">
                      <a:solidFill>
                        <a:schemeClr val="tx1"/>
                      </a:solidFill>
                      <a:latin typeface="Arial" panose="020B0604020202020204" pitchFamily="34" charset="0"/>
                      <a:cs typeface="Arial" panose="020B0604020202020204" pitchFamily="34" charset="0"/>
                    </a:endParaRPr>
                  </a:p>
                </p:txBody>
              </p:sp>
              <p:sp>
                <p:nvSpPr>
                  <p:cNvPr id="46" name="矩形 45">
                    <a:extLst>
                      <a:ext uri="{FF2B5EF4-FFF2-40B4-BE49-F238E27FC236}">
                        <a16:creationId xmlns:a16="http://schemas.microsoft.com/office/drawing/2014/main" id="{3F431BCC-2F16-452F-A317-08FA0DA162DF}"/>
                      </a:ext>
                    </a:extLst>
                  </p:cNvPr>
                  <p:cNvSpPr/>
                  <p:nvPr/>
                </p:nvSpPr>
                <p:spPr>
                  <a:xfrm>
                    <a:off x="1464758" y="1774292"/>
                    <a:ext cx="1673039" cy="616564"/>
                  </a:xfrm>
                  <a:prstGeom prst="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Float</a:t>
                    </a:r>
                    <a:endParaRPr lang="zh-TW" altLang="en-US" b="1"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78E5CDB7-54AA-413C-8F39-55BCB31D3820}"/>
                      </a:ext>
                    </a:extLst>
                  </p:cNvPr>
                  <p:cNvSpPr/>
                  <p:nvPr/>
                </p:nvSpPr>
                <p:spPr>
                  <a:xfrm>
                    <a:off x="1486362" y="3906496"/>
                    <a:ext cx="1651435" cy="526872"/>
                  </a:xfrm>
                  <a:prstGeom prst="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Float</a:t>
                    </a:r>
                    <a:endParaRPr lang="zh-TW" altLang="en-US" b="1" dirty="0">
                      <a:latin typeface="Arial" panose="020B0604020202020204" pitchFamily="34" charset="0"/>
                      <a:cs typeface="Arial" panose="020B0604020202020204" pitchFamily="34" charset="0"/>
                    </a:endParaRPr>
                  </a:p>
                </p:txBody>
              </p:sp>
              <p:sp>
                <p:nvSpPr>
                  <p:cNvPr id="48" name="文字方塊 47">
                    <a:extLst>
                      <a:ext uri="{FF2B5EF4-FFF2-40B4-BE49-F238E27FC236}">
                        <a16:creationId xmlns:a16="http://schemas.microsoft.com/office/drawing/2014/main" id="{631BB4B6-79EF-45C0-866D-65F61054D239}"/>
                      </a:ext>
                    </a:extLst>
                  </p:cNvPr>
                  <p:cNvSpPr txBox="1"/>
                  <p:nvPr/>
                </p:nvSpPr>
                <p:spPr>
                  <a:xfrm>
                    <a:off x="1393693" y="4465202"/>
                    <a:ext cx="1800493" cy="369332"/>
                  </a:xfrm>
                  <a:prstGeom prst="rect">
                    <a:avLst/>
                  </a:prstGeom>
                  <a:noFill/>
                </p:spPr>
                <p:txBody>
                  <a:bodyPr wrap="none" rtlCol="0">
                    <a:spAutoFit/>
                  </a:bodyPr>
                  <a:lstStyle/>
                  <a:p>
                    <a:r>
                      <a:rPr lang="en-US" altLang="zh-TW" b="1" dirty="0">
                        <a:latin typeface="Arial" panose="020B0604020202020204" pitchFamily="34" charset="0"/>
                        <a:cs typeface="Arial" panose="020B0604020202020204" pitchFamily="34" charset="0"/>
                      </a:rPr>
                      <a:t>Selected block</a:t>
                    </a:r>
                    <a:endParaRPr lang="zh-TW" altLang="en-US" b="1" dirty="0">
                      <a:latin typeface="Arial" panose="020B0604020202020204" pitchFamily="34" charset="0"/>
                      <a:cs typeface="Arial" panose="020B0604020202020204" pitchFamily="34" charset="0"/>
                    </a:endParaRPr>
                  </a:p>
                </p:txBody>
              </p:sp>
            </p:grpSp>
            <p:grpSp>
              <p:nvGrpSpPr>
                <p:cNvPr id="34" name="群組 33">
                  <a:extLst>
                    <a:ext uri="{FF2B5EF4-FFF2-40B4-BE49-F238E27FC236}">
                      <a16:creationId xmlns:a16="http://schemas.microsoft.com/office/drawing/2014/main" id="{432AC163-A487-43B5-ADAE-176AE50C2311}"/>
                    </a:ext>
                  </a:extLst>
                </p:cNvPr>
                <p:cNvGrpSpPr/>
                <p:nvPr/>
              </p:nvGrpSpPr>
              <p:grpSpPr>
                <a:xfrm>
                  <a:off x="2910363" y="1551467"/>
                  <a:ext cx="2299502" cy="3241933"/>
                  <a:chOff x="1334611" y="1592601"/>
                  <a:chExt cx="2299502" cy="3241933"/>
                </a:xfrm>
              </p:grpSpPr>
              <p:grpSp>
                <p:nvGrpSpPr>
                  <p:cNvPr id="35" name="群組 34">
                    <a:extLst>
                      <a:ext uri="{FF2B5EF4-FFF2-40B4-BE49-F238E27FC236}">
                        <a16:creationId xmlns:a16="http://schemas.microsoft.com/office/drawing/2014/main" id="{2F919F16-1639-4CDF-A110-820517B866B3}"/>
                      </a:ext>
                    </a:extLst>
                  </p:cNvPr>
                  <p:cNvGrpSpPr/>
                  <p:nvPr/>
                </p:nvGrpSpPr>
                <p:grpSpPr>
                  <a:xfrm>
                    <a:off x="2022752" y="1592601"/>
                    <a:ext cx="1238460" cy="272881"/>
                    <a:chOff x="2159389" y="1952341"/>
                    <a:chExt cx="1754738" cy="402458"/>
                  </a:xfrm>
                </p:grpSpPr>
                <p:sp>
                  <p:nvSpPr>
                    <p:cNvPr id="40" name="矩形 39">
                      <a:extLst>
                        <a:ext uri="{FF2B5EF4-FFF2-40B4-BE49-F238E27FC236}">
                          <a16:creationId xmlns:a16="http://schemas.microsoft.com/office/drawing/2014/main" id="{7EC5A99F-4185-4757-9A4C-0B92B9FB4954}"/>
                        </a:ext>
                      </a:extLst>
                    </p:cNvPr>
                    <p:cNvSpPr/>
                    <p:nvPr/>
                  </p:nvSpPr>
                  <p:spPr>
                    <a:xfrm>
                      <a:off x="3393624" y="1952341"/>
                      <a:ext cx="520503" cy="402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6BC1451F-C1DA-4D42-B8E0-BF8AA18E2C4C}"/>
                        </a:ext>
                      </a:extLst>
                    </p:cNvPr>
                    <p:cNvSpPr/>
                    <p:nvPr/>
                  </p:nvSpPr>
                  <p:spPr>
                    <a:xfrm>
                      <a:off x="2159389" y="2025746"/>
                      <a:ext cx="583072" cy="329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cs typeface="Arial" panose="020B0604020202020204" pitchFamily="34" charset="0"/>
                      </a:endParaRPr>
                    </a:p>
                  </p:txBody>
                </p:sp>
              </p:grpSp>
              <p:sp>
                <p:nvSpPr>
                  <p:cNvPr id="36" name="矩形 35">
                    <a:extLst>
                      <a:ext uri="{FF2B5EF4-FFF2-40B4-BE49-F238E27FC236}">
                        <a16:creationId xmlns:a16="http://schemas.microsoft.com/office/drawing/2014/main" id="{7339C0F0-5D70-424C-9848-234EB06CC164}"/>
                      </a:ext>
                    </a:extLst>
                  </p:cNvPr>
                  <p:cNvSpPr/>
                  <p:nvPr/>
                </p:nvSpPr>
                <p:spPr>
                  <a:xfrm rot="16200000">
                    <a:off x="2538158" y="2938587"/>
                    <a:ext cx="1698788" cy="49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Arial" panose="020B0604020202020204" pitchFamily="34" charset="0"/>
                        <a:cs typeface="Arial" panose="020B0604020202020204" pitchFamily="34" charset="0"/>
                      </a:rPr>
                      <a:t>P well ~ 20V</a:t>
                    </a:r>
                    <a:endParaRPr lang="zh-TW" altLang="en-US" b="1" dirty="0">
                      <a:solidFill>
                        <a:schemeClr val="tx1"/>
                      </a:solidFill>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5526F13-831F-4EE9-AC0D-89B691E36FC4}"/>
                      </a:ext>
                    </a:extLst>
                  </p:cNvPr>
                  <p:cNvSpPr/>
                  <p:nvPr/>
                </p:nvSpPr>
                <p:spPr>
                  <a:xfrm>
                    <a:off x="1522419" y="1774291"/>
                    <a:ext cx="1719394" cy="728941"/>
                  </a:xfrm>
                  <a:prstGeom prst="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Float</a:t>
                    </a:r>
                    <a:endParaRPr lang="zh-TW" altLang="en-US" b="1"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5B42FD21-9CB9-4056-997C-381D9B1DD59A}"/>
                      </a:ext>
                    </a:extLst>
                  </p:cNvPr>
                  <p:cNvSpPr/>
                  <p:nvPr/>
                </p:nvSpPr>
                <p:spPr>
                  <a:xfrm>
                    <a:off x="1486362" y="3969497"/>
                    <a:ext cx="1651435" cy="495704"/>
                  </a:xfrm>
                  <a:prstGeom prst="rect">
                    <a:avLst/>
                  </a:prstGeom>
                  <a:solidFill>
                    <a:schemeClr val="bg1">
                      <a:lumMod val="6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Arial" panose="020B0604020202020204" pitchFamily="34" charset="0"/>
                        <a:cs typeface="Arial" panose="020B0604020202020204" pitchFamily="34" charset="0"/>
                      </a:rPr>
                      <a:t>Float</a:t>
                    </a:r>
                    <a:endParaRPr lang="zh-TW" altLang="en-US" b="1" dirty="0">
                      <a:latin typeface="Arial" panose="020B0604020202020204" pitchFamily="34" charset="0"/>
                      <a:cs typeface="Arial" panose="020B0604020202020204" pitchFamily="34" charset="0"/>
                    </a:endParaRPr>
                  </a:p>
                </p:txBody>
              </p:sp>
              <p:sp>
                <p:nvSpPr>
                  <p:cNvPr id="39" name="文字方塊 38">
                    <a:extLst>
                      <a:ext uri="{FF2B5EF4-FFF2-40B4-BE49-F238E27FC236}">
                        <a16:creationId xmlns:a16="http://schemas.microsoft.com/office/drawing/2014/main" id="{D4DFB72A-5F99-47A9-A55D-901F548B9088}"/>
                      </a:ext>
                    </a:extLst>
                  </p:cNvPr>
                  <p:cNvSpPr txBox="1"/>
                  <p:nvPr/>
                </p:nvSpPr>
                <p:spPr>
                  <a:xfrm>
                    <a:off x="1334611" y="4465202"/>
                    <a:ext cx="2082621" cy="369332"/>
                  </a:xfrm>
                  <a:prstGeom prst="rect">
                    <a:avLst/>
                  </a:prstGeom>
                  <a:noFill/>
                </p:spPr>
                <p:txBody>
                  <a:bodyPr wrap="none" rtlCol="0">
                    <a:spAutoFit/>
                  </a:bodyPr>
                  <a:lstStyle/>
                  <a:p>
                    <a:r>
                      <a:rPr lang="en-US" altLang="zh-TW" b="1" dirty="0">
                        <a:latin typeface="Arial" panose="020B0604020202020204" pitchFamily="34" charset="0"/>
                        <a:cs typeface="Arial" panose="020B0604020202020204" pitchFamily="34" charset="0"/>
                      </a:rPr>
                      <a:t>Unselected block</a:t>
                    </a:r>
                    <a:endParaRPr lang="zh-TW" altLang="en-US" b="1" dirty="0">
                      <a:latin typeface="Arial" panose="020B0604020202020204" pitchFamily="34" charset="0"/>
                      <a:cs typeface="Arial" panose="020B0604020202020204" pitchFamily="34" charset="0"/>
                    </a:endParaRPr>
                  </a:p>
                </p:txBody>
              </p:sp>
            </p:grpSp>
          </p:grpSp>
          <p:sp>
            <p:nvSpPr>
              <p:cNvPr id="32" name="文字方塊 31">
                <a:extLst>
                  <a:ext uri="{FF2B5EF4-FFF2-40B4-BE49-F238E27FC236}">
                    <a16:creationId xmlns:a16="http://schemas.microsoft.com/office/drawing/2014/main" id="{8049C8D6-1408-41E8-B9E6-EEA4A19B4C4C}"/>
                  </a:ext>
                </a:extLst>
              </p:cNvPr>
              <p:cNvSpPr txBox="1"/>
              <p:nvPr/>
            </p:nvSpPr>
            <p:spPr>
              <a:xfrm rot="16200000">
                <a:off x="1654890" y="2955508"/>
                <a:ext cx="1507785" cy="369332"/>
              </a:xfrm>
              <a:prstGeom prst="rect">
                <a:avLst/>
              </a:prstGeom>
              <a:noFill/>
            </p:spPr>
            <p:txBody>
              <a:bodyPr wrap="square" rtlCol="0">
                <a:spAutoFit/>
              </a:bodyPr>
              <a:lstStyle/>
              <a:p>
                <a:r>
                  <a:rPr lang="en-US" altLang="zh-TW" b="1" dirty="0">
                    <a:latin typeface="Arial" panose="020B0604020202020204" pitchFamily="34" charset="0"/>
                    <a:cs typeface="Arial" panose="020B0604020202020204" pitchFamily="34" charset="0"/>
                  </a:rPr>
                  <a:t>P well ~ 20V</a:t>
                </a:r>
                <a:endParaRPr lang="zh-TW" altLang="en-US" b="1" dirty="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784513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Q2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017EA5DC-EB57-009C-7348-6A554D0D0187}"/>
                  </a:ext>
                </a:extLst>
              </p:cNvPr>
              <p:cNvSpPr txBox="1"/>
              <p:nvPr/>
            </p:nvSpPr>
            <p:spPr>
              <a:xfrm>
                <a:off x="543719" y="810527"/>
                <a:ext cx="11235967" cy="30818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14:m>
                  <m:oMath xmlns:m="http://schemas.openxmlformats.org/officeDocument/2006/math">
                    <m:sSub>
                      <m:sSubPr>
                        <m:ctrlPr>
                          <a:rPr lang="en-US" altLang="zh-TW" sz="1800" b="0" i="1" smtClean="0">
                            <a:latin typeface="Cambria Math" panose="02040503050406030204" pitchFamily="18" charset="0"/>
                            <a:ea typeface="微軟正黑體" panose="020B0604030504040204" pitchFamily="34" charset="-120"/>
                          </a:rPr>
                        </m:ctrlPr>
                      </m:sSubPr>
                      <m:e>
                        <m:r>
                          <a:rPr lang="en-US" altLang="zh-TW" sz="1800" b="0" i="1" smtClean="0">
                            <a:latin typeface="Cambria Math" panose="02040503050406030204" pitchFamily="18" charset="0"/>
                            <a:ea typeface="微軟正黑體" panose="020B0604030504040204" pitchFamily="34" charset="-120"/>
                          </a:rPr>
                          <m:t>𝑉</m:t>
                        </m:r>
                      </m:e>
                      <m:sub>
                        <m:r>
                          <a:rPr lang="en-US" altLang="zh-TW" sz="1800" b="0" i="1" smtClean="0">
                            <a:latin typeface="Cambria Math" panose="02040503050406030204" pitchFamily="18" charset="0"/>
                            <a:ea typeface="微軟正黑體" panose="020B0604030504040204" pitchFamily="34" charset="-120"/>
                          </a:rPr>
                          <m:t>𝑝𝑎𝑠𝑠</m:t>
                        </m:r>
                      </m:sub>
                    </m:sSub>
                    <m:r>
                      <a:rPr lang="zh-TW" altLang="en-US" sz="1800" i="1">
                        <a:latin typeface="Cambria Math" panose="02040503050406030204" pitchFamily="18" charset="0"/>
                        <a:ea typeface="微軟正黑體" panose="020B0604030504040204" pitchFamily="34" charset="-120"/>
                      </a:rPr>
                      <m:t> </m:t>
                    </m:r>
                  </m:oMath>
                </a14:m>
                <a:r>
                  <a:rPr lang="en-US" altLang="zh-TW" sz="1800" dirty="0">
                    <a:latin typeface="微軟正黑體" panose="020B0604030504040204" pitchFamily="34" charset="-120"/>
                    <a:ea typeface="微軟正黑體" panose="020B0604030504040204" pitchFamily="34" charset="-120"/>
                  </a:rPr>
                  <a:t>Window Curve </a:t>
                </a:r>
                <a:r>
                  <a:rPr lang="zh-TW" altLang="en-US" sz="1800" dirty="0">
                    <a:latin typeface="微軟正黑體" panose="020B0604030504040204" pitchFamily="34" charset="-120"/>
                    <a:ea typeface="微軟正黑體" panose="020B0604030504040204" pitchFamily="34" charset="-120"/>
                  </a:rPr>
                  <a:t>縱軸以及為甚麼會有 </a:t>
                </a:r>
                <a14:m>
                  <m:oMath xmlns:m="http://schemas.openxmlformats.org/officeDocument/2006/math">
                    <m:sSub>
                      <m:sSubPr>
                        <m:ctrlPr>
                          <a:rPr lang="en-US" altLang="zh-TW" sz="1800" b="0" i="1" smtClean="0">
                            <a:latin typeface="Cambria Math" panose="02040503050406030204" pitchFamily="18" charset="0"/>
                            <a:ea typeface="微軟正黑體" panose="020B0604030504040204" pitchFamily="34" charset="-120"/>
                          </a:rPr>
                        </m:ctrlPr>
                      </m:sSubPr>
                      <m:e>
                        <m:r>
                          <a:rPr lang="en-US" altLang="zh-TW" sz="1800" b="0" i="1" smtClean="0">
                            <a:latin typeface="Cambria Math" panose="02040503050406030204" pitchFamily="18" charset="0"/>
                            <a:ea typeface="微軟正黑體" panose="020B0604030504040204" pitchFamily="34" charset="-120"/>
                          </a:rPr>
                          <m:t>𝑉</m:t>
                        </m:r>
                      </m:e>
                      <m:sub>
                        <m:r>
                          <a:rPr lang="en-US" altLang="zh-TW" sz="1800" b="0" i="1" smtClean="0">
                            <a:latin typeface="Cambria Math" panose="02040503050406030204" pitchFamily="18" charset="0"/>
                            <a:ea typeface="微軟正黑體" panose="020B0604030504040204" pitchFamily="34" charset="-120"/>
                          </a:rPr>
                          <m:t>𝑝𝑔𝑚</m:t>
                        </m:r>
                      </m:sub>
                    </m:sSub>
                    <m:r>
                      <a:rPr lang="zh-TW" altLang="en-US" sz="1800" i="1">
                        <a:latin typeface="Cambria Math" panose="02040503050406030204" pitchFamily="18" charset="0"/>
                        <a:ea typeface="微軟正黑體" panose="020B0604030504040204" pitchFamily="34" charset="-120"/>
                      </a:rPr>
                      <m:t>、</m:t>
                    </m:r>
                    <m:sSub>
                      <m:sSubPr>
                        <m:ctrlPr>
                          <a:rPr lang="en-US" altLang="zh-TW" sz="1800" i="1">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𝑉</m:t>
                        </m:r>
                      </m:e>
                      <m:sub>
                        <m:r>
                          <a:rPr lang="en-US" altLang="zh-TW" sz="1800" b="0" i="1" smtClean="0">
                            <a:latin typeface="Cambria Math" panose="02040503050406030204" pitchFamily="18" charset="0"/>
                            <a:ea typeface="微軟正黑體" panose="020B0604030504040204" pitchFamily="34" charset="-120"/>
                          </a:rPr>
                          <m:t>𝑝𝑎𝑠𝑠</m:t>
                        </m:r>
                      </m:sub>
                    </m:sSub>
                  </m:oMath>
                </a14:m>
                <a:r>
                  <a:rPr lang="en-US" altLang="zh-TW" sz="1800" dirty="0">
                    <a:latin typeface="微軟正黑體" panose="020B0604030504040204" pitchFamily="34" charset="-120"/>
                    <a:ea typeface="微軟正黑體" panose="020B0604030504040204" pitchFamily="34" charset="-120"/>
                  </a:rPr>
                  <a:t> disturbance</a:t>
                </a:r>
                <a:r>
                  <a:rPr lang="zh-TW" altLang="en-US" sz="1800" dirty="0">
                    <a:latin typeface="微軟正黑體" panose="020B0604030504040204" pitchFamily="34" charset="-120"/>
                    <a:ea typeface="微軟正黑體" panose="020B0604030504040204" pitchFamily="34" charset="-120"/>
                  </a:rPr>
                  <a:t>的原因</a:t>
                </a:r>
                <a:endParaRPr lang="en-US" altLang="zh-TW" sz="1800"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縱軸是對未選擇要</a:t>
                </a:r>
                <a:r>
                  <a:rPr lang="en-US" altLang="zh-TW" dirty="0">
                    <a:latin typeface="微軟正黑體" panose="020B0604030504040204" pitchFamily="34" charset="-120"/>
                    <a:ea typeface="微軟正黑體" panose="020B0604030504040204" pitchFamily="34" charset="-120"/>
                  </a:rPr>
                  <a:t>program</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cell</a:t>
                </a:r>
                <a:r>
                  <a:rPr lang="zh-TW" altLang="en-US" dirty="0">
                    <a:latin typeface="微軟正黑體" panose="020B0604030504040204" pitchFamily="34" charset="-120"/>
                    <a:ea typeface="微軟正黑體" panose="020B0604030504040204" pitchFamily="34" charset="-120"/>
                  </a:rPr>
                  <a:t>施加電壓</a:t>
                </a:r>
                <a14:m>
                  <m:oMath xmlns:m="http://schemas.openxmlformats.org/officeDocument/2006/math">
                    <m:sSub>
                      <m:sSubPr>
                        <m:ctrlPr>
                          <a:rPr lang="en-US" altLang="zh-TW" sz="1800" i="1" smtClean="0">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𝑉</m:t>
                        </m:r>
                      </m:e>
                      <m:sub>
                        <m:r>
                          <a:rPr lang="en-US" altLang="zh-TW" sz="1800" b="0" i="1" smtClean="0">
                            <a:latin typeface="Cambria Math" panose="02040503050406030204" pitchFamily="18" charset="0"/>
                            <a:ea typeface="微軟正黑體" panose="020B0604030504040204" pitchFamily="34" charset="-120"/>
                          </a:rPr>
                          <m:t>𝑝𝑎𝑠𝑠</m:t>
                        </m:r>
                      </m:sub>
                    </m:sSub>
                  </m:oMath>
                </a14:m>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14:m>
                  <m:oMath xmlns:m="http://schemas.openxmlformats.org/officeDocument/2006/math">
                    <m:sSub>
                      <m:sSubPr>
                        <m:ctrlPr>
                          <a:rPr lang="en-US" altLang="zh-TW" sz="1800" i="1" smtClean="0">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𝑉</m:t>
                        </m:r>
                      </m:e>
                      <m:sub>
                        <m:r>
                          <a:rPr lang="en-US" altLang="zh-TW" sz="1800" b="0" i="1" smtClean="0">
                            <a:latin typeface="Cambria Math" panose="02040503050406030204" pitchFamily="18" charset="0"/>
                            <a:ea typeface="微軟正黑體" panose="020B0604030504040204" pitchFamily="34" charset="-120"/>
                          </a:rPr>
                          <m:t>𝑝𝑎𝑠𝑠</m:t>
                        </m:r>
                      </m:sub>
                    </m:sSub>
                  </m:oMath>
                </a14:m>
                <a:r>
                  <a:rPr lang="en-US" altLang="zh-TW" sz="1800" dirty="0">
                    <a:latin typeface="微軟正黑體" panose="020B0604030504040204" pitchFamily="34" charset="-120"/>
                    <a:ea typeface="微軟正黑體" panose="020B0604030504040204" pitchFamily="34" charset="-120"/>
                  </a:rPr>
                  <a:t> disturbance</a:t>
                </a:r>
                <a:r>
                  <a:rPr lang="zh-TW" altLang="en-US" sz="1800" dirty="0">
                    <a:latin typeface="微軟正黑體" panose="020B0604030504040204" pitchFamily="34" charset="-120"/>
                    <a:ea typeface="微軟正黑體" panose="020B0604030504040204" pitchFamily="34" charset="-120"/>
                  </a:rPr>
                  <a:t> 是因為對不選取的</a:t>
                </a:r>
                <a:r>
                  <a:rPr lang="en-US" altLang="zh-TW" sz="1800" dirty="0">
                    <a:latin typeface="微軟正黑體" panose="020B0604030504040204" pitchFamily="34" charset="-120"/>
                    <a:ea typeface="微軟正黑體" panose="020B0604030504040204" pitchFamily="34" charset="-120"/>
                  </a:rPr>
                  <a:t>cell </a:t>
                </a:r>
                <a:r>
                  <a:rPr lang="zh-TW" altLang="en-US" sz="1800" dirty="0">
                    <a:latin typeface="微軟正黑體" panose="020B0604030504040204" pitchFamily="34" charset="-120"/>
                    <a:ea typeface="微軟正黑體" panose="020B0604030504040204" pitchFamily="34" charset="-120"/>
                  </a:rPr>
                  <a:t>施加一個電壓使其線路導通，但是</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a:rPr lang="en-US" altLang="zh-TW" i="1">
                            <a:latin typeface="Cambria Math" panose="02040503050406030204" pitchFamily="18" charset="0"/>
                            <a:ea typeface="微軟正黑體" panose="020B0604030504040204" pitchFamily="34" charset="-120"/>
                          </a:rPr>
                          <m:t>𝑉</m:t>
                        </m:r>
                      </m:e>
                      <m:sub>
                        <m:r>
                          <a:rPr lang="en-US" altLang="zh-TW" i="1">
                            <a:latin typeface="Cambria Math" panose="02040503050406030204" pitchFamily="18" charset="0"/>
                            <a:ea typeface="微軟正黑體" panose="020B0604030504040204" pitchFamily="34" charset="-120"/>
                          </a:rPr>
                          <m:t>𝑝𝑎𝑠𝑠</m:t>
                        </m:r>
                      </m:sub>
                    </m:sSub>
                  </m:oMath>
                </a14:m>
                <a:r>
                  <a:rPr lang="zh-TW" altLang="en-US" dirty="0">
                    <a:latin typeface="微軟正黑體" panose="020B0604030504040204" pitchFamily="34" charset="-120"/>
                    <a:ea typeface="微軟正黑體" panose="020B0604030504040204" pitchFamily="34" charset="-120"/>
                  </a:rPr>
                  <a:t>還是會在</a:t>
                </a:r>
                <a:r>
                  <a:rPr lang="en-US" altLang="zh-TW" dirty="0">
                    <a:latin typeface="微軟正黑體" panose="020B0604030504040204" pitchFamily="34" charset="-120"/>
                    <a:ea typeface="微軟正黑體" panose="020B0604030504040204" pitchFamily="34" charset="-120"/>
                  </a:rPr>
                  <a:t>FG</a:t>
                </a:r>
                <a:r>
                  <a:rPr lang="zh-TW" altLang="en-US" dirty="0">
                    <a:latin typeface="微軟正黑體" panose="020B0604030504040204" pitchFamily="34" charset="-120"/>
                    <a:ea typeface="微軟正黑體" panose="020B0604030504040204" pitchFamily="34" charset="-120"/>
                  </a:rPr>
                  <a:t>上形成一定的電場，長時間讀取會導致電子慢慢穿隧進</a:t>
                </a:r>
                <a:r>
                  <a:rPr lang="en-US" altLang="zh-TW" dirty="0">
                    <a:latin typeface="微軟正黑體" panose="020B0604030504040204" pitchFamily="34" charset="-120"/>
                    <a:ea typeface="微軟正黑體" panose="020B0604030504040204" pitchFamily="34" charset="-120"/>
                  </a:rPr>
                  <a:t>FN</a:t>
                </a:r>
                <a:r>
                  <a:rPr lang="zh-TW" altLang="en-US" dirty="0">
                    <a:latin typeface="微軟正黑體" panose="020B0604030504040204" pitchFamily="34" charset="-120"/>
                    <a:ea typeface="微軟正黑體" panose="020B0604030504040204" pitchFamily="34" charset="-120"/>
                  </a:rPr>
                  <a:t>，造成</a:t>
                </a:r>
                <a:r>
                  <a:rPr lang="en-US" altLang="zh-TW" dirty="0">
                    <a:latin typeface="微軟正黑體" panose="020B0604030504040204" pitchFamily="34" charset="-120"/>
                    <a:ea typeface="微軟正黑體" panose="020B0604030504040204" pitchFamily="34" charset="-120"/>
                  </a:rPr>
                  <a:t>disturbance</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而由於鄰近未選中的</a:t>
                </a:r>
                <a:r>
                  <a:rPr lang="en-US" altLang="zh-TW" dirty="0">
                    <a:latin typeface="微軟正黑體" panose="020B0604030504040204" pitchFamily="34" charset="-120"/>
                    <a:ea typeface="微軟正黑體" panose="020B0604030504040204" pitchFamily="34" charset="-120"/>
                  </a:rPr>
                  <a:t>cell</a:t>
                </a:r>
                <a:r>
                  <a:rPr lang="zh-TW" altLang="en-US" dirty="0">
                    <a:latin typeface="微軟正黑體" panose="020B0604030504040204" pitchFamily="34" charset="-120"/>
                    <a:ea typeface="微軟正黑體" panose="020B0604030504040204" pitchFamily="34" charset="-120"/>
                  </a:rPr>
                  <a:t>，雖然不是寫入目標，但由於</a:t>
                </a:r>
                <a14:m>
                  <m:oMath xmlns:m="http://schemas.openxmlformats.org/officeDocument/2006/math">
                    <m:sSub>
                      <m:sSubPr>
                        <m:ctrlPr>
                          <a:rPr lang="en-US" altLang="zh-TW" sz="1800" i="1" smtClean="0">
                            <a:latin typeface="Cambria Math" panose="02040503050406030204" pitchFamily="18" charset="0"/>
                            <a:ea typeface="微軟正黑體" panose="020B0604030504040204" pitchFamily="34" charset="-120"/>
                          </a:rPr>
                        </m:ctrlPr>
                      </m:sSubPr>
                      <m:e>
                        <m:r>
                          <a:rPr lang="en-US" altLang="zh-TW" sz="1800" i="1">
                            <a:latin typeface="Cambria Math" panose="02040503050406030204" pitchFamily="18" charset="0"/>
                            <a:ea typeface="微軟正黑體" panose="020B0604030504040204" pitchFamily="34" charset="-120"/>
                          </a:rPr>
                          <m:t>𝑉</m:t>
                        </m:r>
                      </m:e>
                      <m:sub>
                        <m:r>
                          <a:rPr lang="en-US" altLang="zh-TW" sz="1800" b="0" i="1" smtClean="0">
                            <a:latin typeface="Cambria Math" panose="02040503050406030204" pitchFamily="18" charset="0"/>
                            <a:ea typeface="微軟正黑體" panose="020B0604030504040204" pitchFamily="34" charset="-120"/>
                          </a:rPr>
                          <m:t>𝑝𝑎𝑠𝑠</m:t>
                        </m:r>
                      </m:sub>
                    </m:sSub>
                  </m:oMath>
                </a14:m>
                <a:r>
                  <a:rPr lang="zh-TW" altLang="en-US" dirty="0">
                    <a:latin typeface="微軟正黑體" panose="020B0604030504040204" pitchFamily="34" charset="-120"/>
                    <a:ea typeface="微軟正黑體" panose="020B0604030504040204" pitchFamily="34" charset="-120"/>
                  </a:rPr>
                  <a:t>跟</a:t>
                </a:r>
                <a14:m>
                  <m:oMath xmlns:m="http://schemas.openxmlformats.org/officeDocument/2006/math">
                    <m:sSub>
                      <m:sSubPr>
                        <m:ctrlPr>
                          <a:rPr lang="en-US" altLang="zh-TW" i="1">
                            <a:latin typeface="Cambria Math" panose="02040503050406030204" pitchFamily="18" charset="0"/>
                            <a:ea typeface="微軟正黑體" panose="020B0604030504040204" pitchFamily="34" charset="-120"/>
                          </a:rPr>
                        </m:ctrlPr>
                      </m:sSubPr>
                      <m:e>
                        <m:r>
                          <a:rPr lang="en-US" altLang="zh-TW" i="1">
                            <a:latin typeface="Cambria Math" panose="02040503050406030204" pitchFamily="18" charset="0"/>
                            <a:ea typeface="微軟正黑體" panose="020B0604030504040204" pitchFamily="34" charset="-120"/>
                          </a:rPr>
                          <m:t>𝑉</m:t>
                        </m:r>
                      </m:e>
                      <m:sub>
                        <m:r>
                          <a:rPr lang="en-US" altLang="zh-TW" i="1">
                            <a:latin typeface="Cambria Math" panose="02040503050406030204" pitchFamily="18" charset="0"/>
                            <a:ea typeface="微軟正黑體" panose="020B0604030504040204" pitchFamily="34" charset="-120"/>
                          </a:rPr>
                          <m:t>𝑝𝑔𝑚</m:t>
                        </m:r>
                      </m:sub>
                    </m:sSub>
                    <m:r>
                      <a:rPr lang="zh-TW" altLang="en-US" i="1" smtClean="0">
                        <a:latin typeface="Cambria Math" panose="02040503050406030204" pitchFamily="18" charset="0"/>
                        <a:ea typeface="微軟正黑體" panose="020B0604030504040204" pitchFamily="34" charset="-120"/>
                      </a:rPr>
                      <m:t> </m:t>
                    </m:r>
                  </m:oMath>
                </a14:m>
                <a:r>
                  <a:rPr lang="zh-TW" altLang="en-US" dirty="0">
                    <a:latin typeface="微軟正黑體" panose="020B0604030504040204" pitchFamily="34" charset="-120"/>
                    <a:ea typeface="微軟正黑體" panose="020B0604030504040204" pitchFamily="34" charset="-120"/>
                  </a:rPr>
                  <a:t>還是有一定的壓差，進而產生意外的電場，造成意外的</a:t>
                </a:r>
                <a:r>
                  <a:rPr lang="en-US" altLang="zh-TW" dirty="0"/>
                  <a:t>Program Disturb</a:t>
                </a:r>
                <a:r>
                  <a:rPr lang="zh-TW" altLang="en-US" dirty="0"/>
                  <a:t>。</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p:txBody>
          </p:sp>
        </mc:Choice>
        <mc:Fallback xmlns="">
          <p:sp>
            <p:nvSpPr>
              <p:cNvPr id="4" name="文字方塊 3">
                <a:extLst>
                  <a:ext uri="{FF2B5EF4-FFF2-40B4-BE49-F238E27FC236}">
                    <a16:creationId xmlns:a16="http://schemas.microsoft.com/office/drawing/2014/main" id="{017EA5DC-EB57-009C-7348-6A554D0D0187}"/>
                  </a:ext>
                </a:extLst>
              </p:cNvPr>
              <p:cNvSpPr txBox="1">
                <a:spLocks noRot="1" noChangeAspect="1" noMove="1" noResize="1" noEditPoints="1" noAdjustHandles="1" noChangeArrowheads="1" noChangeShapeType="1" noTextEdit="1"/>
              </p:cNvSpPr>
              <p:nvPr/>
            </p:nvSpPr>
            <p:spPr>
              <a:xfrm>
                <a:off x="543719" y="810527"/>
                <a:ext cx="11235967" cy="3081869"/>
              </a:xfrm>
              <a:prstGeom prst="rect">
                <a:avLst/>
              </a:prstGeom>
              <a:blipFill>
                <a:blip r:embed="rId3"/>
                <a:stretch>
                  <a:fillRect l="-326" r="-380"/>
                </a:stretch>
              </a:blipFill>
            </p:spPr>
            <p:txBody>
              <a:bodyPr/>
              <a:lstStyle/>
              <a:p>
                <a:r>
                  <a:rPr lang="zh-TW" altLang="en-US">
                    <a:noFill/>
                  </a:rPr>
                  <a:t> </a:t>
                </a:r>
              </a:p>
            </p:txBody>
          </p:sp>
        </mc:Fallback>
      </mc:AlternateContent>
      <p:pic>
        <p:nvPicPr>
          <p:cNvPr id="53" name="圖片 52">
            <a:extLst>
              <a:ext uri="{FF2B5EF4-FFF2-40B4-BE49-F238E27FC236}">
                <a16:creationId xmlns:a16="http://schemas.microsoft.com/office/drawing/2014/main" id="{04856560-2AFD-4575-A0EB-1E0C8214B049}"/>
              </a:ext>
            </a:extLst>
          </p:cNvPr>
          <p:cNvPicPr>
            <a:picLocks noChangeAspect="1"/>
          </p:cNvPicPr>
          <p:nvPr/>
        </p:nvPicPr>
        <p:blipFill>
          <a:blip r:embed="rId4"/>
          <a:stretch>
            <a:fillRect/>
          </a:stretch>
        </p:blipFill>
        <p:spPr>
          <a:xfrm>
            <a:off x="5694612" y="3215041"/>
            <a:ext cx="3788707" cy="3071720"/>
          </a:xfrm>
          <a:prstGeom prst="rect">
            <a:avLst/>
          </a:prstGeom>
        </p:spPr>
      </p:pic>
    </p:spTree>
    <p:extLst>
      <p:ext uri="{BB962C8B-B14F-4D97-AF65-F5344CB8AC3E}">
        <p14:creationId xmlns:p14="http://schemas.microsoft.com/office/powerpoint/2010/main" val="2664798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Q3</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017EA5DC-EB57-009C-7348-6A554D0D0187}"/>
              </a:ext>
            </a:extLst>
          </p:cNvPr>
          <p:cNvSpPr txBox="1"/>
          <p:nvPr/>
        </p:nvSpPr>
        <p:spPr>
          <a:xfrm>
            <a:off x="543719" y="810527"/>
            <a:ext cx="11235967" cy="12879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Q</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微軟正黑體" panose="020B0604030504040204" pitchFamily="34" charset="-120"/>
                <a:ea typeface="微軟正黑體" panose="020B0604030504040204" pitchFamily="34" charset="-120"/>
              </a:rPr>
              <a:t> </a:t>
            </a:r>
            <a:r>
              <a:rPr lang="en-US" altLang="zh-TW" sz="1800" dirty="0">
                <a:latin typeface="微軟正黑體" panose="020B0604030504040204" pitchFamily="34" charset="-120"/>
                <a:ea typeface="微軟正黑體" panose="020B0604030504040204" pitchFamily="34" charset="-120"/>
              </a:rPr>
              <a:t> P/E Cycle </a:t>
            </a:r>
            <a:r>
              <a:rPr lang="zh-TW" altLang="en-US" sz="1800" dirty="0">
                <a:latin typeface="微軟正黑體" panose="020B0604030504040204" pitchFamily="34" charset="-120"/>
                <a:ea typeface="微軟正黑體" panose="020B0604030504040204" pitchFamily="34" charset="-120"/>
              </a:rPr>
              <a:t>那張圖中的測量時間是在哪邊</a:t>
            </a:r>
            <a:r>
              <a:rPr lang="en-US" altLang="zh-TW" sz="1800" dirty="0">
                <a:latin typeface="微軟正黑體" panose="020B0604030504040204" pitchFamily="34" charset="-120"/>
                <a:ea typeface="微軟正黑體" panose="020B0604030504040204" pitchFamily="34" charset="-120"/>
              </a:rPr>
              <a:t>?</a:t>
            </a: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那張圖會先根據橫軸的</a:t>
            </a:r>
            <a:r>
              <a:rPr lang="en-US" altLang="zh-TW" dirty="0">
                <a:latin typeface="微軟正黑體" panose="020B0604030504040204" pitchFamily="34" charset="-120"/>
                <a:ea typeface="微軟正黑體" panose="020B0604030504040204" pitchFamily="34" charset="-120"/>
              </a:rPr>
              <a:t>P/E cycle</a:t>
            </a:r>
            <a:r>
              <a:rPr lang="zh-TW" altLang="en-US" dirty="0">
                <a:latin typeface="微軟正黑體" panose="020B0604030504040204" pitchFamily="34" charset="-120"/>
                <a:ea typeface="微軟正黑體" panose="020B0604030504040204" pitchFamily="34" charset="-120"/>
              </a:rPr>
              <a:t>先打出相對應的次數，之後會對這顆</a:t>
            </a:r>
            <a:r>
              <a:rPr lang="en-US" altLang="zh-TW" dirty="0">
                <a:latin typeface="微軟正黑體" panose="020B0604030504040204" pitchFamily="34" charset="-120"/>
                <a:ea typeface="微軟正黑體" panose="020B0604030504040204" pitchFamily="34" charset="-120"/>
              </a:rPr>
              <a:t>cell</a:t>
            </a:r>
            <a:r>
              <a:rPr lang="zh-TW" altLang="en-US" dirty="0">
                <a:latin typeface="微軟正黑體" panose="020B0604030504040204" pitchFamily="34" charset="-120"/>
                <a:ea typeface="微軟正黑體" panose="020B0604030504040204" pitchFamily="34" charset="-120"/>
              </a:rPr>
              <a:t>寫入資料。</a:t>
            </a:r>
            <a:endParaRPr lang="en-US" altLang="zh-TW" dirty="0">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最後</a:t>
            </a:r>
            <a:r>
              <a:rPr lang="zh-TW" altLang="en-US" dirty="0">
                <a:solidFill>
                  <a:srgbClr val="FF0000"/>
                </a:solidFill>
                <a:latin typeface="微軟正黑體" panose="020B0604030504040204" pitchFamily="34" charset="-120"/>
                <a:ea typeface="微軟正黑體" panose="020B0604030504040204" pitchFamily="34" charset="-120"/>
              </a:rPr>
              <a:t>等待一段時間</a:t>
            </a:r>
            <a:r>
              <a:rPr lang="zh-TW" altLang="en-US" dirty="0">
                <a:latin typeface="微軟正黑體" panose="020B0604030504040204" pitchFamily="34" charset="-120"/>
                <a:ea typeface="微軟正黑體" panose="020B0604030504040204" pitchFamily="34" charset="-120"/>
              </a:rPr>
              <a:t>後，可能數周，最後再來看這顆</a:t>
            </a:r>
            <a:r>
              <a:rPr lang="en-US" altLang="zh-TW" dirty="0">
                <a:latin typeface="微軟正黑體" panose="020B0604030504040204" pitchFamily="34" charset="-120"/>
                <a:ea typeface="微軟正黑體" panose="020B0604030504040204" pitchFamily="34" charset="-120"/>
              </a:rPr>
              <a:t>NAND</a:t>
            </a:r>
            <a:r>
              <a:rPr lang="zh-TW" altLang="en-US" dirty="0">
                <a:latin typeface="微軟正黑體" panose="020B0604030504040204" pitchFamily="34" charset="-120"/>
                <a:ea typeface="微軟正黑體" panose="020B0604030504040204" pitchFamily="34" charset="-120"/>
              </a:rPr>
              <a:t>的資料跟原先寫入的資料去算出</a:t>
            </a:r>
            <a:r>
              <a:rPr lang="en-US" altLang="zh-TW" dirty="0">
                <a:latin typeface="微軟正黑體" panose="020B0604030504040204" pitchFamily="34" charset="-120"/>
                <a:ea typeface="微軟正黑體" panose="020B0604030504040204" pitchFamily="34" charset="-120"/>
              </a:rPr>
              <a:t>BER</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B2D65FDC-E1B1-4A6E-9CF9-E058A81F4DED}"/>
              </a:ext>
            </a:extLst>
          </p:cNvPr>
          <p:cNvPicPr>
            <a:picLocks noChangeAspect="1"/>
          </p:cNvPicPr>
          <p:nvPr/>
        </p:nvPicPr>
        <p:blipFill>
          <a:blip r:embed="rId3"/>
          <a:stretch>
            <a:fillRect/>
          </a:stretch>
        </p:blipFill>
        <p:spPr>
          <a:xfrm>
            <a:off x="3132734" y="2375070"/>
            <a:ext cx="4417114" cy="3360420"/>
          </a:xfrm>
          <a:prstGeom prst="rect">
            <a:avLst/>
          </a:prstGeom>
        </p:spPr>
      </p:pic>
    </p:spTree>
    <p:extLst>
      <p:ext uri="{BB962C8B-B14F-4D97-AF65-F5344CB8AC3E}">
        <p14:creationId xmlns:p14="http://schemas.microsoft.com/office/powerpoint/2010/main" val="3911324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6FFBD-73A8-2B89-EB71-208785A32C01}"/>
            </a:ext>
          </a:extLst>
        </p:cNvPr>
        <p:cNvGrpSpPr/>
        <p:nvPr/>
      </p:nvGrpSpPr>
      <p:grpSpPr>
        <a:xfrm>
          <a:off x="0" y="0"/>
          <a:ext cx="0" cy="0"/>
          <a:chOff x="0" y="0"/>
          <a:chExt cx="0" cy="0"/>
        </a:xfrm>
      </p:grpSpPr>
      <p:pic>
        <p:nvPicPr>
          <p:cNvPr id="12" name="圖片 11">
            <a:extLst>
              <a:ext uri="{FF2B5EF4-FFF2-40B4-BE49-F238E27FC236}">
                <a16:creationId xmlns:a16="http://schemas.microsoft.com/office/drawing/2014/main" id="{25CFCF97-2F38-9137-4FF6-FFC4E981CB27}"/>
              </a:ext>
            </a:extLst>
          </p:cNvPr>
          <p:cNvPicPr>
            <a:picLocks noChangeAspect="1"/>
          </p:cNvPicPr>
          <p:nvPr/>
        </p:nvPicPr>
        <p:blipFill>
          <a:blip r:embed="rId3"/>
          <a:stretch>
            <a:fillRect/>
          </a:stretch>
        </p:blipFill>
        <p:spPr>
          <a:xfrm>
            <a:off x="177120" y="113803"/>
            <a:ext cx="5914552" cy="6649444"/>
          </a:xfrm>
          <a:prstGeom prst="rect">
            <a:avLst/>
          </a:prstGeom>
        </p:spPr>
      </p:pic>
      <p:sp>
        <p:nvSpPr>
          <p:cNvPr id="16" name="文字方塊 15">
            <a:extLst>
              <a:ext uri="{FF2B5EF4-FFF2-40B4-BE49-F238E27FC236}">
                <a16:creationId xmlns:a16="http://schemas.microsoft.com/office/drawing/2014/main" id="{CEA3321B-3E42-BA66-8444-7A07E3508962}"/>
              </a:ext>
            </a:extLst>
          </p:cNvPr>
          <p:cNvSpPr txBox="1"/>
          <p:nvPr/>
        </p:nvSpPr>
        <p:spPr>
          <a:xfrm>
            <a:off x="3999464" y="6299923"/>
            <a:ext cx="193792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FFFFFF"/>
                </a:solidFill>
                <a:effectLst/>
                <a:uLnTx/>
                <a:uFillTx/>
              </a:rPr>
              <a:t>CMOS substrate</a:t>
            </a:r>
            <a:endParaRPr kumimoji="0" lang="zh-TW" altLang="en-US" sz="1800" b="0" i="0" u="none" strike="noStrike" kern="0" cap="none" spc="0" normalizeH="0" baseline="0" noProof="0" dirty="0">
              <a:ln>
                <a:noFill/>
              </a:ln>
              <a:solidFill>
                <a:srgbClr val="FFFFFF"/>
              </a:solidFill>
              <a:effectLst/>
              <a:uLnTx/>
              <a:uFillTx/>
            </a:endParaRPr>
          </a:p>
        </p:txBody>
      </p:sp>
      <p:sp>
        <p:nvSpPr>
          <p:cNvPr id="33" name="文字方塊 32">
            <a:extLst>
              <a:ext uri="{FF2B5EF4-FFF2-40B4-BE49-F238E27FC236}">
                <a16:creationId xmlns:a16="http://schemas.microsoft.com/office/drawing/2014/main" id="{DB15B133-BF47-3790-F011-7E09CFE85895}"/>
              </a:ext>
            </a:extLst>
          </p:cNvPr>
          <p:cNvSpPr txBox="1"/>
          <p:nvPr/>
        </p:nvSpPr>
        <p:spPr>
          <a:xfrm>
            <a:off x="3771181" y="116650"/>
            <a:ext cx="2330647"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FFFFFF"/>
                </a:solidFill>
                <a:effectLst/>
                <a:uLnTx/>
                <a:uFillTx/>
              </a:rPr>
              <a:t>BSSC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srgbClr val="FFFFFF"/>
                </a:solidFill>
                <a:effectLst/>
                <a:uLnTx/>
                <a:uFillTx/>
              </a:rPr>
              <a:t> </a:t>
            </a:r>
            <a:r>
              <a:rPr kumimoji="0" lang="en-US" altLang="zh-TW" sz="1400" b="0" i="0" u="none" strike="noStrike" kern="0" cap="none" spc="0" normalizeH="0" baseline="0" noProof="0" dirty="0">
                <a:ln>
                  <a:noFill/>
                </a:ln>
                <a:solidFill>
                  <a:srgbClr val="FFFFFF"/>
                </a:solidFill>
                <a:effectLst/>
                <a:uLnTx/>
                <a:uFillTx/>
              </a:rPr>
              <a:t>(Backside Source Contact)</a:t>
            </a:r>
          </a:p>
        </p:txBody>
      </p:sp>
      <p:sp>
        <p:nvSpPr>
          <p:cNvPr id="34" name="文字方塊 33">
            <a:extLst>
              <a:ext uri="{FF2B5EF4-FFF2-40B4-BE49-F238E27FC236}">
                <a16:creationId xmlns:a16="http://schemas.microsoft.com/office/drawing/2014/main" id="{3AB2392B-4086-41EE-0767-BBD4B964294F}"/>
              </a:ext>
            </a:extLst>
          </p:cNvPr>
          <p:cNvSpPr txBox="1"/>
          <p:nvPr/>
        </p:nvSpPr>
        <p:spPr>
          <a:xfrm>
            <a:off x="2030400" y="1261701"/>
            <a:ext cx="233064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FFFFFF"/>
                </a:solidFill>
                <a:effectLst/>
                <a:uLnTx/>
                <a:uFillTx/>
              </a:rPr>
              <a:t>Desk1</a:t>
            </a:r>
          </a:p>
        </p:txBody>
      </p:sp>
      <p:sp>
        <p:nvSpPr>
          <p:cNvPr id="35" name="文字方塊 34">
            <a:extLst>
              <a:ext uri="{FF2B5EF4-FFF2-40B4-BE49-F238E27FC236}">
                <a16:creationId xmlns:a16="http://schemas.microsoft.com/office/drawing/2014/main" id="{DB97CFCF-E534-429F-5A85-9D3FE2F24203}"/>
              </a:ext>
            </a:extLst>
          </p:cNvPr>
          <p:cNvSpPr txBox="1"/>
          <p:nvPr/>
        </p:nvSpPr>
        <p:spPr>
          <a:xfrm>
            <a:off x="1989539" y="3510906"/>
            <a:ext cx="233064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a:ln>
                  <a:noFill/>
                </a:ln>
                <a:solidFill>
                  <a:srgbClr val="FFFFFF"/>
                </a:solidFill>
                <a:effectLst/>
                <a:uLnTx/>
                <a:uFillTx/>
              </a:rPr>
              <a:t>Desk2</a:t>
            </a:r>
            <a:endParaRPr kumimoji="0" lang="en-US" altLang="zh-TW" sz="1400" b="0" i="0" u="none" strike="noStrike" kern="0" cap="none" spc="0" normalizeH="0" baseline="0" noProof="0" dirty="0">
              <a:ln>
                <a:noFill/>
              </a:ln>
              <a:solidFill>
                <a:srgbClr val="FFFFFF"/>
              </a:solidFill>
              <a:effectLst/>
              <a:uLnTx/>
              <a:uFillTx/>
            </a:endParaRPr>
          </a:p>
        </p:txBody>
      </p:sp>
      <p:sp>
        <p:nvSpPr>
          <p:cNvPr id="36" name="左大括弧 35">
            <a:extLst>
              <a:ext uri="{FF2B5EF4-FFF2-40B4-BE49-F238E27FC236}">
                <a16:creationId xmlns:a16="http://schemas.microsoft.com/office/drawing/2014/main" id="{4669C4BD-4282-6287-2655-8DC6086B8C4B}"/>
              </a:ext>
            </a:extLst>
          </p:cNvPr>
          <p:cNvSpPr/>
          <p:nvPr/>
        </p:nvSpPr>
        <p:spPr>
          <a:xfrm flipH="1">
            <a:off x="6114972" y="135653"/>
            <a:ext cx="350520" cy="495124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7" name="左大括弧 36">
            <a:extLst>
              <a:ext uri="{FF2B5EF4-FFF2-40B4-BE49-F238E27FC236}">
                <a16:creationId xmlns:a16="http://schemas.microsoft.com/office/drawing/2014/main" id="{420963E2-AA28-696D-10D7-4F467C326E80}"/>
              </a:ext>
            </a:extLst>
          </p:cNvPr>
          <p:cNvSpPr/>
          <p:nvPr/>
        </p:nvSpPr>
        <p:spPr>
          <a:xfrm flipH="1">
            <a:off x="6111984" y="5086899"/>
            <a:ext cx="378761" cy="165449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FF0000"/>
              </a:solidFill>
            </a:endParaRPr>
          </a:p>
        </p:txBody>
      </p:sp>
      <p:sp>
        <p:nvSpPr>
          <p:cNvPr id="38" name="文字方塊 37">
            <a:extLst>
              <a:ext uri="{FF2B5EF4-FFF2-40B4-BE49-F238E27FC236}">
                <a16:creationId xmlns:a16="http://schemas.microsoft.com/office/drawing/2014/main" id="{AE165A89-155E-5CE1-AA88-CF6339886DF4}"/>
              </a:ext>
            </a:extLst>
          </p:cNvPr>
          <p:cNvSpPr txBox="1"/>
          <p:nvPr/>
        </p:nvSpPr>
        <p:spPr>
          <a:xfrm rot="5400000">
            <a:off x="5927112" y="5827593"/>
            <a:ext cx="1394934" cy="338554"/>
          </a:xfrm>
          <a:prstGeom prst="rect">
            <a:avLst/>
          </a:prstGeom>
          <a:noFill/>
        </p:spPr>
        <p:txBody>
          <a:bodyPr wrap="none" rtlCol="0">
            <a:spAutoFit/>
          </a:bodyPr>
          <a:lstStyle/>
          <a:p>
            <a:r>
              <a:rPr lang="en-US" altLang="zh-TW" sz="1600" dirty="0">
                <a:solidFill>
                  <a:srgbClr val="FF0000"/>
                </a:solidFill>
              </a:rPr>
              <a:t>CMOS wafer</a:t>
            </a:r>
            <a:endParaRPr lang="zh-TW" altLang="en-US" sz="1600" dirty="0">
              <a:solidFill>
                <a:srgbClr val="FF0000"/>
              </a:solidFill>
            </a:endParaRPr>
          </a:p>
        </p:txBody>
      </p:sp>
      <p:sp>
        <p:nvSpPr>
          <p:cNvPr id="40" name="文字方塊 39">
            <a:extLst>
              <a:ext uri="{FF2B5EF4-FFF2-40B4-BE49-F238E27FC236}">
                <a16:creationId xmlns:a16="http://schemas.microsoft.com/office/drawing/2014/main" id="{87B8A734-C005-F365-1D1D-ED3C90C5DBD4}"/>
              </a:ext>
            </a:extLst>
          </p:cNvPr>
          <p:cNvSpPr txBox="1"/>
          <p:nvPr/>
        </p:nvSpPr>
        <p:spPr>
          <a:xfrm rot="5400000">
            <a:off x="5873330" y="2441999"/>
            <a:ext cx="1486304" cy="338554"/>
          </a:xfrm>
          <a:prstGeom prst="rect">
            <a:avLst/>
          </a:prstGeom>
          <a:noFill/>
        </p:spPr>
        <p:txBody>
          <a:bodyPr wrap="none" rtlCol="0">
            <a:spAutoFit/>
          </a:bodyPr>
          <a:lstStyle/>
          <a:p>
            <a:r>
              <a:rPr lang="en-US" altLang="zh-TW" sz="1600" dirty="0">
                <a:solidFill>
                  <a:srgbClr val="FF0000"/>
                </a:solidFill>
              </a:rPr>
              <a:t>Memory wafer</a:t>
            </a:r>
            <a:endParaRPr lang="zh-TW" altLang="en-US" sz="1600" dirty="0">
              <a:solidFill>
                <a:srgbClr val="FF0000"/>
              </a:solidFill>
            </a:endParaRPr>
          </a:p>
        </p:txBody>
      </p:sp>
      <p:sp>
        <p:nvSpPr>
          <p:cNvPr id="45" name="文字方塊 44">
            <a:extLst>
              <a:ext uri="{FF2B5EF4-FFF2-40B4-BE49-F238E27FC236}">
                <a16:creationId xmlns:a16="http://schemas.microsoft.com/office/drawing/2014/main" id="{333CB28E-1D01-C085-A723-F507C61BE684}"/>
              </a:ext>
            </a:extLst>
          </p:cNvPr>
          <p:cNvSpPr txBox="1"/>
          <p:nvPr/>
        </p:nvSpPr>
        <p:spPr>
          <a:xfrm>
            <a:off x="4674151" y="1529945"/>
            <a:ext cx="1069524" cy="523220"/>
          </a:xfrm>
          <a:prstGeom prst="rect">
            <a:avLst/>
          </a:prstGeom>
          <a:noFill/>
        </p:spPr>
        <p:txBody>
          <a:bodyPr wrap="none" rtlCol="0">
            <a:spAutoFit/>
          </a:bodyPr>
          <a:lstStyle/>
          <a:p>
            <a:r>
              <a:rPr lang="en-US" altLang="zh-TW" sz="1400" dirty="0">
                <a:solidFill>
                  <a:schemeClr val="bg1"/>
                </a:solidFill>
              </a:rPr>
              <a:t>128 Layers</a:t>
            </a:r>
          </a:p>
          <a:p>
            <a:r>
              <a:rPr lang="en-US" altLang="zh-TW" sz="1400" dirty="0">
                <a:solidFill>
                  <a:schemeClr val="bg1"/>
                </a:solidFill>
              </a:rPr>
              <a:t>(6.28um)</a:t>
            </a:r>
            <a:endParaRPr lang="zh-TW" altLang="en-US" sz="1400" dirty="0">
              <a:solidFill>
                <a:schemeClr val="bg1"/>
              </a:solidFill>
            </a:endParaRPr>
          </a:p>
        </p:txBody>
      </p:sp>
      <p:sp>
        <p:nvSpPr>
          <p:cNvPr id="46" name="文字方塊 45">
            <a:extLst>
              <a:ext uri="{FF2B5EF4-FFF2-40B4-BE49-F238E27FC236}">
                <a16:creationId xmlns:a16="http://schemas.microsoft.com/office/drawing/2014/main" id="{39E95E35-3D19-0398-9443-022F88890AEF}"/>
              </a:ext>
            </a:extLst>
          </p:cNvPr>
          <p:cNvSpPr txBox="1"/>
          <p:nvPr/>
        </p:nvSpPr>
        <p:spPr>
          <a:xfrm>
            <a:off x="4674151" y="3489669"/>
            <a:ext cx="1069524" cy="523220"/>
          </a:xfrm>
          <a:prstGeom prst="rect">
            <a:avLst/>
          </a:prstGeom>
          <a:noFill/>
        </p:spPr>
        <p:txBody>
          <a:bodyPr wrap="none" rtlCol="0">
            <a:spAutoFit/>
          </a:bodyPr>
          <a:lstStyle/>
          <a:p>
            <a:r>
              <a:rPr lang="en-US" altLang="zh-TW" sz="1400" dirty="0">
                <a:solidFill>
                  <a:schemeClr val="bg1"/>
                </a:solidFill>
              </a:rPr>
              <a:t>125 Layers</a:t>
            </a:r>
          </a:p>
          <a:p>
            <a:r>
              <a:rPr lang="en-US" altLang="zh-TW" sz="1400" dirty="0">
                <a:solidFill>
                  <a:schemeClr val="bg1"/>
                </a:solidFill>
              </a:rPr>
              <a:t>(6.13um)</a:t>
            </a:r>
            <a:endParaRPr lang="zh-TW" altLang="en-US" sz="1400" dirty="0">
              <a:solidFill>
                <a:schemeClr val="bg1"/>
              </a:solidFill>
            </a:endParaRPr>
          </a:p>
        </p:txBody>
      </p:sp>
      <p:pic>
        <p:nvPicPr>
          <p:cNvPr id="48" name="圖片 47">
            <a:extLst>
              <a:ext uri="{FF2B5EF4-FFF2-40B4-BE49-F238E27FC236}">
                <a16:creationId xmlns:a16="http://schemas.microsoft.com/office/drawing/2014/main" id="{6A02D1F4-1FE8-E973-D443-D832F544D5E1}"/>
              </a:ext>
            </a:extLst>
          </p:cNvPr>
          <p:cNvPicPr>
            <a:picLocks noChangeAspect="1"/>
          </p:cNvPicPr>
          <p:nvPr/>
        </p:nvPicPr>
        <p:blipFill>
          <a:blip r:embed="rId4"/>
          <a:stretch>
            <a:fillRect/>
          </a:stretch>
        </p:blipFill>
        <p:spPr>
          <a:xfrm>
            <a:off x="7014629" y="64358"/>
            <a:ext cx="4219457" cy="1922671"/>
          </a:xfrm>
          <a:prstGeom prst="rect">
            <a:avLst/>
          </a:prstGeom>
        </p:spPr>
      </p:pic>
      <p:sp>
        <p:nvSpPr>
          <p:cNvPr id="51" name="左大括弧 50">
            <a:extLst>
              <a:ext uri="{FF2B5EF4-FFF2-40B4-BE49-F238E27FC236}">
                <a16:creationId xmlns:a16="http://schemas.microsoft.com/office/drawing/2014/main" id="{CECA334B-5B93-CC2C-FD16-8C844DB778FF}"/>
              </a:ext>
            </a:extLst>
          </p:cNvPr>
          <p:cNvSpPr/>
          <p:nvPr/>
        </p:nvSpPr>
        <p:spPr>
          <a:xfrm flipH="1">
            <a:off x="4370171" y="737242"/>
            <a:ext cx="381287" cy="1954738"/>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chemeClr val="bg1"/>
              </a:solidFill>
            </a:endParaRPr>
          </a:p>
        </p:txBody>
      </p:sp>
      <p:sp>
        <p:nvSpPr>
          <p:cNvPr id="52" name="左大括弧 51">
            <a:extLst>
              <a:ext uri="{FF2B5EF4-FFF2-40B4-BE49-F238E27FC236}">
                <a16:creationId xmlns:a16="http://schemas.microsoft.com/office/drawing/2014/main" id="{AEA50A20-F648-9935-A78F-EE8DD84E884D}"/>
              </a:ext>
            </a:extLst>
          </p:cNvPr>
          <p:cNvSpPr/>
          <p:nvPr/>
        </p:nvSpPr>
        <p:spPr>
          <a:xfrm flipH="1">
            <a:off x="4372139" y="2696967"/>
            <a:ext cx="378761" cy="1954737"/>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chemeClr val="bg1"/>
              </a:solidFill>
            </a:endParaRPr>
          </a:p>
        </p:txBody>
      </p:sp>
      <p:sp>
        <p:nvSpPr>
          <p:cNvPr id="39" name="文字方塊 38">
            <a:extLst>
              <a:ext uri="{FF2B5EF4-FFF2-40B4-BE49-F238E27FC236}">
                <a16:creationId xmlns:a16="http://schemas.microsoft.com/office/drawing/2014/main" id="{E3C18901-93C5-D6C1-E72B-A857A78BE0E4}"/>
              </a:ext>
            </a:extLst>
          </p:cNvPr>
          <p:cNvSpPr txBox="1"/>
          <p:nvPr/>
        </p:nvSpPr>
        <p:spPr>
          <a:xfrm rot="5400000">
            <a:off x="6031759" y="4917621"/>
            <a:ext cx="1779654" cy="338554"/>
          </a:xfrm>
          <a:prstGeom prst="rect">
            <a:avLst/>
          </a:prstGeom>
          <a:noFill/>
        </p:spPr>
        <p:txBody>
          <a:bodyPr wrap="none" rtlCol="0">
            <a:spAutoFit/>
          </a:bodyPr>
          <a:lstStyle/>
          <a:p>
            <a:r>
              <a:rPr lang="en-US" altLang="zh-TW" sz="1600" dirty="0">
                <a:solidFill>
                  <a:srgbClr val="FF0000"/>
                </a:solidFill>
              </a:rPr>
              <a:t>Bonding interface</a:t>
            </a:r>
            <a:endParaRPr lang="zh-TW" altLang="en-US" sz="1600" dirty="0">
              <a:solidFill>
                <a:srgbClr val="FF0000"/>
              </a:solidFill>
            </a:endParaRPr>
          </a:p>
        </p:txBody>
      </p:sp>
      <p:cxnSp>
        <p:nvCxnSpPr>
          <p:cNvPr id="61" name="直線單箭頭接點 60">
            <a:extLst>
              <a:ext uri="{FF2B5EF4-FFF2-40B4-BE49-F238E27FC236}">
                <a16:creationId xmlns:a16="http://schemas.microsoft.com/office/drawing/2014/main" id="{157DCD8A-9C13-1718-7317-D5B0B717948D}"/>
              </a:ext>
            </a:extLst>
          </p:cNvPr>
          <p:cNvCxnSpPr>
            <a:cxnSpLocks/>
            <a:stCxn id="39" idx="2"/>
          </p:cNvCxnSpPr>
          <p:nvPr/>
        </p:nvCxnSpPr>
        <p:spPr>
          <a:xfrm flipH="1">
            <a:off x="6301364" y="5086898"/>
            <a:ext cx="45094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17">
            <a:extLst>
              <a:ext uri="{FF2B5EF4-FFF2-40B4-BE49-F238E27FC236}">
                <a16:creationId xmlns:a16="http://schemas.microsoft.com/office/drawing/2014/main" id="{2B8863E0-D7D2-5B48-59E1-BC2FF8B3BAD4}"/>
              </a:ext>
            </a:extLst>
          </p:cNvPr>
          <p:cNvGrpSpPr/>
          <p:nvPr/>
        </p:nvGrpSpPr>
        <p:grpSpPr>
          <a:xfrm>
            <a:off x="188855" y="4399463"/>
            <a:ext cx="9764908" cy="2010512"/>
            <a:chOff x="188855" y="4399463"/>
            <a:chExt cx="9764908" cy="2010512"/>
          </a:xfrm>
        </p:grpSpPr>
        <p:pic>
          <p:nvPicPr>
            <p:cNvPr id="4" name="圖片 3">
              <a:extLst>
                <a:ext uri="{FF2B5EF4-FFF2-40B4-BE49-F238E27FC236}">
                  <a16:creationId xmlns:a16="http://schemas.microsoft.com/office/drawing/2014/main" id="{19B2FA58-ECA2-B57A-C2BE-86AD224C73F7}"/>
                </a:ext>
              </a:extLst>
            </p:cNvPr>
            <p:cNvPicPr>
              <a:picLocks noChangeAspect="1"/>
            </p:cNvPicPr>
            <p:nvPr/>
          </p:nvPicPr>
          <p:blipFill>
            <a:blip r:embed="rId5"/>
            <a:stretch>
              <a:fillRect/>
            </a:stretch>
          </p:blipFill>
          <p:spPr>
            <a:xfrm>
              <a:off x="7282907" y="4399463"/>
              <a:ext cx="2670856" cy="2010512"/>
            </a:xfrm>
            <a:prstGeom prst="rect">
              <a:avLst/>
            </a:prstGeom>
          </p:spPr>
        </p:pic>
        <p:sp>
          <p:nvSpPr>
            <p:cNvPr id="5" name="文字方塊 4">
              <a:extLst>
                <a:ext uri="{FF2B5EF4-FFF2-40B4-BE49-F238E27FC236}">
                  <a16:creationId xmlns:a16="http://schemas.microsoft.com/office/drawing/2014/main" id="{D4DE8D82-3B65-A305-BBB2-C3A5386F960E}"/>
                </a:ext>
              </a:extLst>
            </p:cNvPr>
            <p:cNvSpPr txBox="1"/>
            <p:nvPr/>
          </p:nvSpPr>
          <p:spPr>
            <a:xfrm>
              <a:off x="8825823" y="4478148"/>
              <a:ext cx="905825" cy="338554"/>
            </a:xfrm>
            <a:prstGeom prst="rect">
              <a:avLst/>
            </a:prstGeom>
            <a:noFill/>
          </p:spPr>
          <p:txBody>
            <a:bodyPr wrap="none" rtlCol="0">
              <a:spAutoFit/>
            </a:bodyPr>
            <a:lstStyle/>
            <a:p>
              <a:r>
                <a:rPr lang="en-US" altLang="zh-TW" sz="1600" b="1" dirty="0" err="1">
                  <a:solidFill>
                    <a:srgbClr val="FFFF00"/>
                  </a:solidFill>
                </a:rPr>
                <a:t>Xtacking</a:t>
              </a:r>
              <a:endParaRPr lang="zh-TW" altLang="en-US" sz="1600" b="1" dirty="0">
                <a:solidFill>
                  <a:srgbClr val="FFFF00"/>
                </a:solidFill>
              </a:endParaRPr>
            </a:p>
          </p:txBody>
        </p:sp>
        <p:sp>
          <p:nvSpPr>
            <p:cNvPr id="6" name="矩形 5">
              <a:extLst>
                <a:ext uri="{FF2B5EF4-FFF2-40B4-BE49-F238E27FC236}">
                  <a16:creationId xmlns:a16="http://schemas.microsoft.com/office/drawing/2014/main" id="{ACADDFFD-5CA4-7D20-1DC0-1C5864E1C86A}"/>
                </a:ext>
              </a:extLst>
            </p:cNvPr>
            <p:cNvSpPr/>
            <p:nvPr/>
          </p:nvSpPr>
          <p:spPr>
            <a:xfrm>
              <a:off x="188855" y="4991283"/>
              <a:ext cx="5873859" cy="242137"/>
            </a:xfrm>
            <a:prstGeom prst="rect">
              <a:avLst/>
            </a:prstGeom>
            <a:noFill/>
            <a:ln w="28575">
              <a:solidFill>
                <a:srgbClr val="FFFF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363542A6-AD16-1074-FFCD-1F66BFB19837}"/>
                </a:ext>
              </a:extLst>
            </p:cNvPr>
            <p:cNvSpPr/>
            <p:nvPr/>
          </p:nvSpPr>
          <p:spPr>
            <a:xfrm>
              <a:off x="7253276" y="4399463"/>
              <a:ext cx="2670856" cy="1988902"/>
            </a:xfrm>
            <a:prstGeom prst="rect">
              <a:avLst/>
            </a:prstGeom>
            <a:noFill/>
            <a:ln w="28575">
              <a:solidFill>
                <a:srgbClr val="FFFF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4EAC1A8-9B3B-9D68-5C38-59614E388059}"/>
                </a:ext>
              </a:extLst>
            </p:cNvPr>
            <p:cNvSpPr txBox="1"/>
            <p:nvPr/>
          </p:nvSpPr>
          <p:spPr>
            <a:xfrm>
              <a:off x="5154396" y="4656333"/>
              <a:ext cx="905825" cy="338554"/>
            </a:xfrm>
            <a:prstGeom prst="rect">
              <a:avLst/>
            </a:prstGeom>
            <a:noFill/>
          </p:spPr>
          <p:txBody>
            <a:bodyPr wrap="none" rtlCol="0">
              <a:spAutoFit/>
            </a:bodyPr>
            <a:lstStyle/>
            <a:p>
              <a:r>
                <a:rPr lang="en-US" altLang="zh-TW" sz="1600" b="1" dirty="0" err="1">
                  <a:solidFill>
                    <a:srgbClr val="FFFF00"/>
                  </a:solidFill>
                </a:rPr>
                <a:t>Xtacking</a:t>
              </a:r>
              <a:endParaRPr lang="zh-TW" altLang="en-US" sz="1600" b="1" dirty="0">
                <a:solidFill>
                  <a:srgbClr val="FFFF00"/>
                </a:solidFill>
              </a:endParaRPr>
            </a:p>
          </p:txBody>
        </p:sp>
      </p:grpSp>
      <p:grpSp>
        <p:nvGrpSpPr>
          <p:cNvPr id="19" name="群組 18">
            <a:extLst>
              <a:ext uri="{FF2B5EF4-FFF2-40B4-BE49-F238E27FC236}">
                <a16:creationId xmlns:a16="http://schemas.microsoft.com/office/drawing/2014/main" id="{B2CAA0B4-8F02-642E-A9F5-E05D440DFF90}"/>
              </a:ext>
            </a:extLst>
          </p:cNvPr>
          <p:cNvGrpSpPr/>
          <p:nvPr/>
        </p:nvGrpSpPr>
        <p:grpSpPr>
          <a:xfrm>
            <a:off x="194192" y="2111585"/>
            <a:ext cx="9993728" cy="1988902"/>
            <a:chOff x="194192" y="2111585"/>
            <a:chExt cx="9993728" cy="1988902"/>
          </a:xfrm>
        </p:grpSpPr>
        <p:sp>
          <p:nvSpPr>
            <p:cNvPr id="57" name="矩形 56">
              <a:extLst>
                <a:ext uri="{FF2B5EF4-FFF2-40B4-BE49-F238E27FC236}">
                  <a16:creationId xmlns:a16="http://schemas.microsoft.com/office/drawing/2014/main" id="{03488B4A-1509-CAB5-52A0-490CB0F6C623}"/>
                </a:ext>
              </a:extLst>
            </p:cNvPr>
            <p:cNvSpPr/>
            <p:nvPr/>
          </p:nvSpPr>
          <p:spPr>
            <a:xfrm>
              <a:off x="194192" y="2577998"/>
              <a:ext cx="5873859" cy="191228"/>
            </a:xfrm>
            <a:prstGeom prst="rect">
              <a:avLst/>
            </a:prstGeom>
            <a:noFill/>
            <a:ln w="28575">
              <a:solidFill>
                <a:srgbClr val="FFFF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8" name="圖片 57">
              <a:extLst>
                <a:ext uri="{FF2B5EF4-FFF2-40B4-BE49-F238E27FC236}">
                  <a16:creationId xmlns:a16="http://schemas.microsoft.com/office/drawing/2014/main" id="{B81AD435-0F39-6BE4-3118-F17537D6E45D}"/>
                </a:ext>
              </a:extLst>
            </p:cNvPr>
            <p:cNvPicPr>
              <a:picLocks noChangeAspect="1"/>
            </p:cNvPicPr>
            <p:nvPr/>
          </p:nvPicPr>
          <p:blipFill>
            <a:blip r:embed="rId6"/>
            <a:stretch>
              <a:fillRect/>
            </a:stretch>
          </p:blipFill>
          <p:spPr>
            <a:xfrm>
              <a:off x="7048753" y="2111585"/>
              <a:ext cx="3139167" cy="1988902"/>
            </a:xfrm>
            <a:prstGeom prst="rect">
              <a:avLst/>
            </a:prstGeom>
          </p:spPr>
        </p:pic>
        <p:sp>
          <p:nvSpPr>
            <p:cNvPr id="2" name="文字方塊 1">
              <a:extLst>
                <a:ext uri="{FF2B5EF4-FFF2-40B4-BE49-F238E27FC236}">
                  <a16:creationId xmlns:a16="http://schemas.microsoft.com/office/drawing/2014/main" id="{DD6CBDD2-5FB1-80F9-B9E7-F9E31FD14DD1}"/>
                </a:ext>
              </a:extLst>
            </p:cNvPr>
            <p:cNvSpPr txBox="1"/>
            <p:nvPr/>
          </p:nvSpPr>
          <p:spPr>
            <a:xfrm>
              <a:off x="8567388" y="2111585"/>
              <a:ext cx="1422697" cy="338554"/>
            </a:xfrm>
            <a:prstGeom prst="rect">
              <a:avLst/>
            </a:prstGeom>
            <a:noFill/>
          </p:spPr>
          <p:txBody>
            <a:bodyPr wrap="none" rtlCol="0">
              <a:spAutoFit/>
            </a:bodyPr>
            <a:lstStyle/>
            <a:p>
              <a:r>
                <a:rPr lang="en-US" altLang="zh-TW" sz="1600" b="1" dirty="0">
                  <a:solidFill>
                    <a:srgbClr val="FFFF00"/>
                  </a:solidFill>
                </a:rPr>
                <a:t>String stacking</a:t>
              </a:r>
              <a:endParaRPr lang="zh-TW" altLang="en-US" sz="1600" b="1" dirty="0">
                <a:solidFill>
                  <a:srgbClr val="FFFF00"/>
                </a:solidFill>
              </a:endParaRPr>
            </a:p>
          </p:txBody>
        </p:sp>
        <p:sp>
          <p:nvSpPr>
            <p:cNvPr id="14" name="文字方塊 13">
              <a:extLst>
                <a:ext uri="{FF2B5EF4-FFF2-40B4-BE49-F238E27FC236}">
                  <a16:creationId xmlns:a16="http://schemas.microsoft.com/office/drawing/2014/main" id="{C4EB75C2-7037-EC96-372A-24A24E1AE2A9}"/>
                </a:ext>
              </a:extLst>
            </p:cNvPr>
            <p:cNvSpPr txBox="1"/>
            <p:nvPr/>
          </p:nvSpPr>
          <p:spPr>
            <a:xfrm>
              <a:off x="4654478" y="2272722"/>
              <a:ext cx="1422697" cy="338554"/>
            </a:xfrm>
            <a:prstGeom prst="rect">
              <a:avLst/>
            </a:prstGeom>
            <a:noFill/>
          </p:spPr>
          <p:txBody>
            <a:bodyPr wrap="none" rtlCol="0">
              <a:spAutoFit/>
            </a:bodyPr>
            <a:lstStyle/>
            <a:p>
              <a:r>
                <a:rPr lang="en-US" altLang="zh-TW" sz="1600" b="1" dirty="0">
                  <a:solidFill>
                    <a:srgbClr val="FFFF00"/>
                  </a:solidFill>
                </a:rPr>
                <a:t>String stacking</a:t>
              </a:r>
              <a:endParaRPr lang="zh-TW" altLang="en-US" sz="1600" b="1" dirty="0">
                <a:solidFill>
                  <a:srgbClr val="FFFF00"/>
                </a:solidFill>
              </a:endParaRPr>
            </a:p>
          </p:txBody>
        </p:sp>
        <p:sp>
          <p:nvSpPr>
            <p:cNvPr id="15" name="矩形 14">
              <a:extLst>
                <a:ext uri="{FF2B5EF4-FFF2-40B4-BE49-F238E27FC236}">
                  <a16:creationId xmlns:a16="http://schemas.microsoft.com/office/drawing/2014/main" id="{20467234-F69A-C59A-01D1-579112DBA862}"/>
                </a:ext>
              </a:extLst>
            </p:cNvPr>
            <p:cNvSpPr/>
            <p:nvPr/>
          </p:nvSpPr>
          <p:spPr>
            <a:xfrm>
              <a:off x="7048752" y="2122390"/>
              <a:ext cx="3139167" cy="1978097"/>
            </a:xfrm>
            <a:prstGeom prst="rect">
              <a:avLst/>
            </a:prstGeom>
            <a:noFill/>
            <a:ln w="28575">
              <a:solidFill>
                <a:srgbClr val="FFFF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0" name="群組 99">
            <a:extLst>
              <a:ext uri="{FF2B5EF4-FFF2-40B4-BE49-F238E27FC236}">
                <a16:creationId xmlns:a16="http://schemas.microsoft.com/office/drawing/2014/main" id="{6287FB0D-8EE2-1032-380E-72333447A999}"/>
              </a:ext>
            </a:extLst>
          </p:cNvPr>
          <p:cNvGrpSpPr/>
          <p:nvPr/>
        </p:nvGrpSpPr>
        <p:grpSpPr>
          <a:xfrm>
            <a:off x="10100396" y="2423785"/>
            <a:ext cx="2095459" cy="1587609"/>
            <a:chOff x="10100396" y="2423785"/>
            <a:chExt cx="2095459" cy="1587609"/>
          </a:xfrm>
        </p:grpSpPr>
        <p:grpSp>
          <p:nvGrpSpPr>
            <p:cNvPr id="96" name="群組 95">
              <a:extLst>
                <a:ext uri="{FF2B5EF4-FFF2-40B4-BE49-F238E27FC236}">
                  <a16:creationId xmlns:a16="http://schemas.microsoft.com/office/drawing/2014/main" id="{8C319A2F-C1F5-EC8F-9A4A-D378BBB149BD}"/>
                </a:ext>
              </a:extLst>
            </p:cNvPr>
            <p:cNvGrpSpPr/>
            <p:nvPr/>
          </p:nvGrpSpPr>
          <p:grpSpPr>
            <a:xfrm>
              <a:off x="10620375" y="2423785"/>
              <a:ext cx="1047573" cy="1587609"/>
              <a:chOff x="10620375" y="2423785"/>
              <a:chExt cx="1047573" cy="1587609"/>
            </a:xfrm>
          </p:grpSpPr>
          <p:grpSp>
            <p:nvGrpSpPr>
              <p:cNvPr id="63" name="群組 62">
                <a:extLst>
                  <a:ext uri="{FF2B5EF4-FFF2-40B4-BE49-F238E27FC236}">
                    <a16:creationId xmlns:a16="http://schemas.microsoft.com/office/drawing/2014/main" id="{6826C714-37AB-61C4-C4FF-33BB96F94D0B}"/>
                  </a:ext>
                </a:extLst>
              </p:cNvPr>
              <p:cNvGrpSpPr/>
              <p:nvPr/>
            </p:nvGrpSpPr>
            <p:grpSpPr>
              <a:xfrm>
                <a:off x="10620375" y="2423785"/>
                <a:ext cx="433862" cy="1587609"/>
                <a:chOff x="10620375" y="2423785"/>
                <a:chExt cx="433862" cy="1587609"/>
              </a:xfrm>
            </p:grpSpPr>
            <p:cxnSp>
              <p:nvCxnSpPr>
                <p:cNvPr id="42" name="直線接點 41">
                  <a:extLst>
                    <a:ext uri="{FF2B5EF4-FFF2-40B4-BE49-F238E27FC236}">
                      <a16:creationId xmlns:a16="http://schemas.microsoft.com/office/drawing/2014/main" id="{8078C734-E791-B32B-B130-BDC99787C596}"/>
                    </a:ext>
                  </a:extLst>
                </p:cNvPr>
                <p:cNvCxnSpPr>
                  <a:cxnSpLocks/>
                </p:cNvCxnSpPr>
                <p:nvPr/>
              </p:nvCxnSpPr>
              <p:spPr>
                <a:xfrm>
                  <a:off x="10620375" y="2423785"/>
                  <a:ext cx="175281" cy="15876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540609ED-674A-1CF1-950B-9E818D9D6118}"/>
                    </a:ext>
                  </a:extLst>
                </p:cNvPr>
                <p:cNvCxnSpPr>
                  <a:cxnSpLocks/>
                </p:cNvCxnSpPr>
                <p:nvPr/>
              </p:nvCxnSpPr>
              <p:spPr>
                <a:xfrm flipH="1">
                  <a:off x="10906125" y="2423785"/>
                  <a:ext cx="141205" cy="15876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74D7230-6D9C-099D-0275-81B26CDC5AEE}"/>
                    </a:ext>
                  </a:extLst>
                </p:cNvPr>
                <p:cNvCxnSpPr/>
                <p:nvPr/>
              </p:nvCxnSpPr>
              <p:spPr>
                <a:xfrm>
                  <a:off x="10620375" y="2423785"/>
                  <a:ext cx="43386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5AC4C84E-7CBF-42AF-7CB3-6FDB3026FF48}"/>
                    </a:ext>
                  </a:extLst>
                </p:cNvPr>
                <p:cNvCxnSpPr/>
                <p:nvPr/>
              </p:nvCxnSpPr>
              <p:spPr>
                <a:xfrm>
                  <a:off x="10795656" y="4011394"/>
                  <a:ext cx="11046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9" name="群組 88">
                <a:extLst>
                  <a:ext uri="{FF2B5EF4-FFF2-40B4-BE49-F238E27FC236}">
                    <a16:creationId xmlns:a16="http://schemas.microsoft.com/office/drawing/2014/main" id="{E5C7906A-73F8-0C18-AA58-293452F13DDD}"/>
                  </a:ext>
                </a:extLst>
              </p:cNvPr>
              <p:cNvGrpSpPr/>
              <p:nvPr/>
            </p:nvGrpSpPr>
            <p:grpSpPr>
              <a:xfrm>
                <a:off x="11214949" y="2423785"/>
                <a:ext cx="433862" cy="792309"/>
                <a:chOff x="11164706" y="2423785"/>
                <a:chExt cx="433862" cy="792309"/>
              </a:xfrm>
            </p:grpSpPr>
            <p:cxnSp>
              <p:nvCxnSpPr>
                <p:cNvPr id="65" name="直線接點 64">
                  <a:extLst>
                    <a:ext uri="{FF2B5EF4-FFF2-40B4-BE49-F238E27FC236}">
                      <a16:creationId xmlns:a16="http://schemas.microsoft.com/office/drawing/2014/main" id="{AFE10257-CD16-4E90-9CF9-DBD06AD9AEFE}"/>
                    </a:ext>
                  </a:extLst>
                </p:cNvPr>
                <p:cNvCxnSpPr>
                  <a:cxnSpLocks/>
                </p:cNvCxnSpPr>
                <p:nvPr/>
              </p:nvCxnSpPr>
              <p:spPr>
                <a:xfrm>
                  <a:off x="11164706" y="2423785"/>
                  <a:ext cx="78417" cy="79230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EA7665A1-AF15-7714-5E78-47F9E7D9F591}"/>
                    </a:ext>
                  </a:extLst>
                </p:cNvPr>
                <p:cNvCxnSpPr>
                  <a:cxnSpLocks/>
                </p:cNvCxnSpPr>
                <p:nvPr/>
              </p:nvCxnSpPr>
              <p:spPr>
                <a:xfrm flipH="1">
                  <a:off x="11535943" y="2423785"/>
                  <a:ext cx="55718" cy="79230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281F78BC-52DF-7F91-3AF0-B5B1B33091ED}"/>
                    </a:ext>
                  </a:extLst>
                </p:cNvPr>
                <p:cNvCxnSpPr>
                  <a:cxnSpLocks/>
                </p:cNvCxnSpPr>
                <p:nvPr/>
              </p:nvCxnSpPr>
              <p:spPr>
                <a:xfrm>
                  <a:off x="11164706" y="2423785"/>
                  <a:ext cx="433862"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621E1FF9-A231-DA86-C737-FFA930601778}"/>
                    </a:ext>
                  </a:extLst>
                </p:cNvPr>
                <p:cNvCxnSpPr>
                  <a:cxnSpLocks/>
                </p:cNvCxnSpPr>
                <p:nvPr/>
              </p:nvCxnSpPr>
              <p:spPr>
                <a:xfrm>
                  <a:off x="11243123" y="3216094"/>
                  <a:ext cx="29282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9672D366-01D0-68B1-84B1-112348CEAA13}"/>
                  </a:ext>
                </a:extLst>
              </p:cNvPr>
              <p:cNvGrpSpPr/>
              <p:nvPr/>
            </p:nvGrpSpPr>
            <p:grpSpPr>
              <a:xfrm>
                <a:off x="11234086" y="3219085"/>
                <a:ext cx="433862" cy="792309"/>
                <a:chOff x="11164706" y="2423785"/>
                <a:chExt cx="433862" cy="792309"/>
              </a:xfrm>
            </p:grpSpPr>
            <p:cxnSp>
              <p:nvCxnSpPr>
                <p:cNvPr id="91" name="直線接點 90">
                  <a:extLst>
                    <a:ext uri="{FF2B5EF4-FFF2-40B4-BE49-F238E27FC236}">
                      <a16:creationId xmlns:a16="http://schemas.microsoft.com/office/drawing/2014/main" id="{FFBFD373-2C66-5E06-53DB-06527062E27D}"/>
                    </a:ext>
                  </a:extLst>
                </p:cNvPr>
                <p:cNvCxnSpPr>
                  <a:cxnSpLocks/>
                </p:cNvCxnSpPr>
                <p:nvPr/>
              </p:nvCxnSpPr>
              <p:spPr>
                <a:xfrm>
                  <a:off x="11164706" y="2423785"/>
                  <a:ext cx="78417" cy="79230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0D88807B-482B-7CF1-ED85-BBBE55739879}"/>
                    </a:ext>
                  </a:extLst>
                </p:cNvPr>
                <p:cNvCxnSpPr>
                  <a:cxnSpLocks/>
                </p:cNvCxnSpPr>
                <p:nvPr/>
              </p:nvCxnSpPr>
              <p:spPr>
                <a:xfrm flipH="1">
                  <a:off x="11535943" y="2423785"/>
                  <a:ext cx="55718" cy="79230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ED5951F3-E52D-BD13-81A0-EDBC07484995}"/>
                    </a:ext>
                  </a:extLst>
                </p:cNvPr>
                <p:cNvCxnSpPr>
                  <a:cxnSpLocks/>
                </p:cNvCxnSpPr>
                <p:nvPr/>
              </p:nvCxnSpPr>
              <p:spPr>
                <a:xfrm>
                  <a:off x="11164706" y="2423785"/>
                  <a:ext cx="433862"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3CDC7635-BAC5-230B-B34A-85B6BA59198A}"/>
                    </a:ext>
                  </a:extLst>
                </p:cNvPr>
                <p:cNvCxnSpPr>
                  <a:cxnSpLocks/>
                </p:cNvCxnSpPr>
                <p:nvPr/>
              </p:nvCxnSpPr>
              <p:spPr>
                <a:xfrm>
                  <a:off x="11243123" y="3216094"/>
                  <a:ext cx="29282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95" name="箭號: 向右 94">
                <a:extLst>
                  <a:ext uri="{FF2B5EF4-FFF2-40B4-BE49-F238E27FC236}">
                    <a16:creationId xmlns:a16="http://schemas.microsoft.com/office/drawing/2014/main" id="{05C59AC6-6012-32F3-E847-81089913128E}"/>
                  </a:ext>
                </a:extLst>
              </p:cNvPr>
              <p:cNvSpPr/>
              <p:nvPr/>
            </p:nvSpPr>
            <p:spPr>
              <a:xfrm>
                <a:off x="10934224" y="3031466"/>
                <a:ext cx="291285" cy="322963"/>
              </a:xfrm>
              <a:prstGeom prst="rightArrow">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7" name="文字方塊 96">
              <a:extLst>
                <a:ext uri="{FF2B5EF4-FFF2-40B4-BE49-F238E27FC236}">
                  <a16:creationId xmlns:a16="http://schemas.microsoft.com/office/drawing/2014/main" id="{24FA6476-22C0-98EF-FC1D-CAA4D7641F90}"/>
                </a:ext>
              </a:extLst>
            </p:cNvPr>
            <p:cNvSpPr txBox="1"/>
            <p:nvPr/>
          </p:nvSpPr>
          <p:spPr>
            <a:xfrm>
              <a:off x="10100396" y="3008281"/>
              <a:ext cx="697627" cy="369332"/>
            </a:xfrm>
            <a:prstGeom prst="rect">
              <a:avLst/>
            </a:prstGeom>
            <a:noFill/>
          </p:spPr>
          <p:txBody>
            <a:bodyPr wrap="none" rtlCol="0">
              <a:spAutoFit/>
            </a:bodyPr>
            <a:lstStyle/>
            <a:p>
              <a:r>
                <a:rPr lang="en-US" altLang="zh-TW" dirty="0">
                  <a:solidFill>
                    <a:srgbClr val="FF0000"/>
                  </a:solidFill>
                </a:rPr>
                <a:t>232L</a:t>
              </a:r>
              <a:endParaRPr lang="zh-TW" altLang="en-US" dirty="0">
                <a:solidFill>
                  <a:srgbClr val="FF0000"/>
                </a:solidFill>
              </a:endParaRPr>
            </a:p>
          </p:txBody>
        </p:sp>
        <p:sp>
          <p:nvSpPr>
            <p:cNvPr id="98" name="文字方塊 97">
              <a:extLst>
                <a:ext uri="{FF2B5EF4-FFF2-40B4-BE49-F238E27FC236}">
                  <a16:creationId xmlns:a16="http://schemas.microsoft.com/office/drawing/2014/main" id="{04E5F970-A76C-E588-D8DB-01D9004B3168}"/>
                </a:ext>
              </a:extLst>
            </p:cNvPr>
            <p:cNvSpPr txBox="1"/>
            <p:nvPr/>
          </p:nvSpPr>
          <p:spPr>
            <a:xfrm>
              <a:off x="11558493" y="2640806"/>
              <a:ext cx="633507" cy="369332"/>
            </a:xfrm>
            <a:prstGeom prst="rect">
              <a:avLst/>
            </a:prstGeom>
            <a:noFill/>
          </p:spPr>
          <p:txBody>
            <a:bodyPr wrap="none" rtlCol="0">
              <a:spAutoFit/>
            </a:bodyPr>
            <a:lstStyle/>
            <a:p>
              <a:r>
                <a:rPr lang="en-US" altLang="zh-TW" dirty="0">
                  <a:solidFill>
                    <a:srgbClr val="0000FF"/>
                  </a:solidFill>
                </a:rPr>
                <a:t>128L</a:t>
              </a:r>
              <a:endParaRPr lang="zh-TW" altLang="en-US" dirty="0">
                <a:solidFill>
                  <a:srgbClr val="0000FF"/>
                </a:solidFill>
              </a:endParaRPr>
            </a:p>
          </p:txBody>
        </p:sp>
        <p:sp>
          <p:nvSpPr>
            <p:cNvPr id="99" name="文字方塊 98">
              <a:extLst>
                <a:ext uri="{FF2B5EF4-FFF2-40B4-BE49-F238E27FC236}">
                  <a16:creationId xmlns:a16="http://schemas.microsoft.com/office/drawing/2014/main" id="{4D253FB6-D476-7D7A-DF78-DA76410954C7}"/>
                </a:ext>
              </a:extLst>
            </p:cNvPr>
            <p:cNvSpPr txBox="1"/>
            <p:nvPr/>
          </p:nvSpPr>
          <p:spPr>
            <a:xfrm>
              <a:off x="11562348" y="3367776"/>
              <a:ext cx="633507" cy="369332"/>
            </a:xfrm>
            <a:prstGeom prst="rect">
              <a:avLst/>
            </a:prstGeom>
            <a:noFill/>
          </p:spPr>
          <p:txBody>
            <a:bodyPr wrap="none" rtlCol="0">
              <a:spAutoFit/>
            </a:bodyPr>
            <a:lstStyle/>
            <a:p>
              <a:r>
                <a:rPr lang="en-US" altLang="zh-TW" dirty="0">
                  <a:solidFill>
                    <a:srgbClr val="0000FF"/>
                  </a:solidFill>
                </a:rPr>
                <a:t>125L</a:t>
              </a:r>
              <a:endParaRPr lang="zh-TW" altLang="en-US" dirty="0">
                <a:solidFill>
                  <a:srgbClr val="0000FF"/>
                </a:solidFill>
              </a:endParaRPr>
            </a:p>
          </p:txBody>
        </p:sp>
      </p:grpSp>
      <p:sp>
        <p:nvSpPr>
          <p:cNvPr id="101" name="標題 1">
            <a:extLst>
              <a:ext uri="{FF2B5EF4-FFF2-40B4-BE49-F238E27FC236}">
                <a16:creationId xmlns:a16="http://schemas.microsoft.com/office/drawing/2014/main" id="{58E2CEE6-C578-A559-FACD-41CAE3B096D7}"/>
              </a:ext>
            </a:extLst>
          </p:cNvPr>
          <p:cNvSpPr>
            <a:spLocks noGrp="1"/>
          </p:cNvSpPr>
          <p:nvPr>
            <p:ph type="title"/>
          </p:nvPr>
        </p:nvSpPr>
        <p:spPr>
          <a:xfrm>
            <a:off x="279600" y="128859"/>
            <a:ext cx="2539800" cy="349979"/>
          </a:xfrm>
        </p:spPr>
        <p:txBody>
          <a:bodyPr>
            <a:noAutofit/>
          </a:bodyPr>
          <a:lstStyle/>
          <a:p>
            <a:r>
              <a:rPr lang="en-US" altLang="zh-TW" sz="2000" dirty="0">
                <a:solidFill>
                  <a:schemeClr val="bg1"/>
                </a:solidFill>
                <a:latin typeface="Century Gothic" panose="020B0502020202020204" pitchFamily="34" charset="0"/>
                <a:ea typeface="+mj-ea"/>
              </a:rPr>
              <a:t>SEM</a:t>
            </a:r>
            <a:r>
              <a:rPr lang="zh-TW" altLang="en-US" sz="2000" dirty="0">
                <a:solidFill>
                  <a:schemeClr val="bg1"/>
                </a:solidFill>
                <a:latin typeface="Century Gothic" panose="020B0502020202020204" pitchFamily="34" charset="0"/>
                <a:ea typeface="+mj-ea"/>
              </a:rPr>
              <a:t>電子顯微鏡影像</a:t>
            </a:r>
            <a:r>
              <a:rPr lang="en-US" altLang="zh-TW" sz="2000" i="0" u="none" strike="noStrike" dirty="0">
                <a:solidFill>
                  <a:schemeClr val="bg1"/>
                </a:solidFill>
                <a:effectLst/>
                <a:latin typeface="Century Gothic" panose="020B0502020202020204" pitchFamily="34" charset="0"/>
                <a:ea typeface="+mj-ea"/>
              </a:rPr>
              <a:t> </a:t>
            </a:r>
            <a:r>
              <a:rPr lang="zh-TW" altLang="en-US" sz="2000" dirty="0">
                <a:solidFill>
                  <a:schemeClr val="bg1"/>
                </a:solidFill>
                <a:latin typeface="Century Gothic" panose="020B0502020202020204" pitchFamily="34" charset="0"/>
                <a:ea typeface="+mj-ea"/>
              </a:rPr>
              <a:t> </a:t>
            </a:r>
            <a:endParaRPr lang="zh-TW" altLang="en-US"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014184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0EF78-EBA0-9680-3E68-9556067031C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719A667-F6AD-98E1-31A4-28AB4AF3EFBE}"/>
              </a:ext>
            </a:extLst>
          </p:cNvPr>
          <p:cNvSpPr>
            <a:spLocks noGrp="1"/>
          </p:cNvSpPr>
          <p:nvPr>
            <p:ph type="title"/>
          </p:nvPr>
        </p:nvSpPr>
        <p:spPr/>
        <p:txBody>
          <a:bodyPr/>
          <a:lstStyle/>
          <a:p>
            <a:r>
              <a:rPr lang="en-US" altLang="zh-TW" dirty="0"/>
              <a:t>Outline</a:t>
            </a:r>
            <a:endParaRPr lang="zh-TW" altLang="en-US" dirty="0"/>
          </a:p>
        </p:txBody>
      </p:sp>
      <p:sp>
        <p:nvSpPr>
          <p:cNvPr id="3" name="フッター プレースホルダー 1">
            <a:extLst>
              <a:ext uri="{FF2B5EF4-FFF2-40B4-BE49-F238E27FC236}">
                <a16:creationId xmlns:a16="http://schemas.microsoft.com/office/drawing/2014/main" id="{02AE5285-751E-0BD4-5BC1-CAD69F34C2C4}"/>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p:sp>
        <p:nvSpPr>
          <p:cNvPr id="4" name="文字方塊 3">
            <a:extLst>
              <a:ext uri="{FF2B5EF4-FFF2-40B4-BE49-F238E27FC236}">
                <a16:creationId xmlns:a16="http://schemas.microsoft.com/office/drawing/2014/main" id="{A3308BF8-77D5-4867-94D2-152458ACF2B1}"/>
              </a:ext>
            </a:extLst>
          </p:cNvPr>
          <p:cNvSpPr txBox="1"/>
          <p:nvPr/>
        </p:nvSpPr>
        <p:spPr>
          <a:xfrm>
            <a:off x="493426" y="807536"/>
            <a:ext cx="4444334" cy="4401205"/>
          </a:xfrm>
          <a:prstGeom prst="rect">
            <a:avLst/>
          </a:prstGeom>
          <a:noFill/>
        </p:spPr>
        <p:txBody>
          <a:bodyPr wrap="square" rtlCol="0">
            <a:spAutoFit/>
          </a:bodyPr>
          <a:lstStyle/>
          <a:p>
            <a:pPr marL="28575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NAND</a:t>
            </a:r>
            <a:r>
              <a:rPr lang="zh-TW" altLang="en-US" sz="2000" b="1" dirty="0">
                <a:solidFill>
                  <a:schemeClr val="bg1">
                    <a:lumMod val="85000"/>
                  </a:schemeClr>
                </a:solidFill>
                <a:latin typeface="Times New Roman" panose="02020603050405020304" pitchFamily="18" charset="0"/>
                <a:cs typeface="Times New Roman" panose="02020603050405020304" pitchFamily="18" charset="0"/>
              </a:rPr>
              <a:t> </a:t>
            </a: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Process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NAND Technology Development</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3D NAND process</a:t>
            </a:r>
          </a:p>
          <a:p>
            <a:pPr lvl="1"/>
            <a:endParaRPr lang="en-US" altLang="zh-TW" sz="2000" b="1" dirty="0">
              <a:solidFill>
                <a:schemeClr val="bg1">
                  <a:lumMod val="85000"/>
                </a:schemeClr>
              </a:solidFill>
              <a:latin typeface="Times New Roman" panose="02020603050405020304" pitchFamily="18" charset="0"/>
              <a:cs typeface="Times New Roman" panose="02020603050405020304" pitchFamily="18" charset="0"/>
            </a:endParaRPr>
          </a:p>
          <a:p>
            <a:pPr marL="342900" indent="-285750">
              <a:buFont typeface="Arial" panose="020B0604020202020204" pitchFamily="34" charset="0"/>
              <a:buChar char="•"/>
            </a:pPr>
            <a:r>
              <a:rPr lang="en-US" altLang="zh-TW" sz="2000" b="1" dirty="0">
                <a:solidFill>
                  <a:srgbClr val="0070C0"/>
                </a:solidFill>
                <a:latin typeface="Times New Roman" panose="02020603050405020304" pitchFamily="18" charset="0"/>
                <a:cs typeface="Times New Roman" panose="02020603050405020304" pitchFamily="18" charset="0"/>
              </a:rPr>
              <a:t>NAND basic theory :</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MOSFET vs NAND cell</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Storage method</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Floating gate vs Charge trap</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NAND Structure</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Cell level</a:t>
            </a:r>
          </a:p>
          <a:p>
            <a:pPr marL="800100" lvl="1" indent="-285750">
              <a:buFont typeface="Arial" panose="020B0604020202020204" pitchFamily="34" charset="0"/>
              <a:buChar char="•"/>
            </a:pPr>
            <a:r>
              <a:rPr lang="en-US" altLang="zh-TW" sz="2000" dirty="0">
                <a:solidFill>
                  <a:srgbClr val="0070C0"/>
                </a:solidFill>
                <a:latin typeface="Times New Roman" panose="02020603050405020304" pitchFamily="18" charset="0"/>
                <a:cs typeface="Times New Roman" panose="02020603050405020304" pitchFamily="18" charset="0"/>
              </a:rPr>
              <a:t>2D vs 3D structure</a:t>
            </a:r>
          </a:p>
          <a:p>
            <a:pPr marL="742950" lvl="1" indent="-285750">
              <a:buFont typeface="Arial" panose="020B0604020202020204" pitchFamily="34" charset="0"/>
              <a:buChar char="•"/>
            </a:pPr>
            <a:endParaRPr lang="en-US" altLang="zh-TW" sz="2000" dirty="0">
              <a:solidFill>
                <a:srgbClr val="0070C0"/>
              </a:solidFill>
              <a:latin typeface="Times New Roman" panose="02020603050405020304" pitchFamily="18" charset="0"/>
              <a:cs typeface="Times New Roman" panose="02020603050405020304" pitchFamily="18" charset="0"/>
            </a:endParaRPr>
          </a:p>
          <a:p>
            <a:pPr lvl="1"/>
            <a:endParaRPr lang="en-US" altLang="zh-TW" sz="2000" b="1" dirty="0">
              <a:solidFill>
                <a:srgbClr val="0070C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TW" sz="2000" dirty="0">
              <a:solidFill>
                <a:srgbClr val="0070C0"/>
              </a:solidFill>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CFD73AEE-4AEA-E0CE-3A25-4943A871B160}"/>
              </a:ext>
            </a:extLst>
          </p:cNvPr>
          <p:cNvSpPr txBox="1"/>
          <p:nvPr/>
        </p:nvSpPr>
        <p:spPr>
          <a:xfrm>
            <a:off x="5118511" y="807536"/>
            <a:ext cx="6164169" cy="5016758"/>
          </a:xfrm>
          <a:prstGeom prst="rect">
            <a:avLst/>
          </a:prstGeom>
          <a:noFill/>
        </p:spPr>
        <p:txBody>
          <a:bodyPr wrap="square">
            <a:spAutoFit/>
          </a:bodyPr>
          <a:lstStyle/>
          <a:p>
            <a:pPr marL="34290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NAND</a:t>
            </a:r>
            <a:r>
              <a:rPr lang="zh-TW" altLang="en-US" sz="2000" b="1" dirty="0">
                <a:solidFill>
                  <a:schemeClr val="bg1">
                    <a:lumMod val="85000"/>
                  </a:schemeClr>
                </a:solidFill>
                <a:latin typeface="Times New Roman" panose="02020603050405020304" pitchFamily="18" charset="0"/>
                <a:cs typeface="Times New Roman" panose="02020603050405020304" pitchFamily="18" charset="0"/>
              </a:rPr>
              <a:t> </a:t>
            </a: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Operation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Read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 verify</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 method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Erase (2D NAND)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Erase (3D NAND)</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Erase verify</a:t>
            </a:r>
          </a:p>
          <a:p>
            <a:pPr marL="742950" lvl="1" indent="-285750">
              <a:buFont typeface="Arial" panose="020B0604020202020204" pitchFamily="34" charset="0"/>
              <a:buChar char="•"/>
            </a:pPr>
            <a:endParaRPr lang="en-US" altLang="zh-TW" sz="2000" b="1" dirty="0">
              <a:solidFill>
                <a:srgbClr val="0070C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sz="2000" b="1" dirty="0">
                <a:solidFill>
                  <a:schemeClr val="bg1">
                    <a:lumMod val="85000"/>
                  </a:schemeClr>
                </a:solidFill>
                <a:latin typeface="Times New Roman" panose="02020603050405020304" pitchFamily="18" charset="0"/>
                <a:cs typeface="Times New Roman" panose="02020603050405020304" pitchFamily="18" charset="0"/>
              </a:rPr>
              <a:t>Challenge of disturbance :</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Cell interference</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Over erase/program</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Read disturb</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Program disturb</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Data retention</a:t>
            </a:r>
          </a:p>
          <a:p>
            <a:pPr marL="742950" lvl="1" indent="-285750">
              <a:buFont typeface="Arial" panose="020B0604020202020204" pitchFamily="34" charset="0"/>
              <a:buChar char="•"/>
            </a:pPr>
            <a:r>
              <a:rPr lang="en-US" altLang="zh-TW" sz="2000" dirty="0">
                <a:solidFill>
                  <a:schemeClr val="bg1">
                    <a:lumMod val="85000"/>
                  </a:schemeClr>
                </a:solidFill>
                <a:latin typeface="Times New Roman" panose="02020603050405020304" pitchFamily="18" charset="0"/>
                <a:cs typeface="Times New Roman" panose="02020603050405020304" pitchFamily="18" charset="0"/>
              </a:rPr>
              <a:t>P/E cycle</a:t>
            </a:r>
          </a:p>
        </p:txBody>
      </p:sp>
    </p:spTree>
    <p:extLst>
      <p:ext uri="{BB962C8B-B14F-4D97-AF65-F5344CB8AC3E}">
        <p14:creationId xmlns:p14="http://schemas.microsoft.com/office/powerpoint/2010/main" val="3752352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MOSFET vs NAND cell</a:t>
            </a:r>
            <a:r>
              <a:rPr lang="zh-TW" altLang="en-US" sz="2800" dirty="0"/>
              <a:t> </a:t>
            </a:r>
            <a:r>
              <a:rPr lang="en-US" altLang="zh-TW" sz="2800" dirty="0"/>
              <a:t>(1/2)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AAC063-79CE-2802-3D20-968CD400DFCA}"/>
                  </a:ext>
                </a:extLst>
              </p:cNvPr>
              <p:cNvSpPr txBox="1"/>
              <p:nvPr/>
            </p:nvSpPr>
            <p:spPr>
              <a:xfrm>
                <a:off x="220094" y="801699"/>
                <a:ext cx="11751812" cy="179715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MOSFET </a:t>
                </a:r>
                <a:r>
                  <a:rPr lang="en-US" altLang="zh-TW" b="1"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金屬氧化半導體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Metal Oxide Semiconductor</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微軟正黑體" panose="020B0604030504040204" pitchFamily="34" charset="-120"/>
                    <a:ea typeface="微軟正黑體" panose="020B0604030504040204" pitchFamily="34" charset="-120"/>
                  </a:rPr>
                  <a:t>)</a:t>
                </a:r>
              </a:p>
              <a:p>
                <a:pPr marL="742950" lvl="1" indent="-285750" algn="just">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結構為 金屬</a:t>
                </a:r>
                <a:r>
                  <a:rPr lang="en-US" altLang="zh-TW" dirty="0">
                    <a:latin typeface="微軟正黑體" panose="020B0604030504040204" pitchFamily="34" charset="-120"/>
                    <a:ea typeface="微軟正黑體" panose="020B0604030504040204" pitchFamily="34" charset="-120"/>
                  </a:rPr>
                  <a:t>(Metal)</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氧化層</a:t>
                </a:r>
                <a:r>
                  <a:rPr lang="en-US" altLang="zh-TW" dirty="0">
                    <a:latin typeface="微軟正黑體" panose="020B0604030504040204" pitchFamily="34" charset="-120"/>
                    <a:ea typeface="微軟正黑體" panose="020B0604030504040204" pitchFamily="34" charset="-120"/>
                  </a:rPr>
                  <a:t>(Oxide)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半導體</a:t>
                </a:r>
                <a:r>
                  <a:rPr lang="en-US" altLang="zh-TW" dirty="0">
                    <a:latin typeface="微軟正黑體" panose="020B0604030504040204" pitchFamily="34" charset="-120"/>
                    <a:ea typeface="微軟正黑體" panose="020B0604030504040204" pitchFamily="34" charset="-120"/>
                  </a:rPr>
                  <a:t>(Semiconductor)</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gn="just">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藉由在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Control</a:t>
                </a:r>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Gate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施加</a:t>
                </a:r>
                <a:r>
                  <a:rPr lang="zh-TW" altLang="en-US" dirty="0">
                    <a:solidFill>
                      <a:srgbClr val="FF0000"/>
                    </a:solidFill>
                    <a:latin typeface="微軟正黑體" panose="020B0604030504040204" pitchFamily="34" charset="-120"/>
                    <a:ea typeface="微軟正黑體" panose="020B0604030504040204" pitchFamily="34" charset="-120"/>
                  </a:rPr>
                  <a:t>電壓</a:t>
                </a:r>
                <a:r>
                  <a:rPr lang="zh-TW" altLang="en-US" dirty="0">
                    <a:latin typeface="微軟正黑體" panose="020B0604030504040204" pitchFamily="34" charset="-120"/>
                    <a:ea typeface="微軟正黑體" panose="020B0604030504040204" pitchFamily="34" charset="-120"/>
                  </a:rPr>
                  <a:t>，當 </a:t>
                </a:r>
                <a14:m>
                  <m:oMath xmlns:m="http://schemas.openxmlformats.org/officeDocument/2006/math">
                    <m:sSub>
                      <m:sSubPr>
                        <m:ctrlPr>
                          <a:rPr lang="en-US" altLang="zh-TW" b="0" i="1" smtClean="0">
                            <a:solidFill>
                              <a:srgbClr val="FF0000"/>
                            </a:solidFill>
                            <a:latin typeface="Cambria Math" panose="02040503050406030204" pitchFamily="18" charset="0"/>
                            <a:ea typeface="微軟正黑體" panose="020B0604030504040204" pitchFamily="34" charset="-120"/>
                          </a:rPr>
                        </m:ctrlPr>
                      </m:sSubPr>
                      <m:e>
                        <m:r>
                          <m:rPr>
                            <m:sty m:val="p"/>
                          </m:rPr>
                          <a:rPr lang="en-US" altLang="zh-TW" b="0" i="0" smtClean="0">
                            <a:solidFill>
                              <a:srgbClr val="FF0000"/>
                            </a:solidFill>
                            <a:latin typeface="Cambria Math" panose="02040503050406030204" pitchFamily="18" charset="0"/>
                            <a:ea typeface="微軟正黑體" panose="020B0604030504040204" pitchFamily="34" charset="-120"/>
                          </a:rPr>
                          <m:t>V</m:t>
                        </m:r>
                      </m:e>
                      <m:sub>
                        <m:r>
                          <m:rPr>
                            <m:sty m:val="p"/>
                          </m:rPr>
                          <a:rPr lang="en-US" altLang="zh-TW" b="0" i="0" smtClean="0">
                            <a:solidFill>
                              <a:srgbClr val="FF0000"/>
                            </a:solidFill>
                            <a:latin typeface="Cambria Math" panose="02040503050406030204" pitchFamily="18" charset="0"/>
                            <a:ea typeface="微軟正黑體" panose="020B0604030504040204" pitchFamily="34" charset="-120"/>
                          </a:rPr>
                          <m:t>gs</m:t>
                        </m:r>
                      </m:sub>
                    </m:sSub>
                  </m:oMath>
                </a14:m>
                <a:r>
                  <a:rPr lang="zh-TW" altLang="en-US"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&gt; </a:t>
                </a:r>
                <a14:m>
                  <m:oMath xmlns:m="http://schemas.openxmlformats.org/officeDocument/2006/math">
                    <m:sSub>
                      <m:sSubPr>
                        <m:ctrlPr>
                          <a:rPr lang="en-US" altLang="zh-TW" b="0" i="1"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ctrlPr>
                      </m:sSubPr>
                      <m:e>
                        <m:r>
                          <m:rPr>
                            <m:sty m:val="p"/>
                          </m:rPr>
                          <a:rPr lang="en-US" altLang="zh-TW" b="0" i="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V</m:t>
                        </m:r>
                      </m:e>
                      <m:sub>
                        <m:r>
                          <m:rPr>
                            <m:sty m:val="p"/>
                          </m:rPr>
                          <a:rPr lang="en-US" altLang="zh-TW" b="0" i="0" smtClean="0">
                            <a:solidFill>
                              <a:srgbClr val="FF0000"/>
                            </a:solidFill>
                            <a:latin typeface="Cambria Math" panose="02040503050406030204" pitchFamily="18" charset="0"/>
                            <a:ea typeface="微軟正黑體" panose="020B0604030504040204" pitchFamily="34" charset="-120"/>
                            <a:cs typeface="Times New Roman" panose="02020603050405020304" pitchFamily="18" charset="0"/>
                          </a:rPr>
                          <m:t>T</m:t>
                        </m:r>
                      </m:sub>
                    </m:sSub>
                  </m:oMath>
                </a14:m>
                <a:r>
                  <a:rPr lang="zh-TW" altLang="en-US" dirty="0">
                    <a:latin typeface="微軟正黑體" panose="020B0604030504040204" pitchFamily="34" charset="-120"/>
                    <a:ea typeface="微軟正黑體" panose="020B0604030504040204" pitchFamily="34" charset="-120"/>
                  </a:rPr>
                  <a:t> 時，在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Source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與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Drain</a:t>
                </a:r>
                <a:r>
                  <a:rPr lang="en-US" altLang="zh-TW" dirty="0">
                    <a:solidFill>
                      <a:srgbClr val="FF0000"/>
                    </a:solidFill>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端間</a:t>
                </a:r>
                <a:r>
                  <a:rPr lang="zh-TW" altLang="en-US" dirty="0">
                    <a:solidFill>
                      <a:srgbClr val="FF0000"/>
                    </a:solidFill>
                    <a:latin typeface="微軟正黑體" panose="020B0604030504040204" pitchFamily="34" charset="-120"/>
                    <a:ea typeface="微軟正黑體" panose="020B0604030504040204" pitchFamily="34" charset="-120"/>
                  </a:rPr>
                  <a:t>形成通道 </a:t>
                </a:r>
                <a:r>
                  <a:rPr lang="en-US" altLang="zh-TW" dirty="0">
                    <a:solidFill>
                      <a:srgbClr val="FF0000"/>
                    </a:solidFill>
                    <a:latin typeface="微軟正黑體" panose="020B0604030504040204" pitchFamily="34" charset="-120"/>
                    <a:ea typeface="微軟正黑體" panose="020B0604030504040204" pitchFamily="34" charset="-120"/>
                  </a:rPr>
                  <a:t>(channel)</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gn="just">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因此便能透過在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Control</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Gate </a:t>
                </a:r>
                <a:r>
                  <a:rPr lang="zh-TW" altLang="en-US" dirty="0">
                    <a:latin typeface="微軟正黑體" panose="020B0604030504040204" pitchFamily="34" charset="-120"/>
                    <a:ea typeface="微軟正黑體" panose="020B0604030504040204" pitchFamily="34" charset="-120"/>
                  </a:rPr>
                  <a:t>端加電壓，進而對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MOSFET</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進行控制。</a:t>
                </a:r>
                <a:endParaRPr lang="en-US" altLang="zh-TW" dirty="0">
                  <a:latin typeface="微軟正黑體" panose="020B0604030504040204" pitchFamily="34" charset="-120"/>
                  <a:ea typeface="微軟正黑體" panose="020B0604030504040204" pitchFamily="34" charset="-120"/>
                </a:endParaRPr>
              </a:p>
            </p:txBody>
          </p:sp>
        </mc:Choice>
        <mc:Fallback xmlns="">
          <p:sp>
            <p:nvSpPr>
              <p:cNvPr id="5" name="文字方塊 4">
                <a:extLst>
                  <a:ext uri="{FF2B5EF4-FFF2-40B4-BE49-F238E27FC236}">
                    <a16:creationId xmlns:a16="http://schemas.microsoft.com/office/drawing/2014/main" id="{C4AAC063-79CE-2802-3D20-968CD400DFCA}"/>
                  </a:ext>
                </a:extLst>
              </p:cNvPr>
              <p:cNvSpPr txBox="1">
                <a:spLocks noRot="1" noChangeAspect="1" noMove="1" noResize="1" noEditPoints="1" noAdjustHandles="1" noChangeArrowheads="1" noChangeShapeType="1" noTextEdit="1"/>
              </p:cNvSpPr>
              <p:nvPr/>
            </p:nvSpPr>
            <p:spPr>
              <a:xfrm>
                <a:off x="220094" y="801699"/>
                <a:ext cx="11751812" cy="1797159"/>
              </a:xfrm>
              <a:prstGeom prst="rect">
                <a:avLst/>
              </a:prstGeom>
              <a:blipFill>
                <a:blip r:embed="rId3"/>
                <a:stretch>
                  <a:fillRect l="-311" b="-2041"/>
                </a:stretch>
              </a:blipFill>
            </p:spPr>
            <p:txBody>
              <a:bodyPr/>
              <a:lstStyle/>
              <a:p>
                <a:r>
                  <a:rPr lang="zh-TW" altLang="en-US">
                    <a:noFill/>
                  </a:rPr>
                  <a:t> </a:t>
                </a:r>
              </a:p>
            </p:txBody>
          </p:sp>
        </mc:Fallback>
      </mc:AlternateContent>
      <p:cxnSp>
        <p:nvCxnSpPr>
          <p:cNvPr id="60" name="直線單箭頭接點 59">
            <a:extLst>
              <a:ext uri="{FF2B5EF4-FFF2-40B4-BE49-F238E27FC236}">
                <a16:creationId xmlns:a16="http://schemas.microsoft.com/office/drawing/2014/main" id="{0A59C1CE-2521-AFEC-319A-4BF46912F25C}"/>
              </a:ext>
            </a:extLst>
          </p:cNvPr>
          <p:cNvCxnSpPr>
            <a:cxnSpLocks/>
          </p:cNvCxnSpPr>
          <p:nvPr/>
        </p:nvCxnSpPr>
        <p:spPr>
          <a:xfrm>
            <a:off x="5586456" y="4154461"/>
            <a:ext cx="899010" cy="0"/>
          </a:xfrm>
          <a:prstGeom prst="straightConnector1">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4" name="群組 3">
            <a:extLst>
              <a:ext uri="{FF2B5EF4-FFF2-40B4-BE49-F238E27FC236}">
                <a16:creationId xmlns:a16="http://schemas.microsoft.com/office/drawing/2014/main" id="{86238328-F355-44F8-9B4D-6CD93ED15675}"/>
              </a:ext>
            </a:extLst>
          </p:cNvPr>
          <p:cNvGrpSpPr/>
          <p:nvPr/>
        </p:nvGrpSpPr>
        <p:grpSpPr>
          <a:xfrm>
            <a:off x="2166642" y="2625672"/>
            <a:ext cx="3066585" cy="2214589"/>
            <a:chOff x="2166642" y="2625672"/>
            <a:chExt cx="3066585" cy="2214589"/>
          </a:xfrm>
        </p:grpSpPr>
        <p:sp>
          <p:nvSpPr>
            <p:cNvPr id="6" name="矩形: 圓角 5">
              <a:extLst>
                <a:ext uri="{FF2B5EF4-FFF2-40B4-BE49-F238E27FC236}">
                  <a16:creationId xmlns:a16="http://schemas.microsoft.com/office/drawing/2014/main" id="{3B35E837-4582-D38C-FF5D-5766FBC89577}"/>
                </a:ext>
              </a:extLst>
            </p:cNvPr>
            <p:cNvSpPr/>
            <p:nvPr/>
          </p:nvSpPr>
          <p:spPr>
            <a:xfrm>
              <a:off x="2166642" y="3468661"/>
              <a:ext cx="3066585" cy="1371600"/>
            </a:xfrm>
            <a:prstGeom prst="roundRect">
              <a:avLst/>
            </a:prstGeom>
            <a:solidFill>
              <a:srgbClr val="83C5B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EE7AF47A-9E5C-3319-7E78-7933E2864701}"/>
                </a:ext>
              </a:extLst>
            </p:cNvPr>
            <p:cNvSpPr/>
            <p:nvPr/>
          </p:nvSpPr>
          <p:spPr>
            <a:xfrm>
              <a:off x="4198002" y="3468661"/>
              <a:ext cx="758283" cy="435142"/>
            </a:xfrm>
            <a:prstGeom prst="rect">
              <a:avLst/>
            </a:prstGeom>
            <a:solidFill>
              <a:schemeClr val="accent2">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N+</a:t>
              </a:r>
              <a:endParaRPr lang="zh-TW" altLang="en-US" sz="1600" dirty="0">
                <a:solidFill>
                  <a:schemeClr val="tx1"/>
                </a:solidFill>
              </a:endParaRPr>
            </a:p>
          </p:txBody>
        </p:sp>
        <p:sp>
          <p:nvSpPr>
            <p:cNvPr id="9" name="矩形 8">
              <a:extLst>
                <a:ext uri="{FF2B5EF4-FFF2-40B4-BE49-F238E27FC236}">
                  <a16:creationId xmlns:a16="http://schemas.microsoft.com/office/drawing/2014/main" id="{AA64DA12-7600-6F8C-E3FC-52CED49B050D}"/>
                </a:ext>
              </a:extLst>
            </p:cNvPr>
            <p:cNvSpPr/>
            <p:nvPr/>
          </p:nvSpPr>
          <p:spPr>
            <a:xfrm>
              <a:off x="2486310" y="3468661"/>
              <a:ext cx="758283" cy="435142"/>
            </a:xfrm>
            <a:prstGeom prst="rect">
              <a:avLst/>
            </a:prstGeom>
            <a:solidFill>
              <a:schemeClr val="accent2">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N+</a:t>
              </a:r>
              <a:endParaRPr lang="zh-TW" altLang="en-US" sz="1600" dirty="0">
                <a:solidFill>
                  <a:schemeClr val="tx1"/>
                </a:solidFill>
              </a:endParaRPr>
            </a:p>
          </p:txBody>
        </p:sp>
        <p:sp>
          <p:nvSpPr>
            <p:cNvPr id="13" name="矩形 12">
              <a:extLst>
                <a:ext uri="{FF2B5EF4-FFF2-40B4-BE49-F238E27FC236}">
                  <a16:creationId xmlns:a16="http://schemas.microsoft.com/office/drawing/2014/main" id="{A8C9A512-BA27-B3B0-596B-E986A06FF8FF}"/>
                </a:ext>
              </a:extLst>
            </p:cNvPr>
            <p:cNvSpPr/>
            <p:nvPr/>
          </p:nvSpPr>
          <p:spPr>
            <a:xfrm>
              <a:off x="3244593" y="3163793"/>
              <a:ext cx="953409" cy="304868"/>
            </a:xfrm>
            <a:prstGeom prst="rect">
              <a:avLst/>
            </a:prstGeom>
            <a:solidFill>
              <a:srgbClr val="EDF6F9"/>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Oxide</a:t>
              </a:r>
              <a:endParaRPr lang="zh-TW" altLang="en-US" sz="1600" dirty="0">
                <a:solidFill>
                  <a:schemeClr val="tx1"/>
                </a:solidFill>
              </a:endParaRPr>
            </a:p>
          </p:txBody>
        </p:sp>
        <p:sp>
          <p:nvSpPr>
            <p:cNvPr id="16" name="文字方塊 15">
              <a:extLst>
                <a:ext uri="{FF2B5EF4-FFF2-40B4-BE49-F238E27FC236}">
                  <a16:creationId xmlns:a16="http://schemas.microsoft.com/office/drawing/2014/main" id="{135DB847-4522-CFE6-77DD-2D874BAF33D6}"/>
                </a:ext>
              </a:extLst>
            </p:cNvPr>
            <p:cNvSpPr txBox="1"/>
            <p:nvPr/>
          </p:nvSpPr>
          <p:spPr>
            <a:xfrm>
              <a:off x="2545201" y="3055105"/>
              <a:ext cx="639620" cy="261610"/>
            </a:xfrm>
            <a:prstGeom prst="rect">
              <a:avLst/>
            </a:prstGeom>
            <a:noFill/>
          </p:spPr>
          <p:txBody>
            <a:bodyPr wrap="square" rtlCol="0">
              <a:spAutoFit/>
            </a:bodyPr>
            <a:lstStyle/>
            <a:p>
              <a:pPr algn="ctr"/>
              <a:r>
                <a:rPr lang="en-US" altLang="zh-TW" sz="1100" dirty="0"/>
                <a:t>Source</a:t>
              </a:r>
              <a:endParaRPr lang="zh-TW" altLang="en-US" sz="1100" dirty="0"/>
            </a:p>
          </p:txBody>
        </p:sp>
        <p:cxnSp>
          <p:nvCxnSpPr>
            <p:cNvPr id="18" name="直線接點 17">
              <a:extLst>
                <a:ext uri="{FF2B5EF4-FFF2-40B4-BE49-F238E27FC236}">
                  <a16:creationId xmlns:a16="http://schemas.microsoft.com/office/drawing/2014/main" id="{845D4950-A0D5-649D-B604-13FF8DA07C6C}"/>
                </a:ext>
              </a:extLst>
            </p:cNvPr>
            <p:cNvCxnSpPr>
              <a:cxnSpLocks/>
              <a:stCxn id="9" idx="0"/>
            </p:cNvCxnSpPr>
            <p:nvPr/>
          </p:nvCxnSpPr>
          <p:spPr>
            <a:xfrm flipH="1" flipV="1">
              <a:off x="2865451" y="3316227"/>
              <a:ext cx="1" cy="152434"/>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4D376A2A-9432-5C8F-BC0E-50BE6105F65D}"/>
                </a:ext>
              </a:extLst>
            </p:cNvPr>
            <p:cNvCxnSpPr>
              <a:cxnSpLocks/>
            </p:cNvCxnSpPr>
            <p:nvPr/>
          </p:nvCxnSpPr>
          <p:spPr>
            <a:xfrm flipH="1" flipV="1">
              <a:off x="4577143" y="3316227"/>
              <a:ext cx="1" cy="152434"/>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6F3DDB66-C33D-5CF2-D240-E2ACDD2C5225}"/>
                </a:ext>
              </a:extLst>
            </p:cNvPr>
            <p:cNvCxnSpPr>
              <a:cxnSpLocks/>
            </p:cNvCxnSpPr>
            <p:nvPr/>
          </p:nvCxnSpPr>
          <p:spPr>
            <a:xfrm flipH="1" flipV="1">
              <a:off x="3720857" y="2903637"/>
              <a:ext cx="1" cy="152434"/>
            </a:xfrm>
            <a:prstGeom prst="line">
              <a:avLst/>
            </a:prstGeom>
            <a:ln w="12700"/>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D3EA8A03-4F5C-82C1-DDC2-A6EEB878ECEB}"/>
                </a:ext>
              </a:extLst>
            </p:cNvPr>
            <p:cNvSpPr txBox="1"/>
            <p:nvPr/>
          </p:nvSpPr>
          <p:spPr>
            <a:xfrm>
              <a:off x="3141330" y="4427659"/>
              <a:ext cx="1159933" cy="369332"/>
            </a:xfrm>
            <a:prstGeom prst="rect">
              <a:avLst/>
            </a:prstGeom>
            <a:noFill/>
          </p:spPr>
          <p:txBody>
            <a:bodyPr wrap="square" rtlCol="0">
              <a:spAutoFit/>
            </a:bodyPr>
            <a:lstStyle/>
            <a:p>
              <a:pPr algn="ctr"/>
              <a:r>
                <a:rPr lang="en-US" altLang="zh-TW" dirty="0"/>
                <a:t>P-Sub</a:t>
              </a:r>
              <a:endParaRPr lang="zh-TW" altLang="en-US" dirty="0"/>
            </a:p>
          </p:txBody>
        </p:sp>
        <p:sp>
          <p:nvSpPr>
            <p:cNvPr id="26" name="文字方塊 25">
              <a:extLst>
                <a:ext uri="{FF2B5EF4-FFF2-40B4-BE49-F238E27FC236}">
                  <a16:creationId xmlns:a16="http://schemas.microsoft.com/office/drawing/2014/main" id="{91ACDE17-ACDA-A296-EC02-7A9AC5B32EF8}"/>
                </a:ext>
              </a:extLst>
            </p:cNvPr>
            <p:cNvSpPr txBox="1"/>
            <p:nvPr/>
          </p:nvSpPr>
          <p:spPr>
            <a:xfrm>
              <a:off x="4257334" y="3039228"/>
              <a:ext cx="639620" cy="261610"/>
            </a:xfrm>
            <a:prstGeom prst="rect">
              <a:avLst/>
            </a:prstGeom>
            <a:noFill/>
          </p:spPr>
          <p:txBody>
            <a:bodyPr wrap="square" rtlCol="0">
              <a:spAutoFit/>
            </a:bodyPr>
            <a:lstStyle/>
            <a:p>
              <a:pPr algn="ctr"/>
              <a:r>
                <a:rPr lang="en-US" altLang="zh-TW" sz="1100" dirty="0"/>
                <a:t>Drain</a:t>
              </a:r>
              <a:endParaRPr lang="zh-TW" altLang="en-US" sz="1100" dirty="0"/>
            </a:p>
          </p:txBody>
        </p:sp>
        <p:sp>
          <p:nvSpPr>
            <p:cNvPr id="35" name="文字方塊 34">
              <a:extLst>
                <a:ext uri="{FF2B5EF4-FFF2-40B4-BE49-F238E27FC236}">
                  <a16:creationId xmlns:a16="http://schemas.microsoft.com/office/drawing/2014/main" id="{5F840C6F-1594-E858-65DE-CDFA30555945}"/>
                </a:ext>
              </a:extLst>
            </p:cNvPr>
            <p:cNvSpPr txBox="1"/>
            <p:nvPr/>
          </p:nvSpPr>
          <p:spPr>
            <a:xfrm>
              <a:off x="3185261" y="2625672"/>
              <a:ext cx="1071191" cy="276999"/>
            </a:xfrm>
            <a:prstGeom prst="rect">
              <a:avLst/>
            </a:prstGeom>
            <a:noFill/>
          </p:spPr>
          <p:txBody>
            <a:bodyPr wrap="square" rtlCol="0">
              <a:spAutoFit/>
            </a:bodyPr>
            <a:lstStyle/>
            <a:p>
              <a:pPr algn="ctr"/>
              <a:r>
                <a:rPr lang="en-US" altLang="zh-TW" sz="1200" dirty="0"/>
                <a:t>Control Gate</a:t>
              </a:r>
              <a:endParaRPr lang="zh-TW" altLang="en-US" sz="1200" dirty="0"/>
            </a:p>
          </p:txBody>
        </p:sp>
        <p:sp>
          <p:nvSpPr>
            <p:cNvPr id="64" name="矩形 63">
              <a:extLst>
                <a:ext uri="{FF2B5EF4-FFF2-40B4-BE49-F238E27FC236}">
                  <a16:creationId xmlns:a16="http://schemas.microsoft.com/office/drawing/2014/main" id="{25953B2C-BEA1-B99A-869A-3D9C14A717F4}"/>
                </a:ext>
              </a:extLst>
            </p:cNvPr>
            <p:cNvSpPr/>
            <p:nvPr/>
          </p:nvSpPr>
          <p:spPr>
            <a:xfrm>
              <a:off x="3244154" y="3038330"/>
              <a:ext cx="953408" cy="125410"/>
            </a:xfrm>
            <a:prstGeom prst="rect">
              <a:avLst/>
            </a:prstGeom>
            <a:solidFill>
              <a:schemeClr val="accent3">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schemeClr val="tx1"/>
                </a:solidFill>
              </a:endParaRPr>
            </a:p>
          </p:txBody>
        </p:sp>
      </p:grpSp>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802E4DEB-7FAE-A988-2349-54D4EA3C0CBF}"/>
                  </a:ext>
                </a:extLst>
              </p:cNvPr>
              <p:cNvSpPr txBox="1"/>
              <p:nvPr/>
            </p:nvSpPr>
            <p:spPr>
              <a:xfrm>
                <a:off x="8556674" y="2574317"/>
                <a:ext cx="639620" cy="325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400" b="0" i="1" smtClean="0">
                              <a:solidFill>
                                <a:srgbClr val="FF0000"/>
                              </a:solidFill>
                              <a:latin typeface="Cambria Math" panose="02040503050406030204" pitchFamily="18" charset="0"/>
                            </a:rPr>
                          </m:ctrlPr>
                        </m:sSubPr>
                        <m:e>
                          <m:r>
                            <a:rPr lang="en-US" altLang="zh-TW" sz="1400" b="0" i="1" smtClean="0">
                              <a:solidFill>
                                <a:srgbClr val="FF0000"/>
                              </a:solidFill>
                              <a:latin typeface="Cambria Math" panose="02040503050406030204" pitchFamily="18" charset="0"/>
                            </a:rPr>
                            <m:t>𝑉</m:t>
                          </m:r>
                        </m:e>
                        <m:sub>
                          <m:r>
                            <a:rPr lang="en-US" altLang="zh-TW" sz="1400" b="0" i="1" smtClean="0">
                              <a:solidFill>
                                <a:srgbClr val="FF0000"/>
                              </a:solidFill>
                              <a:latin typeface="Cambria Math" panose="02040503050406030204" pitchFamily="18" charset="0"/>
                            </a:rPr>
                            <m:t>𝑔</m:t>
                          </m:r>
                        </m:sub>
                      </m:sSub>
                    </m:oMath>
                  </m:oMathPara>
                </a14:m>
                <a:endParaRPr lang="zh-TW" altLang="en-US" sz="1400" dirty="0">
                  <a:solidFill>
                    <a:srgbClr val="FF0000"/>
                  </a:solidFill>
                </a:endParaRPr>
              </a:p>
            </p:txBody>
          </p:sp>
        </mc:Choice>
        <mc:Fallback xmlns="">
          <p:sp>
            <p:nvSpPr>
              <p:cNvPr id="66" name="文字方塊 65">
                <a:extLst>
                  <a:ext uri="{FF2B5EF4-FFF2-40B4-BE49-F238E27FC236}">
                    <a16:creationId xmlns:a16="http://schemas.microsoft.com/office/drawing/2014/main" id="{802E4DEB-7FAE-A988-2349-54D4EA3C0CBF}"/>
                  </a:ext>
                </a:extLst>
              </p:cNvPr>
              <p:cNvSpPr txBox="1">
                <a:spLocks noRot="1" noChangeAspect="1" noMove="1" noResize="1" noEditPoints="1" noAdjustHandles="1" noChangeArrowheads="1" noChangeShapeType="1" noTextEdit="1"/>
              </p:cNvSpPr>
              <p:nvPr/>
            </p:nvSpPr>
            <p:spPr>
              <a:xfrm>
                <a:off x="8556674" y="2574317"/>
                <a:ext cx="639620" cy="325282"/>
              </a:xfrm>
              <a:prstGeom prst="rect">
                <a:avLst/>
              </a:prstGeom>
              <a:blipFill>
                <a:blip r:embed="rId4"/>
                <a:stretch>
                  <a:fillRect/>
                </a:stretch>
              </a:blipFill>
            </p:spPr>
            <p:txBody>
              <a:bodyPr/>
              <a:lstStyle/>
              <a:p>
                <a:r>
                  <a:rPr lang="zh-TW" altLang="en-US">
                    <a:noFill/>
                  </a:rPr>
                  <a:t> </a:t>
                </a:r>
              </a:p>
            </p:txBody>
          </p:sp>
        </mc:Fallback>
      </mc:AlternateContent>
      <p:grpSp>
        <p:nvGrpSpPr>
          <p:cNvPr id="8" name="群組 7">
            <a:extLst>
              <a:ext uri="{FF2B5EF4-FFF2-40B4-BE49-F238E27FC236}">
                <a16:creationId xmlns:a16="http://schemas.microsoft.com/office/drawing/2014/main" id="{6EA18900-5C1F-4D90-9368-4A0D457C3CCF}"/>
              </a:ext>
            </a:extLst>
          </p:cNvPr>
          <p:cNvGrpSpPr/>
          <p:nvPr/>
        </p:nvGrpSpPr>
        <p:grpSpPr>
          <a:xfrm>
            <a:off x="6668450" y="2623406"/>
            <a:ext cx="3066585" cy="2214589"/>
            <a:chOff x="6668450" y="2623406"/>
            <a:chExt cx="3066585" cy="2214589"/>
          </a:xfrm>
        </p:grpSpPr>
        <p:grpSp>
          <p:nvGrpSpPr>
            <p:cNvPr id="40" name="群組 39">
              <a:extLst>
                <a:ext uri="{FF2B5EF4-FFF2-40B4-BE49-F238E27FC236}">
                  <a16:creationId xmlns:a16="http://schemas.microsoft.com/office/drawing/2014/main" id="{DECB60D3-700C-4485-8BA5-54D9474B2B4E}"/>
                </a:ext>
              </a:extLst>
            </p:cNvPr>
            <p:cNvGrpSpPr/>
            <p:nvPr/>
          </p:nvGrpSpPr>
          <p:grpSpPr>
            <a:xfrm>
              <a:off x="6668450" y="2623406"/>
              <a:ext cx="3066585" cy="2214589"/>
              <a:chOff x="2166642" y="2625672"/>
              <a:chExt cx="3066585" cy="2214589"/>
            </a:xfrm>
          </p:grpSpPr>
          <p:sp>
            <p:nvSpPr>
              <p:cNvPr id="41" name="矩形: 圓角 40">
                <a:extLst>
                  <a:ext uri="{FF2B5EF4-FFF2-40B4-BE49-F238E27FC236}">
                    <a16:creationId xmlns:a16="http://schemas.microsoft.com/office/drawing/2014/main" id="{D1802420-037D-4140-915E-02AEA267C885}"/>
                  </a:ext>
                </a:extLst>
              </p:cNvPr>
              <p:cNvSpPr/>
              <p:nvPr/>
            </p:nvSpPr>
            <p:spPr>
              <a:xfrm>
                <a:off x="2166642" y="3468661"/>
                <a:ext cx="3066585" cy="1371600"/>
              </a:xfrm>
              <a:prstGeom prst="roundRect">
                <a:avLst/>
              </a:prstGeom>
              <a:solidFill>
                <a:srgbClr val="83C5B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矩形 41">
                <a:extLst>
                  <a:ext uri="{FF2B5EF4-FFF2-40B4-BE49-F238E27FC236}">
                    <a16:creationId xmlns:a16="http://schemas.microsoft.com/office/drawing/2014/main" id="{170AF15D-B369-48AA-8DC3-F630B923A774}"/>
                  </a:ext>
                </a:extLst>
              </p:cNvPr>
              <p:cNvSpPr/>
              <p:nvPr/>
            </p:nvSpPr>
            <p:spPr>
              <a:xfrm>
                <a:off x="4198002" y="3468661"/>
                <a:ext cx="758283" cy="435142"/>
              </a:xfrm>
              <a:prstGeom prst="rect">
                <a:avLst/>
              </a:prstGeom>
              <a:solidFill>
                <a:schemeClr val="accent2">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N+</a:t>
                </a:r>
                <a:endParaRPr lang="zh-TW" altLang="en-US" sz="1600" dirty="0">
                  <a:solidFill>
                    <a:schemeClr val="tx1"/>
                  </a:solidFill>
                </a:endParaRPr>
              </a:p>
            </p:txBody>
          </p:sp>
          <p:sp>
            <p:nvSpPr>
              <p:cNvPr id="43" name="矩形 42">
                <a:extLst>
                  <a:ext uri="{FF2B5EF4-FFF2-40B4-BE49-F238E27FC236}">
                    <a16:creationId xmlns:a16="http://schemas.microsoft.com/office/drawing/2014/main" id="{BA0A3904-7B19-4B68-BF57-EA361DC60DC5}"/>
                  </a:ext>
                </a:extLst>
              </p:cNvPr>
              <p:cNvSpPr/>
              <p:nvPr/>
            </p:nvSpPr>
            <p:spPr>
              <a:xfrm>
                <a:off x="2486310" y="3468661"/>
                <a:ext cx="758283" cy="435142"/>
              </a:xfrm>
              <a:prstGeom prst="rect">
                <a:avLst/>
              </a:prstGeom>
              <a:solidFill>
                <a:schemeClr val="accent2">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N+</a:t>
                </a:r>
                <a:endParaRPr lang="zh-TW" altLang="en-US" sz="1600" dirty="0">
                  <a:solidFill>
                    <a:schemeClr val="tx1"/>
                  </a:solidFill>
                </a:endParaRPr>
              </a:p>
            </p:txBody>
          </p:sp>
          <p:sp>
            <p:nvSpPr>
              <p:cNvPr id="44" name="矩形 43">
                <a:extLst>
                  <a:ext uri="{FF2B5EF4-FFF2-40B4-BE49-F238E27FC236}">
                    <a16:creationId xmlns:a16="http://schemas.microsoft.com/office/drawing/2014/main" id="{70B2F287-54BF-497D-9CCA-A156A00FB687}"/>
                  </a:ext>
                </a:extLst>
              </p:cNvPr>
              <p:cNvSpPr/>
              <p:nvPr/>
            </p:nvSpPr>
            <p:spPr>
              <a:xfrm>
                <a:off x="3244593" y="3163793"/>
                <a:ext cx="953409" cy="304868"/>
              </a:xfrm>
              <a:prstGeom prst="rect">
                <a:avLst/>
              </a:prstGeom>
              <a:solidFill>
                <a:srgbClr val="EDF6F9"/>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Oxide</a:t>
                </a:r>
                <a:endParaRPr lang="zh-TW" altLang="en-US" sz="1600" dirty="0">
                  <a:solidFill>
                    <a:schemeClr val="tx1"/>
                  </a:solidFill>
                </a:endParaRPr>
              </a:p>
            </p:txBody>
          </p:sp>
          <p:sp>
            <p:nvSpPr>
              <p:cNvPr id="45" name="文字方塊 44">
                <a:extLst>
                  <a:ext uri="{FF2B5EF4-FFF2-40B4-BE49-F238E27FC236}">
                    <a16:creationId xmlns:a16="http://schemas.microsoft.com/office/drawing/2014/main" id="{5944294E-B617-482D-B594-790BAE459B81}"/>
                  </a:ext>
                </a:extLst>
              </p:cNvPr>
              <p:cNvSpPr txBox="1"/>
              <p:nvPr/>
            </p:nvSpPr>
            <p:spPr>
              <a:xfrm>
                <a:off x="2545201" y="3055105"/>
                <a:ext cx="639620" cy="261610"/>
              </a:xfrm>
              <a:prstGeom prst="rect">
                <a:avLst/>
              </a:prstGeom>
              <a:noFill/>
            </p:spPr>
            <p:txBody>
              <a:bodyPr wrap="square" rtlCol="0">
                <a:spAutoFit/>
              </a:bodyPr>
              <a:lstStyle/>
              <a:p>
                <a:pPr algn="ctr"/>
                <a:r>
                  <a:rPr lang="en-US" altLang="zh-TW" sz="1100" dirty="0"/>
                  <a:t>Source</a:t>
                </a:r>
                <a:endParaRPr lang="zh-TW" altLang="en-US" sz="1100" dirty="0"/>
              </a:p>
            </p:txBody>
          </p:sp>
          <p:cxnSp>
            <p:nvCxnSpPr>
              <p:cNvPr id="46" name="直線接點 45">
                <a:extLst>
                  <a:ext uri="{FF2B5EF4-FFF2-40B4-BE49-F238E27FC236}">
                    <a16:creationId xmlns:a16="http://schemas.microsoft.com/office/drawing/2014/main" id="{4B388005-F028-4690-8D10-EECAA481F676}"/>
                  </a:ext>
                </a:extLst>
              </p:cNvPr>
              <p:cNvCxnSpPr>
                <a:cxnSpLocks/>
                <a:stCxn id="43" idx="0"/>
              </p:cNvCxnSpPr>
              <p:nvPr/>
            </p:nvCxnSpPr>
            <p:spPr>
              <a:xfrm flipH="1" flipV="1">
                <a:off x="2865451" y="3316227"/>
                <a:ext cx="1" cy="152434"/>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6651F098-42BB-409B-B758-79D7AD095D11}"/>
                  </a:ext>
                </a:extLst>
              </p:cNvPr>
              <p:cNvCxnSpPr>
                <a:cxnSpLocks/>
              </p:cNvCxnSpPr>
              <p:nvPr/>
            </p:nvCxnSpPr>
            <p:spPr>
              <a:xfrm flipH="1" flipV="1">
                <a:off x="4577143" y="3316227"/>
                <a:ext cx="1" cy="152434"/>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7F526E34-D732-470C-9166-82F771015964}"/>
                  </a:ext>
                </a:extLst>
              </p:cNvPr>
              <p:cNvCxnSpPr>
                <a:cxnSpLocks/>
              </p:cNvCxnSpPr>
              <p:nvPr/>
            </p:nvCxnSpPr>
            <p:spPr>
              <a:xfrm flipH="1" flipV="1">
                <a:off x="3720857" y="2903637"/>
                <a:ext cx="1" cy="152434"/>
              </a:xfrm>
              <a:prstGeom prst="line">
                <a:avLst/>
              </a:prstGeom>
              <a:ln w="12700"/>
            </p:spPr>
            <p:style>
              <a:lnRef idx="1">
                <a:schemeClr val="dk1"/>
              </a:lnRef>
              <a:fillRef idx="0">
                <a:schemeClr val="dk1"/>
              </a:fillRef>
              <a:effectRef idx="0">
                <a:schemeClr val="dk1"/>
              </a:effectRef>
              <a:fontRef idx="minor">
                <a:schemeClr val="tx1"/>
              </a:fontRef>
            </p:style>
          </p:cxnSp>
          <p:sp>
            <p:nvSpPr>
              <p:cNvPr id="50" name="文字方塊 49">
                <a:extLst>
                  <a:ext uri="{FF2B5EF4-FFF2-40B4-BE49-F238E27FC236}">
                    <a16:creationId xmlns:a16="http://schemas.microsoft.com/office/drawing/2014/main" id="{BE6D61E2-29A9-491D-A64E-D10B09815889}"/>
                  </a:ext>
                </a:extLst>
              </p:cNvPr>
              <p:cNvSpPr txBox="1"/>
              <p:nvPr/>
            </p:nvSpPr>
            <p:spPr>
              <a:xfrm>
                <a:off x="3140890" y="4429925"/>
                <a:ext cx="1159933" cy="369332"/>
              </a:xfrm>
              <a:prstGeom prst="rect">
                <a:avLst/>
              </a:prstGeom>
              <a:noFill/>
            </p:spPr>
            <p:txBody>
              <a:bodyPr wrap="square" rtlCol="0">
                <a:spAutoFit/>
              </a:bodyPr>
              <a:lstStyle/>
              <a:p>
                <a:pPr algn="ctr"/>
                <a:r>
                  <a:rPr lang="en-US" altLang="zh-TW" dirty="0"/>
                  <a:t>P-Sub</a:t>
                </a:r>
                <a:endParaRPr lang="zh-TW" altLang="en-US" dirty="0"/>
              </a:p>
            </p:txBody>
          </p:sp>
          <p:sp>
            <p:nvSpPr>
              <p:cNvPr id="71" name="文字方塊 70">
                <a:extLst>
                  <a:ext uri="{FF2B5EF4-FFF2-40B4-BE49-F238E27FC236}">
                    <a16:creationId xmlns:a16="http://schemas.microsoft.com/office/drawing/2014/main" id="{E6233C18-2802-4995-AB75-5B772390D3A8}"/>
                  </a:ext>
                </a:extLst>
              </p:cNvPr>
              <p:cNvSpPr txBox="1"/>
              <p:nvPr/>
            </p:nvSpPr>
            <p:spPr>
              <a:xfrm>
                <a:off x="4257334" y="3039228"/>
                <a:ext cx="639620" cy="261610"/>
              </a:xfrm>
              <a:prstGeom prst="rect">
                <a:avLst/>
              </a:prstGeom>
              <a:noFill/>
            </p:spPr>
            <p:txBody>
              <a:bodyPr wrap="square" rtlCol="0">
                <a:spAutoFit/>
              </a:bodyPr>
              <a:lstStyle/>
              <a:p>
                <a:pPr algn="ctr"/>
                <a:r>
                  <a:rPr lang="en-US" altLang="zh-TW" sz="1100" dirty="0"/>
                  <a:t>Drain</a:t>
                </a:r>
                <a:endParaRPr lang="zh-TW" altLang="en-US" sz="1100" dirty="0"/>
              </a:p>
            </p:txBody>
          </p:sp>
          <p:sp>
            <p:nvSpPr>
              <p:cNvPr id="72" name="文字方塊 71">
                <a:extLst>
                  <a:ext uri="{FF2B5EF4-FFF2-40B4-BE49-F238E27FC236}">
                    <a16:creationId xmlns:a16="http://schemas.microsoft.com/office/drawing/2014/main" id="{8786F407-FDDB-4A6E-9098-7A859CD67BFD}"/>
                  </a:ext>
                </a:extLst>
              </p:cNvPr>
              <p:cNvSpPr txBox="1"/>
              <p:nvPr/>
            </p:nvSpPr>
            <p:spPr>
              <a:xfrm>
                <a:off x="3185261" y="2625672"/>
                <a:ext cx="1071191" cy="276999"/>
              </a:xfrm>
              <a:prstGeom prst="rect">
                <a:avLst/>
              </a:prstGeom>
              <a:noFill/>
            </p:spPr>
            <p:txBody>
              <a:bodyPr wrap="square" rtlCol="0">
                <a:spAutoFit/>
              </a:bodyPr>
              <a:lstStyle/>
              <a:p>
                <a:pPr algn="ctr"/>
                <a:r>
                  <a:rPr lang="en-US" altLang="zh-TW" sz="1200" dirty="0"/>
                  <a:t>Control Gate</a:t>
                </a:r>
                <a:r>
                  <a:rPr lang="zh-TW" altLang="en-US" sz="1200" dirty="0"/>
                  <a:t> </a:t>
                </a:r>
              </a:p>
            </p:txBody>
          </p:sp>
          <p:sp>
            <p:nvSpPr>
              <p:cNvPr id="73" name="矩形 72">
                <a:extLst>
                  <a:ext uri="{FF2B5EF4-FFF2-40B4-BE49-F238E27FC236}">
                    <a16:creationId xmlns:a16="http://schemas.microsoft.com/office/drawing/2014/main" id="{5D6CA2CB-C5DD-4272-AD70-019B36633D20}"/>
                  </a:ext>
                </a:extLst>
              </p:cNvPr>
              <p:cNvSpPr/>
              <p:nvPr/>
            </p:nvSpPr>
            <p:spPr>
              <a:xfrm>
                <a:off x="3244154" y="3038330"/>
                <a:ext cx="953408" cy="125410"/>
              </a:xfrm>
              <a:prstGeom prst="rect">
                <a:avLst/>
              </a:prstGeom>
              <a:solidFill>
                <a:schemeClr val="accent3">
                  <a:lumMod val="7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schemeClr val="tx1"/>
                  </a:solidFill>
                </a:endParaRPr>
              </a:p>
            </p:txBody>
          </p:sp>
        </p:grpSp>
        <p:sp>
          <p:nvSpPr>
            <p:cNvPr id="75" name="文字方塊 74">
              <a:extLst>
                <a:ext uri="{FF2B5EF4-FFF2-40B4-BE49-F238E27FC236}">
                  <a16:creationId xmlns:a16="http://schemas.microsoft.com/office/drawing/2014/main" id="{C63575C5-E683-4EE3-BDC2-F5DEEFE82296}"/>
                </a:ext>
              </a:extLst>
            </p:cNvPr>
            <p:cNvSpPr txBox="1"/>
            <p:nvPr/>
          </p:nvSpPr>
          <p:spPr>
            <a:xfrm>
              <a:off x="7947315" y="3689869"/>
              <a:ext cx="951105" cy="337455"/>
            </a:xfrm>
            <a:prstGeom prst="rect">
              <a:avLst/>
            </a:prstGeom>
            <a:noFill/>
          </p:spPr>
          <p:txBody>
            <a:bodyPr wrap="none" rtlCol="0">
              <a:spAutoFit/>
            </a:bodyPr>
            <a:lstStyle/>
            <a:p>
              <a:r>
                <a:rPr lang="en-US" altLang="zh-TW" sz="1200" dirty="0">
                  <a:latin typeface="Arial" panose="020B0604020202020204" pitchFamily="34" charset="0"/>
                  <a:cs typeface="Arial" panose="020B0604020202020204" pitchFamily="34" charset="0"/>
                </a:rPr>
                <a:t>Channel</a:t>
              </a:r>
              <a:endParaRPr lang="zh-TW" altLang="en-US" sz="1200" dirty="0">
                <a:latin typeface="Arial" panose="020B0604020202020204" pitchFamily="34" charset="0"/>
                <a:cs typeface="Arial" panose="020B0604020202020204" pitchFamily="34" charset="0"/>
              </a:endParaRPr>
            </a:p>
          </p:txBody>
        </p:sp>
      </p:grpSp>
      <p:sp>
        <p:nvSpPr>
          <p:cNvPr id="10" name="矩形 9">
            <a:extLst>
              <a:ext uri="{FF2B5EF4-FFF2-40B4-BE49-F238E27FC236}">
                <a16:creationId xmlns:a16="http://schemas.microsoft.com/office/drawing/2014/main" id="{14FE6474-8D6C-3E4B-EA5B-B433C344DB1D}"/>
              </a:ext>
            </a:extLst>
          </p:cNvPr>
          <p:cNvSpPr/>
          <p:nvPr/>
        </p:nvSpPr>
        <p:spPr>
          <a:xfrm>
            <a:off x="7751956" y="3466396"/>
            <a:ext cx="947414" cy="95073"/>
          </a:xfrm>
          <a:prstGeom prst="rect">
            <a:avLst/>
          </a:prstGeom>
          <a:solidFill>
            <a:schemeClr val="accent6">
              <a:lumMod val="20000"/>
              <a:lumOff val="8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schemeClr val="tx1"/>
              </a:solidFill>
            </a:endParaRPr>
          </a:p>
        </p:txBody>
      </p:sp>
      <p:sp>
        <p:nvSpPr>
          <p:cNvPr id="11" name="橢圓 10">
            <a:extLst>
              <a:ext uri="{FF2B5EF4-FFF2-40B4-BE49-F238E27FC236}">
                <a16:creationId xmlns:a16="http://schemas.microsoft.com/office/drawing/2014/main" id="{E771D65B-2FD9-0877-5E2C-C4AE893969DC}"/>
              </a:ext>
            </a:extLst>
          </p:cNvPr>
          <p:cNvSpPr/>
          <p:nvPr/>
        </p:nvSpPr>
        <p:spPr>
          <a:xfrm>
            <a:off x="7902379" y="3473022"/>
            <a:ext cx="99099" cy="84214"/>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500" b="1" dirty="0">
                <a:solidFill>
                  <a:schemeClr val="bg1"/>
                </a:solidFill>
              </a:rPr>
              <a:t>一</a:t>
            </a:r>
          </a:p>
        </p:txBody>
      </p:sp>
      <p:sp>
        <p:nvSpPr>
          <p:cNvPr id="15" name="文字方塊 14">
            <a:extLst>
              <a:ext uri="{FF2B5EF4-FFF2-40B4-BE49-F238E27FC236}">
                <a16:creationId xmlns:a16="http://schemas.microsoft.com/office/drawing/2014/main" id="{15B1806A-F109-C681-83EC-6802DD8DC2D9}"/>
              </a:ext>
            </a:extLst>
          </p:cNvPr>
          <p:cNvSpPr txBox="1"/>
          <p:nvPr/>
        </p:nvSpPr>
        <p:spPr>
          <a:xfrm>
            <a:off x="10081496" y="4033899"/>
            <a:ext cx="758284" cy="400110"/>
          </a:xfrm>
          <a:prstGeom prst="rect">
            <a:avLst/>
          </a:prstGeom>
          <a:noFill/>
        </p:spPr>
        <p:txBody>
          <a:bodyPr wrap="square" rtlCol="0">
            <a:spAutoFit/>
          </a:bodyPr>
          <a:lstStyle/>
          <a:p>
            <a:r>
              <a:rPr lang="zh-TW" altLang="en-US" sz="2000" dirty="0">
                <a:solidFill>
                  <a:srgbClr val="FF0000"/>
                </a:solidFill>
                <a:latin typeface="微軟正黑體" panose="020B0604030504040204" pitchFamily="34" charset="-120"/>
                <a:ea typeface="微軟正黑體" panose="020B0604030504040204" pitchFamily="34" charset="-120"/>
              </a:rPr>
              <a:t>導通</a:t>
            </a: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528309AE-DEBA-E410-C1D4-9D4A6B213717}"/>
                  </a:ext>
                </a:extLst>
              </p:cNvPr>
              <p:cNvSpPr txBox="1"/>
              <p:nvPr/>
            </p:nvSpPr>
            <p:spPr>
              <a:xfrm>
                <a:off x="9268523" y="3098769"/>
                <a:ext cx="63962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1400" b="0" i="1" smtClean="0">
                          <a:solidFill>
                            <a:srgbClr val="FF0000"/>
                          </a:solidFill>
                          <a:latin typeface="Cambria Math" panose="02040503050406030204" pitchFamily="18" charset="0"/>
                        </a:rPr>
                        <m:t>𝑉𝑐𝑐</m:t>
                      </m:r>
                    </m:oMath>
                  </m:oMathPara>
                </a14:m>
                <a:endParaRPr lang="zh-TW" altLang="en-US" sz="1400" dirty="0">
                  <a:solidFill>
                    <a:srgbClr val="FF0000"/>
                  </a:solidFill>
                </a:endParaRPr>
              </a:p>
            </p:txBody>
          </p:sp>
        </mc:Choice>
        <mc:Fallback xmlns="">
          <p:sp>
            <p:nvSpPr>
              <p:cNvPr id="17" name="文字方塊 16">
                <a:extLst>
                  <a:ext uri="{FF2B5EF4-FFF2-40B4-BE49-F238E27FC236}">
                    <a16:creationId xmlns:a16="http://schemas.microsoft.com/office/drawing/2014/main" id="{528309AE-DEBA-E410-C1D4-9D4A6B213717}"/>
                  </a:ext>
                </a:extLst>
              </p:cNvPr>
              <p:cNvSpPr txBox="1">
                <a:spLocks noRot="1" noChangeAspect="1" noMove="1" noResize="1" noEditPoints="1" noAdjustHandles="1" noChangeArrowheads="1" noChangeShapeType="1" noTextEdit="1"/>
              </p:cNvSpPr>
              <p:nvPr/>
            </p:nvSpPr>
            <p:spPr>
              <a:xfrm>
                <a:off x="9268523" y="3098769"/>
                <a:ext cx="639620" cy="30777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6A392370-2664-2160-AFB0-9BDF564DC251}"/>
                  </a:ext>
                </a:extLst>
              </p:cNvPr>
              <p:cNvSpPr txBox="1"/>
              <p:nvPr/>
            </p:nvSpPr>
            <p:spPr>
              <a:xfrm>
                <a:off x="4068574" y="2574317"/>
                <a:ext cx="639620" cy="3252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400" b="0" i="1" smtClean="0">
                              <a:solidFill>
                                <a:srgbClr val="FF0000"/>
                              </a:solidFill>
                              <a:latin typeface="Cambria Math" panose="02040503050406030204" pitchFamily="18" charset="0"/>
                            </a:rPr>
                          </m:ctrlPr>
                        </m:sSubPr>
                        <m:e>
                          <m:r>
                            <a:rPr lang="en-US" altLang="zh-TW" sz="1400" b="0" i="1" smtClean="0">
                              <a:solidFill>
                                <a:srgbClr val="FF0000"/>
                              </a:solidFill>
                              <a:latin typeface="Cambria Math" panose="02040503050406030204" pitchFamily="18" charset="0"/>
                            </a:rPr>
                            <m:t>𝑉</m:t>
                          </m:r>
                        </m:e>
                        <m:sub>
                          <m:r>
                            <a:rPr lang="en-US" altLang="zh-TW" sz="1400" b="0" i="1" smtClean="0">
                              <a:solidFill>
                                <a:srgbClr val="FF0000"/>
                              </a:solidFill>
                              <a:latin typeface="Cambria Math" panose="02040503050406030204" pitchFamily="18" charset="0"/>
                            </a:rPr>
                            <m:t>𝑔</m:t>
                          </m:r>
                        </m:sub>
                      </m:sSub>
                    </m:oMath>
                  </m:oMathPara>
                </a14:m>
                <a:endParaRPr lang="zh-TW" altLang="en-US" sz="1400" dirty="0">
                  <a:solidFill>
                    <a:srgbClr val="FF0000"/>
                  </a:solidFill>
                </a:endParaRPr>
              </a:p>
            </p:txBody>
          </p:sp>
        </mc:Choice>
        <mc:Fallback xmlns="">
          <p:sp>
            <p:nvSpPr>
              <p:cNvPr id="20" name="文字方塊 19">
                <a:extLst>
                  <a:ext uri="{FF2B5EF4-FFF2-40B4-BE49-F238E27FC236}">
                    <a16:creationId xmlns:a16="http://schemas.microsoft.com/office/drawing/2014/main" id="{6A392370-2664-2160-AFB0-9BDF564DC251}"/>
                  </a:ext>
                </a:extLst>
              </p:cNvPr>
              <p:cNvSpPr txBox="1">
                <a:spLocks noRot="1" noChangeAspect="1" noMove="1" noResize="1" noEditPoints="1" noAdjustHandles="1" noChangeArrowheads="1" noChangeShapeType="1" noTextEdit="1"/>
              </p:cNvSpPr>
              <p:nvPr/>
            </p:nvSpPr>
            <p:spPr>
              <a:xfrm>
                <a:off x="4068574" y="2574317"/>
                <a:ext cx="639620" cy="325282"/>
              </a:xfrm>
              <a:prstGeom prst="rect">
                <a:avLst/>
              </a:prstGeom>
              <a:blipFill>
                <a:blip r:embed="rId6"/>
                <a:stretch>
                  <a:fillRect/>
                </a:stretch>
              </a:blipFill>
            </p:spPr>
            <p:txBody>
              <a:bodyPr/>
              <a:lstStyle/>
              <a:p>
                <a:r>
                  <a:rPr lang="zh-TW" altLang="en-US">
                    <a:noFill/>
                  </a:rPr>
                  <a:t> </a:t>
                </a:r>
              </a:p>
            </p:txBody>
          </p:sp>
        </mc:Fallback>
      </mc:AlternateContent>
      <p:cxnSp>
        <p:nvCxnSpPr>
          <p:cNvPr id="21" name="直線單箭頭接點 20">
            <a:extLst>
              <a:ext uri="{FF2B5EF4-FFF2-40B4-BE49-F238E27FC236}">
                <a16:creationId xmlns:a16="http://schemas.microsoft.com/office/drawing/2014/main" id="{D091E7F4-419F-7A0D-5C2C-6AE46F47D2E9}"/>
              </a:ext>
            </a:extLst>
          </p:cNvPr>
          <p:cNvCxnSpPr>
            <a:cxnSpLocks/>
          </p:cNvCxnSpPr>
          <p:nvPr/>
        </p:nvCxnSpPr>
        <p:spPr>
          <a:xfrm flipH="1">
            <a:off x="1787028" y="3090302"/>
            <a:ext cx="1457126"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D0E77D6-CE52-665B-208A-75E4D54FE86F}"/>
              </a:ext>
            </a:extLst>
          </p:cNvPr>
          <p:cNvCxnSpPr>
            <a:cxnSpLocks/>
          </p:cNvCxnSpPr>
          <p:nvPr/>
        </p:nvCxnSpPr>
        <p:spPr>
          <a:xfrm flipH="1">
            <a:off x="1787028" y="3284328"/>
            <a:ext cx="1457125" cy="1725"/>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87EBE41D-6B6A-1F48-6DA5-0F23BAD0B711}"/>
              </a:ext>
            </a:extLst>
          </p:cNvPr>
          <p:cNvSpPr txBox="1"/>
          <p:nvPr/>
        </p:nvSpPr>
        <p:spPr>
          <a:xfrm>
            <a:off x="748459" y="2958189"/>
            <a:ext cx="1071191" cy="276999"/>
          </a:xfrm>
          <a:prstGeom prst="rect">
            <a:avLst/>
          </a:prstGeom>
          <a:noFill/>
        </p:spPr>
        <p:txBody>
          <a:bodyPr wrap="square" rtlCol="0">
            <a:spAutoFit/>
          </a:bodyPr>
          <a:lstStyle/>
          <a:p>
            <a:pPr algn="ctr"/>
            <a:r>
              <a:rPr lang="en-US" altLang="zh-TW" sz="1200" dirty="0">
                <a:latin typeface="微軟正黑體" panose="020B0604030504040204" pitchFamily="34" charset="-120"/>
                <a:ea typeface="微軟正黑體" panose="020B0604030504040204" pitchFamily="34" charset="-120"/>
              </a:rPr>
              <a:t>M </a:t>
            </a:r>
            <a:r>
              <a:rPr lang="zh-TW" altLang="en-US" sz="1200" dirty="0">
                <a:latin typeface="微軟正黑體" panose="020B0604030504040204" pitchFamily="34" charset="-120"/>
                <a:ea typeface="微軟正黑體" panose="020B0604030504040204" pitchFamily="34" charset="-120"/>
              </a:rPr>
              <a:t>金屬層</a:t>
            </a:r>
          </a:p>
        </p:txBody>
      </p:sp>
      <p:sp>
        <p:nvSpPr>
          <p:cNvPr id="29" name="文字方塊 28">
            <a:extLst>
              <a:ext uri="{FF2B5EF4-FFF2-40B4-BE49-F238E27FC236}">
                <a16:creationId xmlns:a16="http://schemas.microsoft.com/office/drawing/2014/main" id="{C40F2650-9918-9B65-67C3-184C98ADF397}"/>
              </a:ext>
            </a:extLst>
          </p:cNvPr>
          <p:cNvSpPr txBox="1"/>
          <p:nvPr/>
        </p:nvSpPr>
        <p:spPr>
          <a:xfrm>
            <a:off x="727244" y="3200256"/>
            <a:ext cx="1071191" cy="276999"/>
          </a:xfrm>
          <a:prstGeom prst="rect">
            <a:avLst/>
          </a:prstGeom>
          <a:noFill/>
        </p:spPr>
        <p:txBody>
          <a:bodyPr wrap="square" rtlCol="0">
            <a:spAutoFit/>
          </a:bodyPr>
          <a:lstStyle/>
          <a:p>
            <a:pPr algn="ctr"/>
            <a:r>
              <a:rPr lang="en-US" altLang="zh-TW" sz="1200" dirty="0">
                <a:latin typeface="微軟正黑體" panose="020B0604030504040204" pitchFamily="34" charset="-120"/>
                <a:ea typeface="微軟正黑體" panose="020B0604030504040204" pitchFamily="34" charset="-120"/>
              </a:rPr>
              <a:t>O</a:t>
            </a:r>
            <a:r>
              <a:rPr lang="zh-TW" altLang="en-US" sz="1200" dirty="0">
                <a:latin typeface="微軟正黑體" panose="020B0604030504040204" pitchFamily="34" charset="-120"/>
                <a:ea typeface="微軟正黑體" panose="020B0604030504040204" pitchFamily="34" charset="-120"/>
              </a:rPr>
              <a:t> 氧化層</a:t>
            </a:r>
          </a:p>
        </p:txBody>
      </p:sp>
      <p:sp>
        <p:nvSpPr>
          <p:cNvPr id="30" name="文字方塊 29">
            <a:extLst>
              <a:ext uri="{FF2B5EF4-FFF2-40B4-BE49-F238E27FC236}">
                <a16:creationId xmlns:a16="http://schemas.microsoft.com/office/drawing/2014/main" id="{EF4DEE8B-1C5B-AB62-EFB9-164827C7E57A}"/>
              </a:ext>
            </a:extLst>
          </p:cNvPr>
          <p:cNvSpPr txBox="1"/>
          <p:nvPr/>
        </p:nvSpPr>
        <p:spPr>
          <a:xfrm>
            <a:off x="785320" y="3456019"/>
            <a:ext cx="1071191" cy="276999"/>
          </a:xfrm>
          <a:prstGeom prst="rect">
            <a:avLst/>
          </a:prstGeom>
          <a:noFill/>
        </p:spPr>
        <p:txBody>
          <a:bodyPr wrap="square" rtlCol="0">
            <a:spAutoFit/>
          </a:bodyPr>
          <a:lstStyle/>
          <a:p>
            <a:pPr algn="ctr"/>
            <a:r>
              <a:rPr lang="en-US" altLang="zh-TW" sz="1200" dirty="0">
                <a:latin typeface="微軟正黑體" panose="020B0604030504040204" pitchFamily="34" charset="-120"/>
                <a:ea typeface="微軟正黑體" panose="020B0604030504040204" pitchFamily="34" charset="-120"/>
              </a:rPr>
              <a:t>S </a:t>
            </a:r>
            <a:r>
              <a:rPr lang="zh-TW" altLang="en-US" sz="1200" dirty="0">
                <a:latin typeface="微軟正黑體" panose="020B0604030504040204" pitchFamily="34" charset="-120"/>
                <a:ea typeface="微軟正黑體" panose="020B0604030504040204" pitchFamily="34" charset="-120"/>
              </a:rPr>
              <a:t>半導體層</a:t>
            </a:r>
          </a:p>
        </p:txBody>
      </p:sp>
      <p:cxnSp>
        <p:nvCxnSpPr>
          <p:cNvPr id="31" name="直線單箭頭接點 30">
            <a:extLst>
              <a:ext uri="{FF2B5EF4-FFF2-40B4-BE49-F238E27FC236}">
                <a16:creationId xmlns:a16="http://schemas.microsoft.com/office/drawing/2014/main" id="{E7C8A562-D92D-EAD3-7FEF-FD6B5DBE9F16}"/>
              </a:ext>
            </a:extLst>
          </p:cNvPr>
          <p:cNvCxnSpPr>
            <a:cxnSpLocks/>
          </p:cNvCxnSpPr>
          <p:nvPr/>
        </p:nvCxnSpPr>
        <p:spPr>
          <a:xfrm flipH="1">
            <a:off x="1744578" y="3619795"/>
            <a:ext cx="443174"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橢圓 35">
            <a:extLst>
              <a:ext uri="{FF2B5EF4-FFF2-40B4-BE49-F238E27FC236}">
                <a16:creationId xmlns:a16="http://schemas.microsoft.com/office/drawing/2014/main" id="{9B9D5C49-B475-2D8F-1F46-709D8ED2658D}"/>
              </a:ext>
            </a:extLst>
          </p:cNvPr>
          <p:cNvSpPr/>
          <p:nvPr/>
        </p:nvSpPr>
        <p:spPr>
          <a:xfrm>
            <a:off x="7622337" y="3399220"/>
            <a:ext cx="1159931" cy="33745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接點 37">
            <a:extLst>
              <a:ext uri="{FF2B5EF4-FFF2-40B4-BE49-F238E27FC236}">
                <a16:creationId xmlns:a16="http://schemas.microsoft.com/office/drawing/2014/main" id="{71F3B263-4C73-7064-B334-E451E5C0EDD8}"/>
              </a:ext>
            </a:extLst>
          </p:cNvPr>
          <p:cNvCxnSpPr>
            <a:stCxn id="36" idx="5"/>
            <a:endCxn id="15" idx="1"/>
          </p:cNvCxnSpPr>
          <p:nvPr/>
        </p:nvCxnSpPr>
        <p:spPr>
          <a:xfrm>
            <a:off x="8612400" y="3687256"/>
            <a:ext cx="1469096" cy="5466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橢圓 32">
            <a:extLst>
              <a:ext uri="{FF2B5EF4-FFF2-40B4-BE49-F238E27FC236}">
                <a16:creationId xmlns:a16="http://schemas.microsoft.com/office/drawing/2014/main" id="{FB215FEB-60D6-BCE1-5383-9E16F82729A3}"/>
              </a:ext>
            </a:extLst>
          </p:cNvPr>
          <p:cNvSpPr/>
          <p:nvPr/>
        </p:nvSpPr>
        <p:spPr>
          <a:xfrm>
            <a:off x="8100270" y="3473021"/>
            <a:ext cx="99099" cy="84214"/>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500" b="1" dirty="0">
                <a:solidFill>
                  <a:schemeClr val="bg1"/>
                </a:solidFill>
              </a:rPr>
              <a:t>一</a:t>
            </a:r>
          </a:p>
        </p:txBody>
      </p:sp>
      <p:sp>
        <p:nvSpPr>
          <p:cNvPr id="34" name="橢圓 33">
            <a:extLst>
              <a:ext uri="{FF2B5EF4-FFF2-40B4-BE49-F238E27FC236}">
                <a16:creationId xmlns:a16="http://schemas.microsoft.com/office/drawing/2014/main" id="{A709162F-2E6D-2961-9F56-4B34A59396F7}"/>
              </a:ext>
            </a:extLst>
          </p:cNvPr>
          <p:cNvSpPr/>
          <p:nvPr/>
        </p:nvSpPr>
        <p:spPr>
          <a:xfrm>
            <a:off x="8278374" y="3473942"/>
            <a:ext cx="99099" cy="84214"/>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500" b="1" dirty="0">
                <a:solidFill>
                  <a:schemeClr val="bg1"/>
                </a:solidFill>
              </a:rPr>
              <a:t>一</a:t>
            </a:r>
          </a:p>
        </p:txBody>
      </p:sp>
      <p:sp>
        <p:nvSpPr>
          <p:cNvPr id="37" name="橢圓 36">
            <a:extLst>
              <a:ext uri="{FF2B5EF4-FFF2-40B4-BE49-F238E27FC236}">
                <a16:creationId xmlns:a16="http://schemas.microsoft.com/office/drawing/2014/main" id="{8171A576-52AC-D6D0-D4DA-D9AAAFF3C936}"/>
              </a:ext>
            </a:extLst>
          </p:cNvPr>
          <p:cNvSpPr/>
          <p:nvPr/>
        </p:nvSpPr>
        <p:spPr>
          <a:xfrm>
            <a:off x="8467633" y="3473942"/>
            <a:ext cx="99099" cy="84214"/>
          </a:xfrm>
          <a:prstGeom prst="ellipse">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500" b="1" dirty="0">
                <a:solidFill>
                  <a:schemeClr val="bg1"/>
                </a:solidFill>
              </a:rPr>
              <a:t>一</a:t>
            </a:r>
          </a:p>
        </p:txBody>
      </p:sp>
    </p:spTree>
    <p:extLst>
      <p:ext uri="{BB962C8B-B14F-4D97-AF65-F5344CB8AC3E}">
        <p14:creationId xmlns:p14="http://schemas.microsoft.com/office/powerpoint/2010/main" val="349922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MOSFET vs NAND cell</a:t>
            </a:r>
            <a:r>
              <a:rPr lang="zh-TW" altLang="en-US" sz="2800" dirty="0"/>
              <a:t> </a:t>
            </a:r>
            <a:r>
              <a:rPr lang="en-US" altLang="zh-TW" sz="2800" dirty="0"/>
              <a:t>(2/2)</a:t>
            </a:r>
            <a:endParaRPr lang="zh-TW" altLang="en-US" sz="2800" b="0" dirty="0"/>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3474870" y="6512766"/>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60F1691C-1F47-056E-0554-BB8CEB6AF6AA}"/>
                  </a:ext>
                </a:extLst>
              </p:cNvPr>
              <p:cNvSpPr txBox="1"/>
              <p:nvPr/>
            </p:nvSpPr>
            <p:spPr>
              <a:xfrm>
                <a:off x="243841" y="900907"/>
                <a:ext cx="11454174" cy="253556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NAND cell </a:t>
                </a:r>
                <a:r>
                  <a:rPr lang="en-US" altLang="zh-TW" b="1" dirty="0">
                    <a:latin typeface="微軟正黑體" panose="020B0604030504040204" pitchFamily="34" charset="-120"/>
                    <a:ea typeface="微軟正黑體" panose="020B0604030504040204" pitchFamily="34" charset="-120"/>
                  </a:rPr>
                  <a:t>:</a:t>
                </a:r>
              </a:p>
              <a:p>
                <a:pPr marL="742950" lvl="1" indent="-285750" algn="just">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在絕緣層中間添加浮柵層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Floating Gate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，因為</a:t>
                </a:r>
                <a:r>
                  <a:rPr lang="zh-TW" altLang="en-US" dirty="0">
                    <a:solidFill>
                      <a:srgbClr val="FF0000"/>
                    </a:solidFill>
                    <a:latin typeface="微軟正黑體" panose="020B0604030504040204" pitchFamily="34" charset="-120"/>
                    <a:ea typeface="微軟正黑體" panose="020B0604030504040204" pitchFamily="34" charset="-120"/>
                  </a:rPr>
                  <a:t>周圍絕緣層</a:t>
                </a:r>
                <a:r>
                  <a:rPr lang="zh-TW" altLang="en-US" dirty="0">
                    <a:latin typeface="微軟正黑體" panose="020B0604030504040204" pitchFamily="34" charset="-120"/>
                    <a:ea typeface="微軟正黑體" panose="020B0604030504040204" pitchFamily="34" charset="-120"/>
                  </a:rPr>
                  <a:t>的關係，電荷無法輕易的進入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or</a:t>
                </a:r>
                <a:r>
                  <a:rPr lang="en-US" altLang="zh-TW" dirty="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離開浮柵層。</a:t>
                </a:r>
                <a:endParaRPr lang="en-US" altLang="zh-TW" dirty="0">
                  <a:latin typeface="微軟正黑體" panose="020B0604030504040204" pitchFamily="34" charset="-120"/>
                  <a:ea typeface="微軟正黑體" panose="020B0604030504040204" pitchFamily="34" charset="-120"/>
                </a:endParaRPr>
              </a:p>
              <a:p>
                <a:pPr marL="742950" lvl="1" indent="-285750" algn="just">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透過浮柵層中的</a:t>
                </a:r>
                <a:r>
                  <a:rPr lang="zh-TW" altLang="en-US" dirty="0">
                    <a:solidFill>
                      <a:srgbClr val="FF0000"/>
                    </a:solidFill>
                    <a:latin typeface="微軟正黑體" panose="020B0604030504040204" pitchFamily="34" charset="-120"/>
                    <a:ea typeface="微軟正黑體" panose="020B0604030504040204" pitchFamily="34" charset="-120"/>
                  </a:rPr>
                  <a:t>電荷量</a:t>
                </a:r>
                <a:r>
                  <a:rPr lang="zh-TW" altLang="en-US" dirty="0">
                    <a:latin typeface="微軟正黑體" panose="020B0604030504040204" pitchFamily="34" charset="-120"/>
                    <a:ea typeface="微軟正黑體" panose="020B0604030504040204" pitchFamily="34" charset="-120"/>
                  </a:rPr>
                  <a:t>來區分</a:t>
                </a:r>
                <a:r>
                  <a:rPr lang="zh-TW" altLang="en-US" dirty="0">
                    <a:solidFill>
                      <a:srgbClr val="FF0000"/>
                    </a:solidFill>
                    <a:latin typeface="微軟正黑體" panose="020B0604030504040204" pitchFamily="34" charset="-120"/>
                    <a:ea typeface="微軟正黑體" panose="020B0604030504040204" pitchFamily="34" charset="-120"/>
                  </a:rPr>
                  <a:t>判斷不同的資料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以 </a:t>
                </a:r>
                <a:r>
                  <a:rPr lang="en-US" altLang="zh-TW" dirty="0">
                    <a:latin typeface="微軟正黑體" panose="020B0604030504040204" pitchFamily="34" charset="-120"/>
                    <a:ea typeface="微軟正黑體" panose="020B0604030504040204" pitchFamily="34" charset="-120"/>
                  </a:rPr>
                  <a:t>SLC </a:t>
                </a:r>
                <a:r>
                  <a:rPr lang="zh-TW" altLang="en-US" dirty="0">
                    <a:latin typeface="微軟正黑體" panose="020B0604030504040204" pitchFamily="34" charset="-120"/>
                    <a:ea typeface="微軟正黑體" panose="020B0604030504040204" pitchFamily="34" charset="-120"/>
                  </a:rPr>
                  <a:t>為例是 </a:t>
                </a:r>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0 </a:t>
                </a:r>
                <a:r>
                  <a:rPr lang="zh-TW" altLang="en-US" dirty="0">
                    <a:latin typeface="微軟正黑體" panose="020B0604030504040204" pitchFamily="34" charset="-120"/>
                    <a:ea typeface="微軟正黑體" panose="020B0604030504040204" pitchFamily="34" charset="-120"/>
                  </a:rPr>
                  <a:t>兩種狀態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742950" lvl="1" indent="-285750" algn="just">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藉由對 </a:t>
                </a:r>
                <a:r>
                  <a:rPr lang="en-US" altLang="zh-TW" dirty="0">
                    <a:solidFill>
                      <a:srgbClr val="FF0000"/>
                    </a:solidFill>
                    <a:latin typeface="微軟正黑體" panose="020B0604030504040204" pitchFamily="34" charset="-120"/>
                    <a:ea typeface="微軟正黑體" panose="020B0604030504040204" pitchFamily="34" charset="-120"/>
                  </a:rPr>
                  <a:t>Control Gate </a:t>
                </a:r>
                <a:r>
                  <a:rPr lang="zh-TW" altLang="en-US" dirty="0">
                    <a:latin typeface="微軟正黑體" panose="020B0604030504040204" pitchFamily="34" charset="-120"/>
                    <a:ea typeface="微軟正黑體" panose="020B0604030504040204" pitchFamily="34" charset="-120"/>
                  </a:rPr>
                  <a:t>或者 </a:t>
                </a:r>
                <a:r>
                  <a:rPr lang="en-US" altLang="zh-TW" dirty="0">
                    <a:solidFill>
                      <a:srgbClr val="FF0000"/>
                    </a:solidFill>
                    <a:latin typeface="微軟正黑體" panose="020B0604030504040204" pitchFamily="34" charset="-120"/>
                    <a:ea typeface="微軟正黑體" panose="020B0604030504040204" pitchFamily="34" charset="-120"/>
                  </a:rPr>
                  <a:t>P-Sub</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施加不同大小的電壓，</a:t>
                </a:r>
                <a:r>
                  <a:rPr lang="en-US" altLang="zh-TW" dirty="0">
                    <a:solidFill>
                      <a:srgbClr val="FF0000"/>
                    </a:solidFill>
                    <a:latin typeface="微軟正黑體" panose="020B0604030504040204" pitchFamily="34" charset="-120"/>
                    <a:ea typeface="微軟正黑體" panose="020B0604030504040204" pitchFamily="34" charset="-120"/>
                  </a:rPr>
                  <a:t>Channel</a:t>
                </a:r>
                <a:r>
                  <a:rPr lang="zh-TW" altLang="en-US" dirty="0">
                    <a:solidFill>
                      <a:srgbClr val="FF0000"/>
                    </a:solidFill>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中的電子藉由 </a:t>
                </a:r>
                <a:r>
                  <a:rPr lang="en-US" altLang="zh-TW"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F-N tunneling </a:t>
                </a:r>
                <a:r>
                  <a:rPr lang="zh-TW" altLang="en-US" dirty="0">
                    <a:latin typeface="微軟正黑體" panose="020B0604030504040204" pitchFamily="34" charset="-120"/>
                    <a:ea typeface="微軟正黑體" panose="020B0604030504040204" pitchFamily="34" charset="-120"/>
                  </a:rPr>
                  <a:t>進入 </a:t>
                </a:r>
                <a:r>
                  <a:rPr lang="en-US" altLang="zh-TW" dirty="0">
                    <a:latin typeface="微軟正黑體" panose="020B0604030504040204" pitchFamily="34" charset="-120"/>
                    <a:ea typeface="微軟正黑體" panose="020B0604030504040204" pitchFamily="34" charset="-120"/>
                  </a:rPr>
                  <a:t>or </a:t>
                </a:r>
                <a:r>
                  <a:rPr lang="zh-TW" altLang="en-US" dirty="0">
                    <a:latin typeface="微軟正黑體" panose="020B0604030504040204" pitchFamily="34" charset="-120"/>
                    <a:ea typeface="微軟正黑體" panose="020B0604030504040204" pitchFamily="34" charset="-120"/>
                  </a:rPr>
                  <a:t>離開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Floating gate</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a:p>
                <a:pPr marL="742950" lvl="1" indent="-285750" algn="just">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藉由在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FG </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儲存電荷改變 </a:t>
                </a:r>
                <a14:m>
                  <m:oMath xmlns:m="http://schemas.openxmlformats.org/officeDocument/2006/math">
                    <m:sSub>
                      <m:sSubPr>
                        <m:ctrlPr>
                          <a:rPr lang="en-US" altLang="zh-TW" i="1"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𝑉</m:t>
                        </m:r>
                      </m:e>
                      <m:sub>
                        <m:r>
                          <a:rPr lang="en-US" altLang="zh-TW" b="0" i="1" smtClean="0">
                            <a:latin typeface="Cambria Math" panose="02040503050406030204" pitchFamily="18" charset="0"/>
                            <a:ea typeface="微軟正黑體" panose="020B0604030504040204" pitchFamily="34" charset="-120"/>
                            <a:cs typeface="Times New Roman" panose="02020603050405020304" pitchFamily="18" charset="0"/>
                          </a:rPr>
                          <m:t>𝑡h</m:t>
                        </m:r>
                      </m:sub>
                    </m:sSub>
                  </m:oMath>
                </a14:m>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達到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0 / 1</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資料的儲存</a:t>
                </a:r>
                <a:endParaRPr lang="en-US" altLang="zh-TW" dirty="0">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60F1691C-1F47-056E-0554-BB8CEB6AF6AA}"/>
                  </a:ext>
                </a:extLst>
              </p:cNvPr>
              <p:cNvSpPr txBox="1">
                <a:spLocks noRot="1" noChangeAspect="1" noMove="1" noResize="1" noEditPoints="1" noAdjustHandles="1" noChangeArrowheads="1" noChangeShapeType="1" noTextEdit="1"/>
              </p:cNvSpPr>
              <p:nvPr/>
            </p:nvSpPr>
            <p:spPr>
              <a:xfrm>
                <a:off x="243841" y="900907"/>
                <a:ext cx="11454174" cy="2535566"/>
              </a:xfrm>
              <a:prstGeom prst="rect">
                <a:avLst/>
              </a:prstGeom>
              <a:blipFill>
                <a:blip r:embed="rId3"/>
                <a:stretch>
                  <a:fillRect l="-319" r="-2395" b="-2885"/>
                </a:stretch>
              </a:blipFill>
            </p:spPr>
            <p:txBody>
              <a:bodyPr/>
              <a:lstStyle/>
              <a:p>
                <a:r>
                  <a:rPr lang="zh-TW" altLang="en-US">
                    <a:noFill/>
                  </a:rPr>
                  <a:t> </a:t>
                </a:r>
              </a:p>
            </p:txBody>
          </p:sp>
        </mc:Fallback>
      </mc:AlternateContent>
      <p:pic>
        <p:nvPicPr>
          <p:cNvPr id="23" name="圖片 22">
            <a:extLst>
              <a:ext uri="{FF2B5EF4-FFF2-40B4-BE49-F238E27FC236}">
                <a16:creationId xmlns:a16="http://schemas.microsoft.com/office/drawing/2014/main" id="{C3D0C160-7188-1957-6950-B405012BDE8F}"/>
              </a:ext>
            </a:extLst>
          </p:cNvPr>
          <p:cNvPicPr>
            <a:picLocks noChangeAspect="1"/>
          </p:cNvPicPr>
          <p:nvPr/>
        </p:nvPicPr>
        <p:blipFill>
          <a:blip r:embed="rId4"/>
          <a:stretch>
            <a:fillRect/>
          </a:stretch>
        </p:blipFill>
        <p:spPr>
          <a:xfrm>
            <a:off x="8965990" y="3283691"/>
            <a:ext cx="2516403" cy="3065151"/>
          </a:xfrm>
          <a:prstGeom prst="rect">
            <a:avLst/>
          </a:prstGeom>
        </p:spPr>
      </p:pic>
      <p:grpSp>
        <p:nvGrpSpPr>
          <p:cNvPr id="24" name="群組 23">
            <a:extLst>
              <a:ext uri="{FF2B5EF4-FFF2-40B4-BE49-F238E27FC236}">
                <a16:creationId xmlns:a16="http://schemas.microsoft.com/office/drawing/2014/main" id="{4A5E52E2-2708-6991-658D-B2387E180E5F}"/>
              </a:ext>
            </a:extLst>
          </p:cNvPr>
          <p:cNvGrpSpPr/>
          <p:nvPr/>
        </p:nvGrpSpPr>
        <p:grpSpPr>
          <a:xfrm>
            <a:off x="4997743" y="3283690"/>
            <a:ext cx="3510607" cy="3065151"/>
            <a:chOff x="1386357" y="3311009"/>
            <a:chExt cx="3066585" cy="2726558"/>
          </a:xfrm>
        </p:grpSpPr>
        <p:sp>
          <p:nvSpPr>
            <p:cNvPr id="25" name="矩形: 圓角 24">
              <a:extLst>
                <a:ext uri="{FF2B5EF4-FFF2-40B4-BE49-F238E27FC236}">
                  <a16:creationId xmlns:a16="http://schemas.microsoft.com/office/drawing/2014/main" id="{F314314E-2975-1D1C-DC27-3C2B247BA833}"/>
                </a:ext>
              </a:extLst>
            </p:cNvPr>
            <p:cNvSpPr/>
            <p:nvPr/>
          </p:nvSpPr>
          <p:spPr>
            <a:xfrm>
              <a:off x="1386357" y="4665967"/>
              <a:ext cx="3066585" cy="1371600"/>
            </a:xfrm>
            <a:prstGeom prst="roundRect">
              <a:avLst/>
            </a:prstGeom>
            <a:solidFill>
              <a:srgbClr val="83C5B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矩形 25">
              <a:extLst>
                <a:ext uri="{FF2B5EF4-FFF2-40B4-BE49-F238E27FC236}">
                  <a16:creationId xmlns:a16="http://schemas.microsoft.com/office/drawing/2014/main" id="{EFB558FE-4D97-4C04-2888-90C1FD1C68D1}"/>
                </a:ext>
              </a:extLst>
            </p:cNvPr>
            <p:cNvSpPr/>
            <p:nvPr/>
          </p:nvSpPr>
          <p:spPr>
            <a:xfrm>
              <a:off x="3419345" y="4665967"/>
              <a:ext cx="758283" cy="435142"/>
            </a:xfrm>
            <a:prstGeom prst="rect">
              <a:avLst/>
            </a:prstGeom>
            <a:solidFill>
              <a:srgbClr val="FFDDD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N+</a:t>
              </a:r>
              <a:endParaRPr lang="zh-TW" altLang="en-US" sz="1600" dirty="0">
                <a:solidFill>
                  <a:schemeClr val="tx1"/>
                </a:solidFill>
              </a:endParaRPr>
            </a:p>
          </p:txBody>
        </p:sp>
        <p:sp>
          <p:nvSpPr>
            <p:cNvPr id="27" name="矩形 26">
              <a:extLst>
                <a:ext uri="{FF2B5EF4-FFF2-40B4-BE49-F238E27FC236}">
                  <a16:creationId xmlns:a16="http://schemas.microsoft.com/office/drawing/2014/main" id="{6DE3CAC2-A5D3-CEDC-76D5-DF146D8B16DD}"/>
                </a:ext>
              </a:extLst>
            </p:cNvPr>
            <p:cNvSpPr/>
            <p:nvPr/>
          </p:nvSpPr>
          <p:spPr>
            <a:xfrm>
              <a:off x="1707653" y="4665967"/>
              <a:ext cx="758283" cy="435142"/>
            </a:xfrm>
            <a:prstGeom prst="rect">
              <a:avLst/>
            </a:prstGeom>
            <a:solidFill>
              <a:srgbClr val="FFDDD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rPr>
                <a:t>N+</a:t>
              </a:r>
              <a:endParaRPr lang="zh-TW" altLang="en-US" sz="1600" dirty="0">
                <a:solidFill>
                  <a:schemeClr val="tx1"/>
                </a:solidFill>
              </a:endParaRPr>
            </a:p>
          </p:txBody>
        </p:sp>
        <p:sp>
          <p:nvSpPr>
            <p:cNvPr id="28" name="矩形 27">
              <a:extLst>
                <a:ext uri="{FF2B5EF4-FFF2-40B4-BE49-F238E27FC236}">
                  <a16:creationId xmlns:a16="http://schemas.microsoft.com/office/drawing/2014/main" id="{2010CAEC-714A-F17A-483E-C66B655BF55A}"/>
                </a:ext>
              </a:extLst>
            </p:cNvPr>
            <p:cNvSpPr/>
            <p:nvPr/>
          </p:nvSpPr>
          <p:spPr>
            <a:xfrm>
              <a:off x="2465933" y="4486922"/>
              <a:ext cx="953409" cy="180000"/>
            </a:xfrm>
            <a:prstGeom prst="rect">
              <a:avLst/>
            </a:prstGeom>
            <a:solidFill>
              <a:srgbClr val="EDF6F9"/>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Oxide</a:t>
              </a:r>
              <a:endParaRPr lang="zh-TW" altLang="en-US" sz="1100" dirty="0">
                <a:solidFill>
                  <a:schemeClr val="tx1"/>
                </a:solidFill>
              </a:endParaRPr>
            </a:p>
          </p:txBody>
        </p:sp>
        <p:sp>
          <p:nvSpPr>
            <p:cNvPr id="29" name="文字方塊 28">
              <a:extLst>
                <a:ext uri="{FF2B5EF4-FFF2-40B4-BE49-F238E27FC236}">
                  <a16:creationId xmlns:a16="http://schemas.microsoft.com/office/drawing/2014/main" id="{66A1D1B5-14A3-CC4C-0965-DF767A9A1F1C}"/>
                </a:ext>
              </a:extLst>
            </p:cNvPr>
            <p:cNvSpPr txBox="1"/>
            <p:nvPr/>
          </p:nvSpPr>
          <p:spPr>
            <a:xfrm>
              <a:off x="1766979" y="4236534"/>
              <a:ext cx="639620" cy="261610"/>
            </a:xfrm>
            <a:prstGeom prst="rect">
              <a:avLst/>
            </a:prstGeom>
            <a:noFill/>
          </p:spPr>
          <p:txBody>
            <a:bodyPr wrap="square" rtlCol="0">
              <a:spAutoFit/>
            </a:bodyPr>
            <a:lstStyle/>
            <a:p>
              <a:pPr algn="ctr"/>
              <a:r>
                <a:rPr lang="en-US" altLang="zh-TW" sz="1100" dirty="0"/>
                <a:t>Source</a:t>
              </a:r>
              <a:endParaRPr lang="zh-TW" altLang="en-US" sz="1100" dirty="0"/>
            </a:p>
          </p:txBody>
        </p:sp>
        <p:cxnSp>
          <p:nvCxnSpPr>
            <p:cNvPr id="30" name="直線接點 29">
              <a:extLst>
                <a:ext uri="{FF2B5EF4-FFF2-40B4-BE49-F238E27FC236}">
                  <a16:creationId xmlns:a16="http://schemas.microsoft.com/office/drawing/2014/main" id="{D32D0BED-015F-81F0-D990-A3C176775F19}"/>
                </a:ext>
              </a:extLst>
            </p:cNvPr>
            <p:cNvCxnSpPr>
              <a:cxnSpLocks/>
              <a:stCxn id="27" idx="0"/>
            </p:cNvCxnSpPr>
            <p:nvPr/>
          </p:nvCxnSpPr>
          <p:spPr>
            <a:xfrm flipH="1" flipV="1">
              <a:off x="2086794" y="4513533"/>
              <a:ext cx="1" cy="152434"/>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直線接點 30">
              <a:extLst>
                <a:ext uri="{FF2B5EF4-FFF2-40B4-BE49-F238E27FC236}">
                  <a16:creationId xmlns:a16="http://schemas.microsoft.com/office/drawing/2014/main" id="{5446A300-D93B-14DC-6BD9-FB4016A6471C}"/>
                </a:ext>
              </a:extLst>
            </p:cNvPr>
            <p:cNvCxnSpPr>
              <a:cxnSpLocks/>
            </p:cNvCxnSpPr>
            <p:nvPr/>
          </p:nvCxnSpPr>
          <p:spPr>
            <a:xfrm flipH="1" flipV="1">
              <a:off x="3798486" y="4513533"/>
              <a:ext cx="1" cy="152434"/>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BAAAB654-0B7A-C23C-F618-BCD6A17B797C}"/>
                </a:ext>
              </a:extLst>
            </p:cNvPr>
            <p:cNvCxnSpPr>
              <a:cxnSpLocks/>
            </p:cNvCxnSpPr>
            <p:nvPr/>
          </p:nvCxnSpPr>
          <p:spPr>
            <a:xfrm flipH="1" flipV="1">
              <a:off x="2960290" y="3504523"/>
              <a:ext cx="1" cy="152434"/>
            </a:xfrm>
            <a:prstGeom prst="line">
              <a:avLst/>
            </a:prstGeom>
            <a:ln w="12700"/>
          </p:spPr>
          <p:style>
            <a:lnRef idx="1">
              <a:schemeClr val="dk1"/>
            </a:lnRef>
            <a:fillRef idx="0">
              <a:schemeClr val="dk1"/>
            </a:fillRef>
            <a:effectRef idx="0">
              <a:schemeClr val="dk1"/>
            </a:effectRef>
            <a:fontRef idx="minor">
              <a:schemeClr val="tx1"/>
            </a:fontRef>
          </p:style>
        </p:cxnSp>
        <p:sp>
          <p:nvSpPr>
            <p:cNvPr id="33" name="文字方塊 32">
              <a:extLst>
                <a:ext uri="{FF2B5EF4-FFF2-40B4-BE49-F238E27FC236}">
                  <a16:creationId xmlns:a16="http://schemas.microsoft.com/office/drawing/2014/main" id="{6121D5FC-F48C-49BE-6B2F-424A7CB53301}"/>
                </a:ext>
              </a:extLst>
            </p:cNvPr>
            <p:cNvSpPr txBox="1"/>
            <p:nvPr/>
          </p:nvSpPr>
          <p:spPr>
            <a:xfrm>
              <a:off x="2362673" y="5624965"/>
              <a:ext cx="1159933" cy="369332"/>
            </a:xfrm>
            <a:prstGeom prst="rect">
              <a:avLst/>
            </a:prstGeom>
            <a:noFill/>
          </p:spPr>
          <p:txBody>
            <a:bodyPr wrap="square" rtlCol="0">
              <a:spAutoFit/>
            </a:bodyPr>
            <a:lstStyle/>
            <a:p>
              <a:pPr algn="ctr"/>
              <a:r>
                <a:rPr lang="en-US" altLang="zh-TW" dirty="0"/>
                <a:t>P-Sub</a:t>
              </a:r>
              <a:endParaRPr lang="zh-TW" altLang="en-US" dirty="0"/>
            </a:p>
          </p:txBody>
        </p:sp>
        <p:sp>
          <p:nvSpPr>
            <p:cNvPr id="34" name="文字方塊 33">
              <a:extLst>
                <a:ext uri="{FF2B5EF4-FFF2-40B4-BE49-F238E27FC236}">
                  <a16:creationId xmlns:a16="http://schemas.microsoft.com/office/drawing/2014/main" id="{F2A8637B-3FB3-5663-5040-2782738A4701}"/>
                </a:ext>
              </a:extLst>
            </p:cNvPr>
            <p:cNvSpPr txBox="1"/>
            <p:nvPr/>
          </p:nvSpPr>
          <p:spPr>
            <a:xfrm>
              <a:off x="3478677" y="4236534"/>
              <a:ext cx="639620" cy="261610"/>
            </a:xfrm>
            <a:prstGeom prst="rect">
              <a:avLst/>
            </a:prstGeom>
            <a:noFill/>
          </p:spPr>
          <p:txBody>
            <a:bodyPr wrap="square" rtlCol="0">
              <a:spAutoFit/>
            </a:bodyPr>
            <a:lstStyle/>
            <a:p>
              <a:pPr algn="ctr"/>
              <a:r>
                <a:rPr lang="en-US" altLang="zh-TW" sz="1100" dirty="0"/>
                <a:t>Drain</a:t>
              </a:r>
              <a:endParaRPr lang="zh-TW" altLang="en-US" sz="1100" dirty="0"/>
            </a:p>
          </p:txBody>
        </p:sp>
        <p:sp>
          <p:nvSpPr>
            <p:cNvPr id="35" name="文字方塊 34">
              <a:extLst>
                <a:ext uri="{FF2B5EF4-FFF2-40B4-BE49-F238E27FC236}">
                  <a16:creationId xmlns:a16="http://schemas.microsoft.com/office/drawing/2014/main" id="{A083FE70-4194-4A61-EC14-415812CABD64}"/>
                </a:ext>
              </a:extLst>
            </p:cNvPr>
            <p:cNvSpPr txBox="1"/>
            <p:nvPr/>
          </p:nvSpPr>
          <p:spPr>
            <a:xfrm>
              <a:off x="2406599" y="3311009"/>
              <a:ext cx="1041625" cy="261610"/>
            </a:xfrm>
            <a:prstGeom prst="rect">
              <a:avLst/>
            </a:prstGeom>
            <a:noFill/>
          </p:spPr>
          <p:txBody>
            <a:bodyPr wrap="square" rtlCol="0">
              <a:spAutoFit/>
            </a:bodyPr>
            <a:lstStyle/>
            <a:p>
              <a:pPr algn="ctr"/>
              <a:r>
                <a:rPr lang="en-US" altLang="zh-TW" sz="1100" dirty="0"/>
                <a:t>Control Gate</a:t>
              </a:r>
              <a:endParaRPr lang="zh-TW" altLang="en-US" sz="1100" dirty="0"/>
            </a:p>
          </p:txBody>
        </p:sp>
        <p:sp>
          <p:nvSpPr>
            <p:cNvPr id="36" name="矩形 35">
              <a:extLst>
                <a:ext uri="{FF2B5EF4-FFF2-40B4-BE49-F238E27FC236}">
                  <a16:creationId xmlns:a16="http://schemas.microsoft.com/office/drawing/2014/main" id="{0B508962-B7B6-3092-8BDC-DC12814604D1}"/>
                </a:ext>
              </a:extLst>
            </p:cNvPr>
            <p:cNvSpPr/>
            <p:nvPr/>
          </p:nvSpPr>
          <p:spPr>
            <a:xfrm>
              <a:off x="2465930" y="3960527"/>
              <a:ext cx="953408" cy="537617"/>
            </a:xfrm>
            <a:prstGeom prst="rect">
              <a:avLst/>
            </a:prstGeom>
            <a:solidFill>
              <a:srgbClr val="6D696A"/>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0"/>
                </a:lnSpc>
              </a:pPr>
              <a:r>
                <a:rPr lang="en-US" altLang="zh-TW" sz="1000" dirty="0">
                  <a:solidFill>
                    <a:schemeClr val="bg1"/>
                  </a:solidFill>
                </a:rPr>
                <a:t>Floating Gate</a:t>
              </a:r>
              <a:endParaRPr lang="zh-TW" altLang="en-US" sz="1000" dirty="0">
                <a:solidFill>
                  <a:schemeClr val="bg1"/>
                </a:solidFill>
              </a:endParaRPr>
            </a:p>
          </p:txBody>
        </p:sp>
        <p:sp>
          <p:nvSpPr>
            <p:cNvPr id="37" name="矩形 36">
              <a:extLst>
                <a:ext uri="{FF2B5EF4-FFF2-40B4-BE49-F238E27FC236}">
                  <a16:creationId xmlns:a16="http://schemas.microsoft.com/office/drawing/2014/main" id="{7EFAD5B8-A663-7BB0-00FB-C04A048A5433}"/>
                </a:ext>
              </a:extLst>
            </p:cNvPr>
            <p:cNvSpPr/>
            <p:nvPr/>
          </p:nvSpPr>
          <p:spPr>
            <a:xfrm>
              <a:off x="2465930" y="3651504"/>
              <a:ext cx="953408" cy="125410"/>
            </a:xfrm>
            <a:prstGeom prst="rect">
              <a:avLst/>
            </a:prstGeom>
            <a:solidFill>
              <a:srgbClr val="F15BB5"/>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schemeClr val="tx1"/>
                </a:solidFill>
              </a:endParaRPr>
            </a:p>
          </p:txBody>
        </p:sp>
        <p:sp>
          <p:nvSpPr>
            <p:cNvPr id="38" name="矩形 37">
              <a:extLst>
                <a:ext uri="{FF2B5EF4-FFF2-40B4-BE49-F238E27FC236}">
                  <a16:creationId xmlns:a16="http://schemas.microsoft.com/office/drawing/2014/main" id="{14509515-A30A-DD78-6518-C857A8CFE619}"/>
                </a:ext>
              </a:extLst>
            </p:cNvPr>
            <p:cNvSpPr/>
            <p:nvPr/>
          </p:nvSpPr>
          <p:spPr>
            <a:xfrm>
              <a:off x="2465929" y="3777600"/>
              <a:ext cx="953409" cy="180000"/>
            </a:xfrm>
            <a:prstGeom prst="rect">
              <a:avLst/>
            </a:prstGeom>
            <a:solidFill>
              <a:srgbClr val="EDF6F9"/>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rPr>
                <a:t>Oxide</a:t>
              </a:r>
              <a:endParaRPr lang="zh-TW" altLang="en-US" sz="1100" dirty="0">
                <a:solidFill>
                  <a:schemeClr val="tx1"/>
                </a:solidFill>
              </a:endParaRPr>
            </a:p>
          </p:txBody>
        </p:sp>
      </p:grpSp>
    </p:spTree>
    <p:extLst>
      <p:ext uri="{BB962C8B-B14F-4D97-AF65-F5344CB8AC3E}">
        <p14:creationId xmlns:p14="http://schemas.microsoft.com/office/powerpoint/2010/main" val="1761962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descr="一張含有 文字, 螢幕擷取畫面, 字型, 圖表 的圖片&#10;&#10;自動產生的描述">
            <a:extLst>
              <a:ext uri="{FF2B5EF4-FFF2-40B4-BE49-F238E27FC236}">
                <a16:creationId xmlns:a16="http://schemas.microsoft.com/office/drawing/2014/main" id="{CBB8161C-D26E-8A12-CD70-9871E6589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593" y="4227484"/>
            <a:ext cx="2381830" cy="2268000"/>
          </a:xfrm>
          <a:prstGeom prst="rect">
            <a:avLst/>
          </a:prstGeom>
        </p:spPr>
      </p:pic>
      <p:sp>
        <p:nvSpPr>
          <p:cNvPr id="2" name="標題 1">
            <a:extLst>
              <a:ext uri="{FF2B5EF4-FFF2-40B4-BE49-F238E27FC236}">
                <a16:creationId xmlns:a16="http://schemas.microsoft.com/office/drawing/2014/main" id="{7D0EF08B-17B4-009B-19BD-85E78A03DF1F}"/>
              </a:ext>
            </a:extLst>
          </p:cNvPr>
          <p:cNvSpPr>
            <a:spLocks noGrp="1"/>
          </p:cNvSpPr>
          <p:nvPr>
            <p:ph type="title"/>
          </p:nvPr>
        </p:nvSpPr>
        <p:spPr>
          <a:xfrm>
            <a:off x="127000" y="0"/>
            <a:ext cx="12069406" cy="557139"/>
          </a:xfrm>
        </p:spPr>
        <p:txBody>
          <a:bodyPr anchor="ctr"/>
          <a:lstStyle/>
          <a:p>
            <a:r>
              <a:rPr lang="en-US" altLang="zh-TW" sz="2800" dirty="0"/>
              <a:t>Storage</a:t>
            </a:r>
          </a:p>
        </p:txBody>
      </p:sp>
      <p:sp>
        <p:nvSpPr>
          <p:cNvPr id="3" name="フッター プレースホルダー 1">
            <a:extLst>
              <a:ext uri="{FF2B5EF4-FFF2-40B4-BE49-F238E27FC236}">
                <a16:creationId xmlns:a16="http://schemas.microsoft.com/office/drawing/2014/main" id="{3A038E12-7BA4-C639-C679-3F22D677F585}"/>
              </a:ext>
            </a:extLst>
          </p:cNvPr>
          <p:cNvSpPr txBox="1">
            <a:spLocks/>
          </p:cNvSpPr>
          <p:nvPr/>
        </p:nvSpPr>
        <p:spPr>
          <a:xfrm>
            <a:off x="4038600" y="6550298"/>
            <a:ext cx="4114800" cy="365125"/>
          </a:xfrm>
          <a:prstGeom prst="rect">
            <a:avLst/>
          </a:prstGeom>
        </p:spPr>
        <p:txBody>
          <a:bodyPr/>
          <a:lstStyle>
            <a:defPPr rtl="0">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メイリオ"/>
                <a:cs typeface="+mn-cs"/>
              </a:rPr>
              <a:t>SSSTC Confidential</a:t>
            </a:r>
            <a:endParaRPr kumimoji="1" lang="ja-JP" altLang="en-US" sz="1200" b="0" i="0" u="none" strike="noStrike" kern="1200" cap="none" spc="0" normalizeH="0" baseline="0" noProof="0" dirty="0">
              <a:ln>
                <a:noFill/>
              </a:ln>
              <a:solidFill>
                <a:srgbClr val="000000"/>
              </a:solidFill>
              <a:effectLst/>
              <a:uLnTx/>
              <a:uFillTx/>
              <a:latin typeface="Arial"/>
              <a:ea typeface="メイリオ"/>
              <a:cs typeface="+mn-cs"/>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79FE7703-9419-E914-E132-A655E8D9E0CD}"/>
                  </a:ext>
                </a:extLst>
              </p:cNvPr>
              <p:cNvSpPr txBox="1"/>
              <p:nvPr/>
            </p:nvSpPr>
            <p:spPr>
              <a:xfrm>
                <a:off x="243840" y="568437"/>
                <a:ext cx="9128760" cy="12888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NAND cell :</a:t>
                </a:r>
              </a:p>
              <a:p>
                <a:pPr marL="742950" lvl="1" indent="-285750">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Program : </a:t>
                </a:r>
                <a:r>
                  <a:rPr lang="zh-TW" altLang="en-US" dirty="0">
                    <a:latin typeface="微軟正黑體" panose="020B0604030504040204" pitchFamily="34" charset="-120"/>
                    <a:ea typeface="微軟正黑體" panose="020B0604030504040204" pitchFamily="34" charset="-120"/>
                  </a:rPr>
                  <a:t>在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Control Gate </a:t>
                </a:r>
                <a:r>
                  <a:rPr lang="zh-TW" altLang="en-US" dirty="0">
                    <a:latin typeface="微軟正黑體" panose="020B0604030504040204" pitchFamily="34" charset="-120"/>
                    <a:ea typeface="微軟正黑體" panose="020B0604030504040204" pitchFamily="34" charset="-120"/>
                  </a:rPr>
                  <a:t>施加電壓，</a:t>
                </a:r>
                <a:r>
                  <a:rPr lang="zh-TW" altLang="en-US" dirty="0">
                    <a:solidFill>
                      <a:srgbClr val="FF0000"/>
                    </a:solidFill>
                    <a:latin typeface="微軟正黑體" panose="020B0604030504040204" pitchFamily="34" charset="-120"/>
                    <a:ea typeface="微軟正黑體" panose="020B0604030504040204" pitchFamily="34" charset="-120"/>
                  </a:rPr>
                  <a:t>電子進入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Floating Gate</a:t>
                </a:r>
                <a:r>
                  <a:rPr lang="zh-TW" altLang="en-US" dirty="0">
                    <a:latin typeface="微軟正黑體" panose="020B0604030504040204" pitchFamily="34" charset="-120"/>
                    <a:ea typeface="微軟正黑體" panose="020B0604030504040204" pitchFamily="34" charset="-120"/>
                  </a:rPr>
                  <a:t>，使 </a:t>
                </a:r>
                <a14:m>
                  <m:oMath xmlns:m="http://schemas.openxmlformats.org/officeDocument/2006/math">
                    <m:sSub>
                      <m:sSubPr>
                        <m:ctrlPr>
                          <a:rPr lang="en-US" altLang="zh-TW" i="1">
                            <a:solidFill>
                              <a:srgbClr val="FF0000"/>
                            </a:solidFill>
                            <a:latin typeface="Cambria Math" panose="02040503050406030204" pitchFamily="18" charset="0"/>
                            <a:ea typeface="微軟正黑體" panose="020B0604030504040204" pitchFamily="34" charset="-120"/>
                          </a:rPr>
                        </m:ctrlPr>
                      </m:sSubPr>
                      <m:e>
                        <m:r>
                          <a:rPr lang="en-US" altLang="zh-TW" i="1">
                            <a:solidFill>
                              <a:srgbClr val="FF0000"/>
                            </a:solidFill>
                            <a:latin typeface="Cambria Math" panose="02040503050406030204" pitchFamily="18" charset="0"/>
                            <a:ea typeface="微軟正黑體" panose="020B0604030504040204" pitchFamily="34" charset="-120"/>
                          </a:rPr>
                          <m:t>𝑉</m:t>
                        </m:r>
                      </m:e>
                      <m:sub>
                        <m:r>
                          <a:rPr lang="en-US" altLang="zh-TW" i="1">
                            <a:solidFill>
                              <a:srgbClr val="FF0000"/>
                            </a:solidFill>
                            <a:latin typeface="Cambria Math" panose="02040503050406030204" pitchFamily="18" charset="0"/>
                            <a:ea typeface="微軟正黑體" panose="020B0604030504040204" pitchFamily="34" charset="-120"/>
                          </a:rPr>
                          <m:t>𝑡h</m:t>
                        </m:r>
                      </m:sub>
                    </m:sSub>
                  </m:oMath>
                </a14:m>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上升</a:t>
                </a:r>
                <a:endParaRPr lang="en-US" altLang="zh-TW" dirty="0">
                  <a:solidFill>
                    <a:srgbClr val="FF0000"/>
                  </a:solidFill>
                  <a:latin typeface="微軟正黑體" panose="020B0604030504040204" pitchFamily="34" charset="-120"/>
                  <a:ea typeface="微軟正黑體" panose="020B0604030504040204" pitchFamily="34" charset="-120"/>
                </a:endParaRPr>
              </a:p>
              <a:p>
                <a:pPr marL="742950" lvl="1" indent="-285750">
                  <a:lnSpc>
                    <a:spcPct val="150000"/>
                  </a:lnSpc>
                  <a:buFont typeface="Arial" panose="020B0604020202020204" pitchFamily="34" charset="0"/>
                  <a:buChar char="•"/>
                </a:pP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Erase       : </a:t>
                </a:r>
                <a:r>
                  <a:rPr lang="zh-TW" altLang="en-US" dirty="0">
                    <a:latin typeface="微軟正黑體" panose="020B0604030504040204" pitchFamily="34" charset="-120"/>
                    <a:ea typeface="微軟正黑體" panose="020B0604030504040204" pitchFamily="34" charset="-120"/>
                  </a:rPr>
                  <a:t>在襯底施加電壓，</a:t>
                </a:r>
                <a:r>
                  <a:rPr lang="zh-TW" altLang="en-US" dirty="0">
                    <a:solidFill>
                      <a:srgbClr val="FF0000"/>
                    </a:solidFill>
                    <a:latin typeface="微軟正黑體" panose="020B0604030504040204" pitchFamily="34" charset="-120"/>
                    <a:ea typeface="微軟正黑體" panose="020B0604030504040204" pitchFamily="34" charset="-120"/>
                  </a:rPr>
                  <a:t>電子離開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Floating Gate</a:t>
                </a:r>
                <a:r>
                  <a:rPr lang="zh-TW" altLang="en-US" dirty="0">
                    <a:latin typeface="微軟正黑體" panose="020B0604030504040204" pitchFamily="34" charset="-120"/>
                    <a:ea typeface="微軟正黑體" panose="020B0604030504040204" pitchFamily="34" charset="-120"/>
                  </a:rPr>
                  <a:t>，使</a:t>
                </a:r>
                <a:r>
                  <a:rPr lang="zh-TW" altLang="en-US" dirty="0">
                    <a:solidFill>
                      <a:srgbClr val="FF0000"/>
                    </a:solidFill>
                    <a:latin typeface="微軟正黑體" panose="020B0604030504040204" pitchFamily="34" charset="-120"/>
                    <a:ea typeface="微軟正黑體" panose="020B0604030504040204" pitchFamily="34" charset="-120"/>
                  </a:rPr>
                  <a:t> </a:t>
                </a:r>
                <a14:m>
                  <m:oMath xmlns:m="http://schemas.openxmlformats.org/officeDocument/2006/math">
                    <m:sSub>
                      <m:sSubPr>
                        <m:ctrlPr>
                          <a:rPr lang="en-US" altLang="zh-TW" i="1">
                            <a:solidFill>
                              <a:srgbClr val="FF0000"/>
                            </a:solidFill>
                            <a:latin typeface="Cambria Math" panose="02040503050406030204" pitchFamily="18" charset="0"/>
                            <a:ea typeface="微軟正黑體" panose="020B0604030504040204" pitchFamily="34" charset="-120"/>
                          </a:rPr>
                        </m:ctrlPr>
                      </m:sSubPr>
                      <m:e>
                        <m:r>
                          <a:rPr lang="en-US" altLang="zh-TW" i="1">
                            <a:solidFill>
                              <a:srgbClr val="FF0000"/>
                            </a:solidFill>
                            <a:latin typeface="Cambria Math" panose="02040503050406030204" pitchFamily="18" charset="0"/>
                            <a:ea typeface="微軟正黑體" panose="020B0604030504040204" pitchFamily="34" charset="-120"/>
                          </a:rPr>
                          <m:t>𝑉</m:t>
                        </m:r>
                      </m:e>
                      <m:sub>
                        <m:r>
                          <a:rPr lang="en-US" altLang="zh-TW" i="1">
                            <a:solidFill>
                              <a:srgbClr val="FF0000"/>
                            </a:solidFill>
                            <a:latin typeface="Cambria Math" panose="02040503050406030204" pitchFamily="18" charset="0"/>
                            <a:ea typeface="微軟正黑體" panose="020B0604030504040204" pitchFamily="34" charset="-120"/>
                          </a:rPr>
                          <m:t>𝑡h</m:t>
                        </m:r>
                      </m:sub>
                    </m:sSub>
                  </m:oMath>
                </a14:m>
                <a:r>
                  <a:rPr lang="en-US" altLang="zh-TW" dirty="0">
                    <a:solidFill>
                      <a:srgbClr val="FF0000"/>
                    </a:solidFill>
                    <a:latin typeface="微軟正黑體" panose="020B0604030504040204" pitchFamily="34" charset="-120"/>
                    <a:ea typeface="微軟正黑體" panose="020B0604030504040204" pitchFamily="34" charset="-120"/>
                  </a:rPr>
                  <a:t> </a:t>
                </a:r>
                <a:r>
                  <a:rPr lang="zh-TW" altLang="en-US" dirty="0">
                    <a:solidFill>
                      <a:srgbClr val="FF0000"/>
                    </a:solidFill>
                    <a:latin typeface="微軟正黑體" panose="020B0604030504040204" pitchFamily="34" charset="-120"/>
                    <a:ea typeface="微軟正黑體" panose="020B0604030504040204" pitchFamily="34" charset="-120"/>
                  </a:rPr>
                  <a:t>下降</a:t>
                </a:r>
                <a:endParaRPr lang="en-US" altLang="zh-TW" dirty="0">
                  <a:solidFill>
                    <a:srgbClr val="FF0000"/>
                  </a:solidFill>
                  <a:latin typeface="微軟正黑體" panose="020B0604030504040204" pitchFamily="34" charset="-120"/>
                  <a:ea typeface="微軟正黑體" panose="020B0604030504040204" pitchFamily="34" charset="-120"/>
                </a:endParaRPr>
              </a:p>
            </p:txBody>
          </p:sp>
        </mc:Choice>
        <mc:Fallback xmlns="">
          <p:sp>
            <p:nvSpPr>
              <p:cNvPr id="6" name="文字方塊 5">
                <a:extLst>
                  <a:ext uri="{FF2B5EF4-FFF2-40B4-BE49-F238E27FC236}">
                    <a16:creationId xmlns:a16="http://schemas.microsoft.com/office/drawing/2014/main" id="{79FE7703-9419-E914-E132-A655E8D9E0CD}"/>
                  </a:ext>
                </a:extLst>
              </p:cNvPr>
              <p:cNvSpPr txBox="1">
                <a:spLocks noRot="1" noChangeAspect="1" noMove="1" noResize="1" noEditPoints="1" noAdjustHandles="1" noChangeArrowheads="1" noChangeShapeType="1" noTextEdit="1"/>
              </p:cNvSpPr>
              <p:nvPr/>
            </p:nvSpPr>
            <p:spPr>
              <a:xfrm>
                <a:off x="243840" y="568437"/>
                <a:ext cx="9128760" cy="1288814"/>
              </a:xfrm>
              <a:prstGeom prst="rect">
                <a:avLst/>
              </a:prstGeom>
              <a:blipFill>
                <a:blip r:embed="rId7"/>
                <a:stretch>
                  <a:fillRect l="-401" b="-6604"/>
                </a:stretch>
              </a:blipFill>
            </p:spPr>
            <p:txBody>
              <a:bodyPr/>
              <a:lstStyle/>
              <a:p>
                <a:r>
                  <a:rPr lang="zh-TW" altLang="en-US">
                    <a:noFill/>
                  </a:rPr>
                  <a:t> </a:t>
                </a:r>
              </a:p>
            </p:txBody>
          </p:sp>
        </mc:Fallback>
      </mc:AlternateContent>
      <p:cxnSp>
        <p:nvCxnSpPr>
          <p:cNvPr id="11" name="直線單箭頭接點 10">
            <a:extLst>
              <a:ext uri="{FF2B5EF4-FFF2-40B4-BE49-F238E27FC236}">
                <a16:creationId xmlns:a16="http://schemas.microsoft.com/office/drawing/2014/main" id="{D82BE24F-E161-224A-21B6-EC4DB866C5FB}"/>
              </a:ext>
            </a:extLst>
          </p:cNvPr>
          <p:cNvCxnSpPr>
            <a:cxnSpLocks/>
          </p:cNvCxnSpPr>
          <p:nvPr/>
        </p:nvCxnSpPr>
        <p:spPr>
          <a:xfrm>
            <a:off x="4887020" y="3323480"/>
            <a:ext cx="899010" cy="0"/>
          </a:xfrm>
          <a:prstGeom prst="straightConnector1">
            <a:avLst/>
          </a:prstGeom>
          <a:ln w="76200">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15" name="直線單箭頭接點 14">
            <a:extLst>
              <a:ext uri="{FF2B5EF4-FFF2-40B4-BE49-F238E27FC236}">
                <a16:creationId xmlns:a16="http://schemas.microsoft.com/office/drawing/2014/main" id="{BE4308D1-ED12-C9EE-BA42-72B02474EE07}"/>
              </a:ext>
            </a:extLst>
          </p:cNvPr>
          <p:cNvCxnSpPr>
            <a:cxnSpLocks/>
          </p:cNvCxnSpPr>
          <p:nvPr/>
        </p:nvCxnSpPr>
        <p:spPr>
          <a:xfrm>
            <a:off x="4887020" y="5643351"/>
            <a:ext cx="899010" cy="0"/>
          </a:xfrm>
          <a:prstGeom prst="straightConnector1">
            <a:avLst/>
          </a:prstGeom>
          <a:ln w="7620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17" name="文字方塊 16">
            <a:extLst>
              <a:ext uri="{FF2B5EF4-FFF2-40B4-BE49-F238E27FC236}">
                <a16:creationId xmlns:a16="http://schemas.microsoft.com/office/drawing/2014/main" id="{B3E0D904-C15A-31E8-2B63-FF85F33FB8A8}"/>
              </a:ext>
            </a:extLst>
          </p:cNvPr>
          <p:cNvSpPr txBox="1"/>
          <p:nvPr/>
        </p:nvSpPr>
        <p:spPr>
          <a:xfrm>
            <a:off x="277708" y="2995502"/>
            <a:ext cx="1557117" cy="523220"/>
          </a:xfrm>
          <a:prstGeom prst="rect">
            <a:avLst/>
          </a:prstGeom>
          <a:noFill/>
        </p:spPr>
        <p:txBody>
          <a:bodyPr wrap="square" rtlCol="0">
            <a:spAutoFit/>
          </a:bodyPr>
          <a:lstStyle/>
          <a:p>
            <a:r>
              <a:rPr lang="en-US" altLang="zh-TW" sz="2800" dirty="0">
                <a:latin typeface="Times New Roman" panose="02020603050405020304" pitchFamily="18" charset="0"/>
                <a:cs typeface="Times New Roman" panose="02020603050405020304" pitchFamily="18" charset="0"/>
              </a:rPr>
              <a:t>Program :</a:t>
            </a:r>
            <a:endParaRPr lang="zh-TW" altLang="en-US" sz="28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8CC5BF0-B1EB-B1BC-A09A-146B098C9AA0}"/>
              </a:ext>
            </a:extLst>
          </p:cNvPr>
          <p:cNvSpPr txBox="1"/>
          <p:nvPr/>
        </p:nvSpPr>
        <p:spPr>
          <a:xfrm>
            <a:off x="277708" y="5286562"/>
            <a:ext cx="1557117" cy="523220"/>
          </a:xfrm>
          <a:prstGeom prst="rect">
            <a:avLst/>
          </a:prstGeom>
          <a:noFill/>
        </p:spPr>
        <p:txBody>
          <a:bodyPr wrap="square" rtlCol="0">
            <a:spAutoFit/>
          </a:bodyPr>
          <a:lstStyle/>
          <a:p>
            <a:r>
              <a:rPr lang="en-US" altLang="zh-TW" sz="2800" dirty="0">
                <a:latin typeface="Times New Roman" panose="02020603050405020304" pitchFamily="18" charset="0"/>
                <a:cs typeface="Times New Roman" panose="02020603050405020304" pitchFamily="18" charset="0"/>
              </a:rPr>
              <a:t>Erase      :</a:t>
            </a:r>
            <a:endParaRPr lang="zh-TW" altLang="en-US" sz="2800" dirty="0">
              <a:latin typeface="Times New Roman" panose="02020603050405020304" pitchFamily="18" charset="0"/>
              <a:cs typeface="Times New Roman" panose="02020603050405020304" pitchFamily="18" charset="0"/>
            </a:endParaRPr>
          </a:p>
        </p:txBody>
      </p:sp>
      <p:cxnSp>
        <p:nvCxnSpPr>
          <p:cNvPr id="21" name="直線單箭頭接點 20">
            <a:extLst>
              <a:ext uri="{FF2B5EF4-FFF2-40B4-BE49-F238E27FC236}">
                <a16:creationId xmlns:a16="http://schemas.microsoft.com/office/drawing/2014/main" id="{92F08ACF-33E5-8DBD-8124-F8E7811097DA}"/>
              </a:ext>
            </a:extLst>
          </p:cNvPr>
          <p:cNvCxnSpPr>
            <a:cxnSpLocks/>
          </p:cNvCxnSpPr>
          <p:nvPr/>
        </p:nvCxnSpPr>
        <p:spPr>
          <a:xfrm>
            <a:off x="8760674" y="3323480"/>
            <a:ext cx="899010" cy="0"/>
          </a:xfrm>
          <a:prstGeom prst="straightConnector1">
            <a:avLst/>
          </a:prstGeom>
          <a:ln w="76200">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27F68BCB-CE3A-8EF2-7C90-CF116ABC84EA}"/>
              </a:ext>
            </a:extLst>
          </p:cNvPr>
          <p:cNvCxnSpPr>
            <a:cxnSpLocks/>
          </p:cNvCxnSpPr>
          <p:nvPr/>
        </p:nvCxnSpPr>
        <p:spPr>
          <a:xfrm>
            <a:off x="8768140" y="5619640"/>
            <a:ext cx="899010" cy="0"/>
          </a:xfrm>
          <a:prstGeom prst="straightConnector1">
            <a:avLst/>
          </a:prstGeom>
          <a:ln w="76200">
            <a:solidFill>
              <a:srgbClr val="00B0F0"/>
            </a:solidFill>
            <a:tailEnd type="triangle"/>
          </a:ln>
        </p:spPr>
        <p:style>
          <a:lnRef idx="1">
            <a:schemeClr val="dk1"/>
          </a:lnRef>
          <a:fillRef idx="0">
            <a:schemeClr val="dk1"/>
          </a:fillRef>
          <a:effectRef idx="0">
            <a:schemeClr val="dk1"/>
          </a:effectRef>
          <a:fontRef idx="minor">
            <a:schemeClr val="tx1"/>
          </a:fontRef>
        </p:style>
      </p:cxnSp>
      <p:grpSp>
        <p:nvGrpSpPr>
          <p:cNvPr id="23" name="群組 22">
            <a:extLst>
              <a:ext uri="{FF2B5EF4-FFF2-40B4-BE49-F238E27FC236}">
                <a16:creationId xmlns:a16="http://schemas.microsoft.com/office/drawing/2014/main" id="{6F4D6032-E23B-41A5-F90F-DF1B76A0670A}"/>
              </a:ext>
            </a:extLst>
          </p:cNvPr>
          <p:cNvGrpSpPr/>
          <p:nvPr/>
        </p:nvGrpSpPr>
        <p:grpSpPr>
          <a:xfrm>
            <a:off x="9659684" y="2232802"/>
            <a:ext cx="2138241" cy="2026632"/>
            <a:chOff x="9659684" y="2232802"/>
            <a:chExt cx="2138241" cy="2026632"/>
          </a:xfrm>
        </p:grpSpPr>
        <p:pic>
          <p:nvPicPr>
            <p:cNvPr id="19" name="圖片 18">
              <a:extLst>
                <a:ext uri="{FF2B5EF4-FFF2-40B4-BE49-F238E27FC236}">
                  <a16:creationId xmlns:a16="http://schemas.microsoft.com/office/drawing/2014/main" id="{18A03D28-1C67-7BC9-68B2-0A98A4EA8D15}"/>
                </a:ext>
              </a:extLst>
            </p:cNvPr>
            <p:cNvPicPr/>
            <p:nvPr/>
          </p:nvPicPr>
          <p:blipFill rotWithShape="1">
            <a:blip r:embed="rId8" cstate="print">
              <a:extLst>
                <a:ext uri="{28A0092B-C50C-407E-A947-70E740481C1C}">
                  <a14:useLocalDpi xmlns:a14="http://schemas.microsoft.com/office/drawing/2010/main" val="0"/>
                </a:ext>
              </a:extLst>
            </a:blip>
            <a:srcRect l="53635"/>
            <a:stretch/>
          </p:blipFill>
          <p:spPr bwMode="auto">
            <a:xfrm>
              <a:off x="9659684" y="2295318"/>
              <a:ext cx="2138241" cy="1964116"/>
            </a:xfrm>
            <a:prstGeom prst="rect">
              <a:avLst/>
            </a:prstGeom>
            <a:noFill/>
          </p:spPr>
        </p:pic>
        <p:sp>
          <p:nvSpPr>
            <p:cNvPr id="4" name="文字方塊 3">
              <a:extLst>
                <a:ext uri="{FF2B5EF4-FFF2-40B4-BE49-F238E27FC236}">
                  <a16:creationId xmlns:a16="http://schemas.microsoft.com/office/drawing/2014/main" id="{C7E3DC34-08E0-F58B-E026-E1E9DD30C9C3}"/>
                </a:ext>
              </a:extLst>
            </p:cNvPr>
            <p:cNvSpPr txBox="1"/>
            <p:nvPr/>
          </p:nvSpPr>
          <p:spPr>
            <a:xfrm>
              <a:off x="9683993" y="2232802"/>
              <a:ext cx="366949" cy="261610"/>
            </a:xfrm>
            <a:prstGeom prst="rect">
              <a:avLst/>
            </a:prstGeom>
            <a:noFill/>
          </p:spPr>
          <p:txBody>
            <a:bodyPr wrap="square" rtlCol="0">
              <a:spAutoFit/>
            </a:bodyPr>
            <a:lstStyle/>
            <a:p>
              <a:r>
                <a:rPr lang="en-US" altLang="zh-TW" sz="1100" dirty="0">
                  <a:latin typeface="Times New Roman" panose="02020603050405020304" pitchFamily="18" charset="0"/>
                  <a:cs typeface="Times New Roman" panose="02020603050405020304" pitchFamily="18" charset="0"/>
                </a:rPr>
                <a:t>Ids</a:t>
              </a:r>
              <a:endParaRPr lang="zh-TW" altLang="en-US" sz="1100" dirty="0">
                <a:latin typeface="Times New Roman" panose="02020603050405020304" pitchFamily="18" charset="0"/>
                <a:cs typeface="Times New Roman" panose="02020603050405020304" pitchFamily="18" charset="0"/>
              </a:endParaRPr>
            </a:p>
          </p:txBody>
        </p:sp>
      </p:grpSp>
      <p:grpSp>
        <p:nvGrpSpPr>
          <p:cNvPr id="24" name="群組 23">
            <a:extLst>
              <a:ext uri="{FF2B5EF4-FFF2-40B4-BE49-F238E27FC236}">
                <a16:creationId xmlns:a16="http://schemas.microsoft.com/office/drawing/2014/main" id="{668389CC-53A2-535B-C175-2F50311EEC80}"/>
              </a:ext>
            </a:extLst>
          </p:cNvPr>
          <p:cNvGrpSpPr/>
          <p:nvPr/>
        </p:nvGrpSpPr>
        <p:grpSpPr>
          <a:xfrm>
            <a:off x="9659684" y="4390239"/>
            <a:ext cx="2138242" cy="2137561"/>
            <a:chOff x="9659684" y="4390239"/>
            <a:chExt cx="2138242" cy="2137561"/>
          </a:xfrm>
        </p:grpSpPr>
        <p:pic>
          <p:nvPicPr>
            <p:cNvPr id="20" name="圖片 19">
              <a:extLst>
                <a:ext uri="{FF2B5EF4-FFF2-40B4-BE49-F238E27FC236}">
                  <a16:creationId xmlns:a16="http://schemas.microsoft.com/office/drawing/2014/main" id="{645BB1DC-026E-9FCC-2B57-F1C8FC9C6530}"/>
                </a:ext>
              </a:extLst>
            </p:cNvPr>
            <p:cNvPicPr/>
            <p:nvPr/>
          </p:nvPicPr>
          <p:blipFill rotWithShape="1">
            <a:blip r:embed="rId9" cstate="print">
              <a:extLst>
                <a:ext uri="{28A0092B-C50C-407E-A947-70E740481C1C}">
                  <a14:useLocalDpi xmlns:a14="http://schemas.microsoft.com/office/drawing/2010/main" val="0"/>
                </a:ext>
              </a:extLst>
            </a:blip>
            <a:srcRect l="53511" t="-489" r="881" b="489"/>
            <a:stretch/>
          </p:blipFill>
          <p:spPr bwMode="auto">
            <a:xfrm>
              <a:off x="9659684" y="4431685"/>
              <a:ext cx="2138242" cy="2096115"/>
            </a:xfrm>
            <a:prstGeom prst="rect">
              <a:avLst/>
            </a:prstGeom>
            <a:noFill/>
          </p:spPr>
        </p:pic>
        <p:sp>
          <p:nvSpPr>
            <p:cNvPr id="5" name="文字方塊 4">
              <a:extLst>
                <a:ext uri="{FF2B5EF4-FFF2-40B4-BE49-F238E27FC236}">
                  <a16:creationId xmlns:a16="http://schemas.microsoft.com/office/drawing/2014/main" id="{36C914D1-2850-F147-9FE5-EAA85808F569}"/>
                </a:ext>
              </a:extLst>
            </p:cNvPr>
            <p:cNvSpPr txBox="1"/>
            <p:nvPr/>
          </p:nvSpPr>
          <p:spPr>
            <a:xfrm>
              <a:off x="9683993" y="4390239"/>
              <a:ext cx="366949" cy="261610"/>
            </a:xfrm>
            <a:prstGeom prst="rect">
              <a:avLst/>
            </a:prstGeom>
            <a:noFill/>
          </p:spPr>
          <p:txBody>
            <a:bodyPr wrap="square" rtlCol="0">
              <a:spAutoFit/>
            </a:bodyPr>
            <a:lstStyle/>
            <a:p>
              <a:r>
                <a:rPr lang="en-US" altLang="zh-TW" sz="1100" dirty="0">
                  <a:latin typeface="Times New Roman" panose="02020603050405020304" pitchFamily="18" charset="0"/>
                  <a:cs typeface="Times New Roman" panose="02020603050405020304" pitchFamily="18" charset="0"/>
                </a:rPr>
                <a:t>Ids</a:t>
              </a:r>
              <a:endParaRPr lang="zh-TW" altLang="en-US" sz="1100" dirty="0">
                <a:latin typeface="Times New Roman" panose="02020603050405020304" pitchFamily="18" charset="0"/>
                <a:cs typeface="Times New Roman" panose="02020603050405020304" pitchFamily="18" charset="0"/>
              </a:endParaRPr>
            </a:p>
          </p:txBody>
        </p:sp>
      </p:grpSp>
      <p:grpSp>
        <p:nvGrpSpPr>
          <p:cNvPr id="72" name="群組 71">
            <a:extLst>
              <a:ext uri="{FF2B5EF4-FFF2-40B4-BE49-F238E27FC236}">
                <a16:creationId xmlns:a16="http://schemas.microsoft.com/office/drawing/2014/main" id="{923BDEBF-0FA3-8E52-BD19-2E74C594780D}"/>
              </a:ext>
            </a:extLst>
          </p:cNvPr>
          <p:cNvGrpSpPr/>
          <p:nvPr/>
        </p:nvGrpSpPr>
        <p:grpSpPr>
          <a:xfrm>
            <a:off x="2135017" y="4282298"/>
            <a:ext cx="2381830" cy="2268000"/>
            <a:chOff x="6161058" y="2016673"/>
            <a:chExt cx="2381830" cy="2268000"/>
          </a:xfrm>
        </p:grpSpPr>
        <p:pic>
          <p:nvPicPr>
            <p:cNvPr id="80" name="圖片 79" descr="一張含有 文字, 螢幕擷取畫面, 字型, 圖表 的圖片&#10;&#10;自動產生的描述">
              <a:extLst>
                <a:ext uri="{FF2B5EF4-FFF2-40B4-BE49-F238E27FC236}">
                  <a16:creationId xmlns:a16="http://schemas.microsoft.com/office/drawing/2014/main" id="{1B1ADF15-C6B6-4278-B797-9AE634638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058" y="2016673"/>
              <a:ext cx="2381830" cy="2268000"/>
            </a:xfrm>
            <a:prstGeom prst="rect">
              <a:avLst/>
            </a:prstGeom>
          </p:spPr>
        </p:pic>
        <p:sp>
          <p:nvSpPr>
            <p:cNvPr id="74" name="橢圓 73">
              <a:extLst>
                <a:ext uri="{FF2B5EF4-FFF2-40B4-BE49-F238E27FC236}">
                  <a16:creationId xmlns:a16="http://schemas.microsoft.com/office/drawing/2014/main" id="{320CFEDD-D727-969E-5615-B7E02EE221A2}"/>
                </a:ext>
              </a:extLst>
            </p:cNvPr>
            <p:cNvSpPr/>
            <p:nvPr/>
          </p:nvSpPr>
          <p:spPr>
            <a:xfrm>
              <a:off x="7088550" y="2595144"/>
              <a:ext cx="70544" cy="87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a:t>
              </a:r>
              <a:endParaRPr lang="zh-TW" altLang="en-US" sz="1000" dirty="0"/>
            </a:p>
          </p:txBody>
        </p:sp>
        <p:sp>
          <p:nvSpPr>
            <p:cNvPr id="75" name="橢圓 74">
              <a:extLst>
                <a:ext uri="{FF2B5EF4-FFF2-40B4-BE49-F238E27FC236}">
                  <a16:creationId xmlns:a16="http://schemas.microsoft.com/office/drawing/2014/main" id="{1CAECDA1-0F6E-CE14-2167-2BEC1771E8A1}"/>
                </a:ext>
              </a:extLst>
            </p:cNvPr>
            <p:cNvSpPr/>
            <p:nvPr/>
          </p:nvSpPr>
          <p:spPr>
            <a:xfrm>
              <a:off x="7281407" y="2595144"/>
              <a:ext cx="70544" cy="87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a:t>
              </a:r>
              <a:endParaRPr lang="zh-TW" altLang="en-US" sz="1000" dirty="0"/>
            </a:p>
          </p:txBody>
        </p:sp>
        <p:sp>
          <p:nvSpPr>
            <p:cNvPr id="76" name="橢圓 75">
              <a:extLst>
                <a:ext uri="{FF2B5EF4-FFF2-40B4-BE49-F238E27FC236}">
                  <a16:creationId xmlns:a16="http://schemas.microsoft.com/office/drawing/2014/main" id="{E05562AD-B6D4-4201-96C2-ECCF73D07E10}"/>
                </a:ext>
              </a:extLst>
            </p:cNvPr>
            <p:cNvSpPr/>
            <p:nvPr/>
          </p:nvSpPr>
          <p:spPr>
            <a:xfrm>
              <a:off x="7483639" y="2595144"/>
              <a:ext cx="70544" cy="87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a:t>
              </a:r>
              <a:endParaRPr lang="zh-TW" altLang="en-US" sz="1000" dirty="0"/>
            </a:p>
          </p:txBody>
        </p:sp>
        <p:sp>
          <p:nvSpPr>
            <p:cNvPr id="77" name="橢圓 76">
              <a:extLst>
                <a:ext uri="{FF2B5EF4-FFF2-40B4-BE49-F238E27FC236}">
                  <a16:creationId xmlns:a16="http://schemas.microsoft.com/office/drawing/2014/main" id="{098770DF-BF41-277E-BE32-05644C6C37F1}"/>
                </a:ext>
              </a:extLst>
            </p:cNvPr>
            <p:cNvSpPr/>
            <p:nvPr/>
          </p:nvSpPr>
          <p:spPr>
            <a:xfrm>
              <a:off x="7594420" y="2597988"/>
              <a:ext cx="70544" cy="87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a:t>
              </a:r>
              <a:endParaRPr lang="zh-TW" altLang="en-US" sz="1000" dirty="0"/>
            </a:p>
          </p:txBody>
        </p:sp>
        <p:sp>
          <p:nvSpPr>
            <p:cNvPr id="78" name="橢圓 77">
              <a:extLst>
                <a:ext uri="{FF2B5EF4-FFF2-40B4-BE49-F238E27FC236}">
                  <a16:creationId xmlns:a16="http://schemas.microsoft.com/office/drawing/2014/main" id="{435BCE05-9FA4-E8A5-2DA6-A18636BDAFF4}"/>
                </a:ext>
              </a:extLst>
            </p:cNvPr>
            <p:cNvSpPr/>
            <p:nvPr/>
          </p:nvSpPr>
          <p:spPr>
            <a:xfrm>
              <a:off x="7188815" y="2595144"/>
              <a:ext cx="70544" cy="87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a:t>
              </a:r>
              <a:endParaRPr lang="zh-TW" altLang="en-US" sz="1000" dirty="0"/>
            </a:p>
          </p:txBody>
        </p:sp>
        <p:sp>
          <p:nvSpPr>
            <p:cNvPr id="79" name="橢圓 78">
              <a:extLst>
                <a:ext uri="{FF2B5EF4-FFF2-40B4-BE49-F238E27FC236}">
                  <a16:creationId xmlns:a16="http://schemas.microsoft.com/office/drawing/2014/main" id="{B7911D3D-C2AB-2FC1-A84C-EF5ADA85B229}"/>
                </a:ext>
              </a:extLst>
            </p:cNvPr>
            <p:cNvSpPr/>
            <p:nvPr/>
          </p:nvSpPr>
          <p:spPr>
            <a:xfrm>
              <a:off x="7383374" y="2597006"/>
              <a:ext cx="70544" cy="874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a:t>
              </a:r>
              <a:endParaRPr lang="zh-TW" altLang="en-US" sz="1000" dirty="0"/>
            </a:p>
          </p:txBody>
        </p:sp>
      </p:grpSp>
      <p:cxnSp>
        <p:nvCxnSpPr>
          <p:cNvPr id="12" name="直線單箭頭接點 11">
            <a:extLst>
              <a:ext uri="{FF2B5EF4-FFF2-40B4-BE49-F238E27FC236}">
                <a16:creationId xmlns:a16="http://schemas.microsoft.com/office/drawing/2014/main" id="{5CB342D6-92BC-F2EE-91BD-F6B81E4737FE}"/>
              </a:ext>
            </a:extLst>
          </p:cNvPr>
          <p:cNvCxnSpPr>
            <a:cxnSpLocks/>
          </p:cNvCxnSpPr>
          <p:nvPr/>
        </p:nvCxnSpPr>
        <p:spPr>
          <a:xfrm>
            <a:off x="3112400" y="4961860"/>
            <a:ext cx="0" cy="28657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 name="直線單箭頭接點 12">
            <a:extLst>
              <a:ext uri="{FF2B5EF4-FFF2-40B4-BE49-F238E27FC236}">
                <a16:creationId xmlns:a16="http://schemas.microsoft.com/office/drawing/2014/main" id="{8D98A16A-746E-29A8-7AB1-3B56A8AA8789}"/>
              </a:ext>
            </a:extLst>
          </p:cNvPr>
          <p:cNvCxnSpPr>
            <a:cxnSpLocks/>
          </p:cNvCxnSpPr>
          <p:nvPr/>
        </p:nvCxnSpPr>
        <p:spPr>
          <a:xfrm>
            <a:off x="3308624" y="4961860"/>
            <a:ext cx="0" cy="28657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4" name="直線單箭頭接點 13">
            <a:extLst>
              <a:ext uri="{FF2B5EF4-FFF2-40B4-BE49-F238E27FC236}">
                <a16:creationId xmlns:a16="http://schemas.microsoft.com/office/drawing/2014/main" id="{EB4C9253-B3EE-62D9-B516-F57EB0C1ECCA}"/>
              </a:ext>
            </a:extLst>
          </p:cNvPr>
          <p:cNvCxnSpPr>
            <a:cxnSpLocks/>
          </p:cNvCxnSpPr>
          <p:nvPr/>
        </p:nvCxnSpPr>
        <p:spPr>
          <a:xfrm>
            <a:off x="3515628" y="4961860"/>
            <a:ext cx="0" cy="28657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154" name="群組 153">
            <a:extLst>
              <a:ext uri="{FF2B5EF4-FFF2-40B4-BE49-F238E27FC236}">
                <a16:creationId xmlns:a16="http://schemas.microsoft.com/office/drawing/2014/main" id="{ADA6AB39-41D2-688C-514A-AC6E4E65849D}"/>
              </a:ext>
            </a:extLst>
          </p:cNvPr>
          <p:cNvGrpSpPr/>
          <p:nvPr/>
        </p:nvGrpSpPr>
        <p:grpSpPr>
          <a:xfrm>
            <a:off x="6173511" y="1953120"/>
            <a:ext cx="2388615" cy="2268000"/>
            <a:chOff x="6173511" y="1953120"/>
            <a:chExt cx="2388615" cy="2268000"/>
          </a:xfrm>
        </p:grpSpPr>
        <p:pic>
          <p:nvPicPr>
            <p:cNvPr id="151" name="圖片 150" descr="一張含有 文字, 螢幕擷取畫面, 字型, 圖表 的圖片&#10;&#10;自動產生的描述">
              <a:extLst>
                <a:ext uri="{FF2B5EF4-FFF2-40B4-BE49-F238E27FC236}">
                  <a16:creationId xmlns:a16="http://schemas.microsoft.com/office/drawing/2014/main" id="{D87CB1DA-A862-8DA4-7C04-3EC5FC94E2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3511" y="1953120"/>
              <a:ext cx="2388615" cy="2268000"/>
            </a:xfrm>
            <a:prstGeom prst="rect">
              <a:avLst/>
            </a:prstGeom>
          </p:spPr>
        </p:pic>
        <p:sp>
          <p:nvSpPr>
            <p:cNvPr id="153" name="矩形 152">
              <a:extLst>
                <a:ext uri="{FF2B5EF4-FFF2-40B4-BE49-F238E27FC236}">
                  <a16:creationId xmlns:a16="http://schemas.microsoft.com/office/drawing/2014/main" id="{0C6D796E-DD60-1A7D-6D0D-8E6B679C9C7C}"/>
                </a:ext>
              </a:extLst>
            </p:cNvPr>
            <p:cNvSpPr/>
            <p:nvPr/>
          </p:nvSpPr>
          <p:spPr>
            <a:xfrm>
              <a:off x="7023099" y="2882901"/>
              <a:ext cx="723901" cy="190500"/>
            </a:xfrm>
            <a:prstGeom prst="rect">
              <a:avLst/>
            </a:prstGeom>
            <a:solidFill>
              <a:srgbClr val="83C5BE"/>
            </a:solidFill>
            <a:ln>
              <a:solidFill>
                <a:srgbClr val="83C5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3" name="群組 192">
            <a:extLst>
              <a:ext uri="{FF2B5EF4-FFF2-40B4-BE49-F238E27FC236}">
                <a16:creationId xmlns:a16="http://schemas.microsoft.com/office/drawing/2014/main" id="{58993BD0-705E-E723-9750-6CF618E33B02}"/>
              </a:ext>
            </a:extLst>
          </p:cNvPr>
          <p:cNvGrpSpPr/>
          <p:nvPr/>
        </p:nvGrpSpPr>
        <p:grpSpPr>
          <a:xfrm>
            <a:off x="2141082" y="1995488"/>
            <a:ext cx="2388616" cy="2225632"/>
            <a:chOff x="2209183" y="2011805"/>
            <a:chExt cx="2388616" cy="2225632"/>
          </a:xfrm>
        </p:grpSpPr>
        <p:cxnSp>
          <p:nvCxnSpPr>
            <p:cNvPr id="171" name="直線接點 170">
              <a:extLst>
                <a:ext uri="{FF2B5EF4-FFF2-40B4-BE49-F238E27FC236}">
                  <a16:creationId xmlns:a16="http://schemas.microsoft.com/office/drawing/2014/main" id="{DB9EA67F-E8DE-0808-FA90-9B958C35F190}"/>
                </a:ext>
              </a:extLst>
            </p:cNvPr>
            <p:cNvCxnSpPr>
              <a:cxnSpLocks/>
            </p:cNvCxnSpPr>
            <p:nvPr/>
          </p:nvCxnSpPr>
          <p:spPr>
            <a:xfrm flipV="1">
              <a:off x="3421727" y="3882989"/>
              <a:ext cx="6" cy="133814"/>
            </a:xfrm>
            <a:prstGeom prst="line">
              <a:avLst/>
            </a:prstGeom>
            <a:ln w="12700"/>
          </p:spPr>
          <p:style>
            <a:lnRef idx="1">
              <a:schemeClr val="dk1"/>
            </a:lnRef>
            <a:fillRef idx="0">
              <a:schemeClr val="dk1"/>
            </a:fillRef>
            <a:effectRef idx="0">
              <a:schemeClr val="dk1"/>
            </a:effectRef>
            <a:fontRef idx="minor">
              <a:schemeClr val="tx1"/>
            </a:fontRef>
          </p:style>
        </p:cxnSp>
        <p:grpSp>
          <p:nvGrpSpPr>
            <p:cNvPr id="177" name="群組 176">
              <a:extLst>
                <a:ext uri="{FF2B5EF4-FFF2-40B4-BE49-F238E27FC236}">
                  <a16:creationId xmlns:a16="http://schemas.microsoft.com/office/drawing/2014/main" id="{2F00B895-EE45-8E24-10E8-923835EB31F3}"/>
                </a:ext>
              </a:extLst>
            </p:cNvPr>
            <p:cNvGrpSpPr/>
            <p:nvPr/>
          </p:nvGrpSpPr>
          <p:grpSpPr>
            <a:xfrm>
              <a:off x="2209183" y="2011805"/>
              <a:ext cx="2388616" cy="2225632"/>
              <a:chOff x="2198297" y="2011805"/>
              <a:chExt cx="2388616" cy="2225632"/>
            </a:xfrm>
          </p:grpSpPr>
          <p:grpSp>
            <p:nvGrpSpPr>
              <p:cNvPr id="156" name="群組 155">
                <a:extLst>
                  <a:ext uri="{FF2B5EF4-FFF2-40B4-BE49-F238E27FC236}">
                    <a16:creationId xmlns:a16="http://schemas.microsoft.com/office/drawing/2014/main" id="{E55B2C64-3656-36C2-D704-CFC7830A5676}"/>
                  </a:ext>
                </a:extLst>
              </p:cNvPr>
              <p:cNvGrpSpPr/>
              <p:nvPr/>
            </p:nvGrpSpPr>
            <p:grpSpPr>
              <a:xfrm>
                <a:off x="2198297" y="2011805"/>
                <a:ext cx="2388616" cy="1871185"/>
                <a:chOff x="1386357" y="3556679"/>
                <a:chExt cx="3066585" cy="2480888"/>
              </a:xfrm>
            </p:grpSpPr>
            <p:sp>
              <p:nvSpPr>
                <p:cNvPr id="157" name="矩形: 圓角 156">
                  <a:extLst>
                    <a:ext uri="{FF2B5EF4-FFF2-40B4-BE49-F238E27FC236}">
                      <a16:creationId xmlns:a16="http://schemas.microsoft.com/office/drawing/2014/main" id="{6814EDE0-3282-2F51-DA17-2B3F21724D54}"/>
                    </a:ext>
                  </a:extLst>
                </p:cNvPr>
                <p:cNvSpPr/>
                <p:nvPr/>
              </p:nvSpPr>
              <p:spPr>
                <a:xfrm>
                  <a:off x="1386357" y="4665968"/>
                  <a:ext cx="3066585" cy="1371599"/>
                </a:xfrm>
                <a:prstGeom prst="roundRect">
                  <a:avLst/>
                </a:prstGeom>
                <a:solidFill>
                  <a:srgbClr val="83C5BE"/>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sp>
              <p:nvSpPr>
                <p:cNvPr id="158" name="矩形 157">
                  <a:extLst>
                    <a:ext uri="{FF2B5EF4-FFF2-40B4-BE49-F238E27FC236}">
                      <a16:creationId xmlns:a16="http://schemas.microsoft.com/office/drawing/2014/main" id="{C046EE8B-F491-B309-FD9B-9844EADF5712}"/>
                    </a:ext>
                  </a:extLst>
                </p:cNvPr>
                <p:cNvSpPr/>
                <p:nvPr/>
              </p:nvSpPr>
              <p:spPr>
                <a:xfrm>
                  <a:off x="3419345" y="4665967"/>
                  <a:ext cx="758283" cy="435142"/>
                </a:xfrm>
                <a:prstGeom prst="rect">
                  <a:avLst/>
                </a:prstGeom>
                <a:solidFill>
                  <a:srgbClr val="FFDDD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N+</a:t>
                  </a:r>
                  <a:endParaRPr lang="zh-TW" altLang="en-US" sz="1400" dirty="0">
                    <a:solidFill>
                      <a:schemeClr val="tx1"/>
                    </a:solidFill>
                  </a:endParaRPr>
                </a:p>
              </p:txBody>
            </p:sp>
            <p:sp>
              <p:nvSpPr>
                <p:cNvPr id="159" name="矩形 158">
                  <a:extLst>
                    <a:ext uri="{FF2B5EF4-FFF2-40B4-BE49-F238E27FC236}">
                      <a16:creationId xmlns:a16="http://schemas.microsoft.com/office/drawing/2014/main" id="{D1E7693A-A835-48D9-761E-5A47FF86FF42}"/>
                    </a:ext>
                  </a:extLst>
                </p:cNvPr>
                <p:cNvSpPr/>
                <p:nvPr/>
              </p:nvSpPr>
              <p:spPr>
                <a:xfrm>
                  <a:off x="1707653" y="4665967"/>
                  <a:ext cx="758283" cy="435142"/>
                </a:xfrm>
                <a:prstGeom prst="rect">
                  <a:avLst/>
                </a:prstGeom>
                <a:solidFill>
                  <a:srgbClr val="FFDDD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N+</a:t>
                  </a:r>
                  <a:endParaRPr lang="zh-TW" altLang="en-US" sz="1400" dirty="0">
                    <a:solidFill>
                      <a:schemeClr val="tx1"/>
                    </a:solidFill>
                  </a:endParaRPr>
                </a:p>
              </p:txBody>
            </p:sp>
            <p:sp>
              <p:nvSpPr>
                <p:cNvPr id="160" name="矩形 159">
                  <a:extLst>
                    <a:ext uri="{FF2B5EF4-FFF2-40B4-BE49-F238E27FC236}">
                      <a16:creationId xmlns:a16="http://schemas.microsoft.com/office/drawing/2014/main" id="{0D83A8D4-D454-C673-AA82-471D2B3D98A6}"/>
                    </a:ext>
                  </a:extLst>
                </p:cNvPr>
                <p:cNvSpPr/>
                <p:nvPr/>
              </p:nvSpPr>
              <p:spPr>
                <a:xfrm>
                  <a:off x="2465933" y="4486922"/>
                  <a:ext cx="953409" cy="180000"/>
                </a:xfrm>
                <a:prstGeom prst="rect">
                  <a:avLst/>
                </a:prstGeom>
                <a:solidFill>
                  <a:srgbClr val="EDF6F9"/>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Oxide</a:t>
                  </a:r>
                  <a:endParaRPr lang="zh-TW" altLang="en-US" sz="1050" dirty="0">
                    <a:solidFill>
                      <a:schemeClr val="tx1"/>
                    </a:solidFill>
                  </a:endParaRPr>
                </a:p>
              </p:txBody>
            </p:sp>
            <p:sp>
              <p:nvSpPr>
                <p:cNvPr id="161" name="文字方塊 160">
                  <a:extLst>
                    <a:ext uri="{FF2B5EF4-FFF2-40B4-BE49-F238E27FC236}">
                      <a16:creationId xmlns:a16="http://schemas.microsoft.com/office/drawing/2014/main" id="{D2C4C9A7-F9C4-D2CD-7E54-D14AB911E8B7}"/>
                    </a:ext>
                  </a:extLst>
                </p:cNvPr>
                <p:cNvSpPr txBox="1"/>
                <p:nvPr/>
              </p:nvSpPr>
              <p:spPr>
                <a:xfrm>
                  <a:off x="1681194" y="4236639"/>
                  <a:ext cx="758283" cy="306046"/>
                </a:xfrm>
                <a:prstGeom prst="rect">
                  <a:avLst/>
                </a:prstGeom>
                <a:noFill/>
              </p:spPr>
              <p:txBody>
                <a:bodyPr wrap="square" rtlCol="0">
                  <a:spAutoFit/>
                </a:bodyPr>
                <a:lstStyle/>
                <a:p>
                  <a:pPr algn="ctr"/>
                  <a:r>
                    <a:rPr lang="en-US" altLang="zh-TW" sz="900" dirty="0">
                      <a:latin typeface="Gadugi" panose="020B0502040204020203" pitchFamily="34" charset="0"/>
                      <a:ea typeface="Gadugi" panose="020B0502040204020203" pitchFamily="34" charset="0"/>
                    </a:rPr>
                    <a:t>Source</a:t>
                  </a:r>
                  <a:endParaRPr lang="zh-TW" altLang="en-US" sz="900" dirty="0">
                    <a:latin typeface="Gadugi" panose="020B0502040204020203" pitchFamily="34" charset="0"/>
                  </a:endParaRPr>
                </a:p>
              </p:txBody>
            </p:sp>
            <p:cxnSp>
              <p:nvCxnSpPr>
                <p:cNvPr id="162" name="直線接點 161">
                  <a:extLst>
                    <a:ext uri="{FF2B5EF4-FFF2-40B4-BE49-F238E27FC236}">
                      <a16:creationId xmlns:a16="http://schemas.microsoft.com/office/drawing/2014/main" id="{63D413CE-2E83-C1A1-0489-E7916976A09E}"/>
                    </a:ext>
                  </a:extLst>
                </p:cNvPr>
                <p:cNvCxnSpPr>
                  <a:cxnSpLocks/>
                  <a:stCxn id="159" idx="0"/>
                </p:cNvCxnSpPr>
                <p:nvPr/>
              </p:nvCxnSpPr>
              <p:spPr>
                <a:xfrm flipH="1" flipV="1">
                  <a:off x="2086794" y="4513533"/>
                  <a:ext cx="1" cy="152434"/>
                </a:xfrm>
                <a:prstGeom prst="line">
                  <a:avLst/>
                </a:prstGeom>
                <a:ln w="12700"/>
              </p:spPr>
              <p:style>
                <a:lnRef idx="1">
                  <a:schemeClr val="dk1"/>
                </a:lnRef>
                <a:fillRef idx="0">
                  <a:schemeClr val="dk1"/>
                </a:fillRef>
                <a:effectRef idx="0">
                  <a:schemeClr val="dk1"/>
                </a:effectRef>
                <a:fontRef idx="minor">
                  <a:schemeClr val="tx1"/>
                </a:fontRef>
              </p:style>
            </p:cxnSp>
            <p:cxnSp>
              <p:nvCxnSpPr>
                <p:cNvPr id="163" name="直線接點 162">
                  <a:extLst>
                    <a:ext uri="{FF2B5EF4-FFF2-40B4-BE49-F238E27FC236}">
                      <a16:creationId xmlns:a16="http://schemas.microsoft.com/office/drawing/2014/main" id="{59A20442-D7CB-9D89-F368-A7D72AF1922B}"/>
                    </a:ext>
                  </a:extLst>
                </p:cNvPr>
                <p:cNvCxnSpPr>
                  <a:cxnSpLocks/>
                </p:cNvCxnSpPr>
                <p:nvPr/>
              </p:nvCxnSpPr>
              <p:spPr>
                <a:xfrm flipH="1" flipV="1">
                  <a:off x="3798486" y="4513533"/>
                  <a:ext cx="1" cy="152434"/>
                </a:xfrm>
                <a:prstGeom prst="line">
                  <a:avLst/>
                </a:prstGeom>
                <a:ln w="12700"/>
              </p:spPr>
              <p:style>
                <a:lnRef idx="1">
                  <a:schemeClr val="dk1"/>
                </a:lnRef>
                <a:fillRef idx="0">
                  <a:schemeClr val="dk1"/>
                </a:fillRef>
                <a:effectRef idx="0">
                  <a:schemeClr val="dk1"/>
                </a:effectRef>
                <a:fontRef idx="minor">
                  <a:schemeClr val="tx1"/>
                </a:fontRef>
              </p:style>
            </p:cxnSp>
            <p:cxnSp>
              <p:nvCxnSpPr>
                <p:cNvPr id="164" name="直線接點 163">
                  <a:extLst>
                    <a:ext uri="{FF2B5EF4-FFF2-40B4-BE49-F238E27FC236}">
                      <a16:creationId xmlns:a16="http://schemas.microsoft.com/office/drawing/2014/main" id="{5566E412-6AA0-2AC5-03B4-1419801DA2E1}"/>
                    </a:ext>
                  </a:extLst>
                </p:cNvPr>
                <p:cNvCxnSpPr>
                  <a:cxnSpLocks/>
                </p:cNvCxnSpPr>
                <p:nvPr/>
              </p:nvCxnSpPr>
              <p:spPr>
                <a:xfrm flipH="1" flipV="1">
                  <a:off x="2960290" y="3857222"/>
                  <a:ext cx="1" cy="152434"/>
                </a:xfrm>
                <a:prstGeom prst="line">
                  <a:avLst/>
                </a:prstGeom>
                <a:ln w="12700"/>
              </p:spPr>
              <p:style>
                <a:lnRef idx="1">
                  <a:schemeClr val="dk1"/>
                </a:lnRef>
                <a:fillRef idx="0">
                  <a:schemeClr val="dk1"/>
                </a:fillRef>
                <a:effectRef idx="0">
                  <a:schemeClr val="dk1"/>
                </a:effectRef>
                <a:fontRef idx="minor">
                  <a:schemeClr val="tx1"/>
                </a:fontRef>
              </p:style>
            </p:cxnSp>
            <p:sp>
              <p:nvSpPr>
                <p:cNvPr id="165" name="文字方塊 164">
                  <a:extLst>
                    <a:ext uri="{FF2B5EF4-FFF2-40B4-BE49-F238E27FC236}">
                      <a16:creationId xmlns:a16="http://schemas.microsoft.com/office/drawing/2014/main" id="{13C5FC33-B6C7-9D16-05C5-789945EEDF0D}"/>
                    </a:ext>
                  </a:extLst>
                </p:cNvPr>
                <p:cNvSpPr txBox="1"/>
                <p:nvPr/>
              </p:nvSpPr>
              <p:spPr>
                <a:xfrm>
                  <a:off x="2362673" y="5624965"/>
                  <a:ext cx="1159934" cy="367256"/>
                </a:xfrm>
                <a:prstGeom prst="rect">
                  <a:avLst/>
                </a:prstGeom>
                <a:noFill/>
              </p:spPr>
              <p:txBody>
                <a:bodyPr wrap="square" rtlCol="0">
                  <a:spAutoFit/>
                </a:bodyPr>
                <a:lstStyle/>
                <a:p>
                  <a:pPr algn="ctr"/>
                  <a:r>
                    <a:rPr lang="en-US" altLang="zh-TW" sz="1200" dirty="0"/>
                    <a:t>P-Sub</a:t>
                  </a:r>
                  <a:endParaRPr lang="zh-TW" altLang="en-US" sz="1200" dirty="0"/>
                </a:p>
              </p:txBody>
            </p:sp>
            <p:sp>
              <p:nvSpPr>
                <p:cNvPr id="166" name="文字方塊 165">
                  <a:extLst>
                    <a:ext uri="{FF2B5EF4-FFF2-40B4-BE49-F238E27FC236}">
                      <a16:creationId xmlns:a16="http://schemas.microsoft.com/office/drawing/2014/main" id="{1CD21FC5-8974-73B2-3156-E7524F1EA0F5}"/>
                    </a:ext>
                  </a:extLst>
                </p:cNvPr>
                <p:cNvSpPr txBox="1"/>
                <p:nvPr/>
              </p:nvSpPr>
              <p:spPr>
                <a:xfrm>
                  <a:off x="3392892" y="4236639"/>
                  <a:ext cx="758283" cy="306046"/>
                </a:xfrm>
                <a:prstGeom prst="rect">
                  <a:avLst/>
                </a:prstGeom>
                <a:noFill/>
              </p:spPr>
              <p:txBody>
                <a:bodyPr wrap="square" rtlCol="0">
                  <a:spAutoFit/>
                </a:bodyPr>
                <a:lstStyle/>
                <a:p>
                  <a:pPr algn="ctr"/>
                  <a:r>
                    <a:rPr lang="en-US" altLang="zh-TW" sz="900" dirty="0">
                      <a:latin typeface="Gadugi" panose="020B0502040204020203" pitchFamily="34" charset="0"/>
                      <a:ea typeface="Gadugi" panose="020B0502040204020203" pitchFamily="34" charset="0"/>
                    </a:rPr>
                    <a:t>Drain</a:t>
                  </a:r>
                  <a:endParaRPr lang="zh-TW" altLang="en-US" sz="900" dirty="0">
                    <a:latin typeface="Gadugi" panose="020B0502040204020203" pitchFamily="34" charset="0"/>
                  </a:endParaRPr>
                </a:p>
              </p:txBody>
            </p:sp>
            <p:sp>
              <p:nvSpPr>
                <p:cNvPr id="167" name="文字方塊 166">
                  <a:extLst>
                    <a:ext uri="{FF2B5EF4-FFF2-40B4-BE49-F238E27FC236}">
                      <a16:creationId xmlns:a16="http://schemas.microsoft.com/office/drawing/2014/main" id="{25A9EAC7-26B1-CD44-2A15-644E50202750}"/>
                    </a:ext>
                  </a:extLst>
                </p:cNvPr>
                <p:cNvSpPr txBox="1"/>
                <p:nvPr/>
              </p:nvSpPr>
              <p:spPr>
                <a:xfrm>
                  <a:off x="2439478" y="3556679"/>
                  <a:ext cx="1041625" cy="306046"/>
                </a:xfrm>
                <a:prstGeom prst="rect">
                  <a:avLst/>
                </a:prstGeom>
                <a:noFill/>
              </p:spPr>
              <p:txBody>
                <a:bodyPr wrap="square" rtlCol="0">
                  <a:spAutoFit/>
                </a:bodyPr>
                <a:lstStyle/>
                <a:p>
                  <a:pPr algn="ctr"/>
                  <a:r>
                    <a:rPr lang="en-US" altLang="zh-TW" sz="900" dirty="0">
                      <a:solidFill>
                        <a:srgbClr val="FF0000"/>
                      </a:solidFill>
                      <a:latin typeface="Geogrotesque SmBd"/>
                    </a:rPr>
                    <a:t>Vg</a:t>
                  </a:r>
                  <a:endParaRPr lang="zh-TW" altLang="en-US" sz="900" dirty="0">
                    <a:solidFill>
                      <a:srgbClr val="FF0000"/>
                    </a:solidFill>
                    <a:latin typeface="Geogrotesque SmBd"/>
                  </a:endParaRPr>
                </a:p>
              </p:txBody>
            </p:sp>
            <p:sp>
              <p:nvSpPr>
                <p:cNvPr id="168" name="矩形 167">
                  <a:extLst>
                    <a:ext uri="{FF2B5EF4-FFF2-40B4-BE49-F238E27FC236}">
                      <a16:creationId xmlns:a16="http://schemas.microsoft.com/office/drawing/2014/main" id="{0A22A122-34CF-64F2-E1AD-58CCF845A6DE}"/>
                    </a:ext>
                  </a:extLst>
                </p:cNvPr>
                <p:cNvSpPr/>
                <p:nvPr/>
              </p:nvSpPr>
              <p:spPr>
                <a:xfrm>
                  <a:off x="2465930" y="4307828"/>
                  <a:ext cx="953408" cy="180000"/>
                </a:xfrm>
                <a:prstGeom prst="rect">
                  <a:avLst/>
                </a:prstGeom>
                <a:solidFill>
                  <a:srgbClr val="6D696A"/>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700" dirty="0">
                      <a:solidFill>
                        <a:schemeClr val="bg1"/>
                      </a:solidFill>
                    </a:rPr>
                    <a:t>Floating Gate</a:t>
                  </a:r>
                  <a:endParaRPr lang="zh-TW" altLang="en-US" sz="700" dirty="0">
                    <a:solidFill>
                      <a:schemeClr val="bg1"/>
                    </a:solidFill>
                  </a:endParaRPr>
                </a:p>
              </p:txBody>
            </p:sp>
            <p:sp>
              <p:nvSpPr>
                <p:cNvPr id="169" name="矩形 168">
                  <a:extLst>
                    <a:ext uri="{FF2B5EF4-FFF2-40B4-BE49-F238E27FC236}">
                      <a16:creationId xmlns:a16="http://schemas.microsoft.com/office/drawing/2014/main" id="{744DDC5A-8A54-3C94-77BF-0049342C0040}"/>
                    </a:ext>
                  </a:extLst>
                </p:cNvPr>
                <p:cNvSpPr/>
                <p:nvPr/>
              </p:nvSpPr>
              <p:spPr>
                <a:xfrm>
                  <a:off x="2465930" y="4004203"/>
                  <a:ext cx="953408" cy="125410"/>
                </a:xfrm>
                <a:prstGeom prst="rect">
                  <a:avLst/>
                </a:prstGeom>
                <a:solidFill>
                  <a:srgbClr val="F15BB5"/>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endParaRPr>
                </a:p>
              </p:txBody>
            </p:sp>
            <p:sp>
              <p:nvSpPr>
                <p:cNvPr id="170" name="矩形 169">
                  <a:extLst>
                    <a:ext uri="{FF2B5EF4-FFF2-40B4-BE49-F238E27FC236}">
                      <a16:creationId xmlns:a16="http://schemas.microsoft.com/office/drawing/2014/main" id="{EB613F4E-EF92-B627-7688-DA47CA1032BD}"/>
                    </a:ext>
                  </a:extLst>
                </p:cNvPr>
                <p:cNvSpPr/>
                <p:nvPr/>
              </p:nvSpPr>
              <p:spPr>
                <a:xfrm>
                  <a:off x="2465929" y="4130301"/>
                  <a:ext cx="953409" cy="180000"/>
                </a:xfrm>
                <a:prstGeom prst="rect">
                  <a:avLst/>
                </a:prstGeom>
                <a:solidFill>
                  <a:srgbClr val="EDF6F9"/>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Oxide</a:t>
                  </a:r>
                  <a:endParaRPr lang="zh-TW" altLang="en-US" sz="1050" dirty="0">
                    <a:solidFill>
                      <a:schemeClr val="tx1"/>
                    </a:solidFill>
                  </a:endParaRPr>
                </a:p>
              </p:txBody>
            </p:sp>
          </p:grpSp>
          <p:sp>
            <p:nvSpPr>
              <p:cNvPr id="176" name="文字方塊 175">
                <a:extLst>
                  <a:ext uri="{FF2B5EF4-FFF2-40B4-BE49-F238E27FC236}">
                    <a16:creationId xmlns:a16="http://schemas.microsoft.com/office/drawing/2014/main" id="{6F26BCFF-C473-A2F2-19DB-F22D87A10418}"/>
                  </a:ext>
                </a:extLst>
              </p:cNvPr>
              <p:cNvSpPr txBox="1"/>
              <p:nvPr/>
            </p:nvSpPr>
            <p:spPr>
              <a:xfrm>
                <a:off x="3004837" y="4006605"/>
                <a:ext cx="811340" cy="230832"/>
              </a:xfrm>
              <a:prstGeom prst="rect">
                <a:avLst/>
              </a:prstGeom>
              <a:noFill/>
            </p:spPr>
            <p:txBody>
              <a:bodyPr wrap="square" rtlCol="0">
                <a:spAutoFit/>
              </a:bodyPr>
              <a:lstStyle/>
              <a:p>
                <a:pPr algn="ctr"/>
                <a:r>
                  <a:rPr lang="en-US" altLang="zh-TW" sz="900" dirty="0">
                    <a:solidFill>
                      <a:srgbClr val="FF0000"/>
                    </a:solidFill>
                    <a:latin typeface="Geogrotesque SmBd"/>
                  </a:rPr>
                  <a:t>0V</a:t>
                </a:r>
                <a:endParaRPr lang="zh-TW" altLang="en-US" sz="900" dirty="0">
                  <a:solidFill>
                    <a:srgbClr val="FF0000"/>
                  </a:solidFill>
                  <a:latin typeface="Geogrotesque SmBd"/>
                </a:endParaRPr>
              </a:p>
            </p:txBody>
          </p:sp>
        </p:grpSp>
        <p:sp>
          <p:nvSpPr>
            <p:cNvPr id="178" name="矩形 177">
              <a:extLst>
                <a:ext uri="{FF2B5EF4-FFF2-40B4-BE49-F238E27FC236}">
                  <a16:creationId xmlns:a16="http://schemas.microsoft.com/office/drawing/2014/main" id="{A6610B6E-CD32-4308-493B-5717C0C5DFE3}"/>
                </a:ext>
              </a:extLst>
            </p:cNvPr>
            <p:cNvSpPr/>
            <p:nvPr/>
          </p:nvSpPr>
          <p:spPr>
            <a:xfrm>
              <a:off x="3049646" y="2861174"/>
              <a:ext cx="717223" cy="83456"/>
            </a:xfrm>
            <a:prstGeom prst="rect">
              <a:avLst/>
            </a:prstGeom>
            <a:solidFill>
              <a:srgbClr val="FCEAD0"/>
            </a:solidFill>
            <a:ln>
              <a:solidFill>
                <a:srgbClr val="FCEAD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9" name="直線單箭頭接點 178">
              <a:extLst>
                <a:ext uri="{FF2B5EF4-FFF2-40B4-BE49-F238E27FC236}">
                  <a16:creationId xmlns:a16="http://schemas.microsoft.com/office/drawing/2014/main" id="{9D0F77D6-EBF4-75EB-78BC-4EE9E8FC6062}"/>
                </a:ext>
              </a:extLst>
            </p:cNvPr>
            <p:cNvCxnSpPr>
              <a:cxnSpLocks/>
            </p:cNvCxnSpPr>
            <p:nvPr/>
          </p:nvCxnSpPr>
          <p:spPr>
            <a:xfrm flipV="1">
              <a:off x="3653311" y="2640074"/>
              <a:ext cx="0" cy="24624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1" name="直線單箭頭接點 180">
              <a:extLst>
                <a:ext uri="{FF2B5EF4-FFF2-40B4-BE49-F238E27FC236}">
                  <a16:creationId xmlns:a16="http://schemas.microsoft.com/office/drawing/2014/main" id="{E8950CB5-0336-F34D-1E2E-5F025F2BD6FD}"/>
                </a:ext>
              </a:extLst>
            </p:cNvPr>
            <p:cNvCxnSpPr>
              <a:cxnSpLocks/>
            </p:cNvCxnSpPr>
            <p:nvPr/>
          </p:nvCxnSpPr>
          <p:spPr>
            <a:xfrm flipV="1">
              <a:off x="3446959" y="2612203"/>
              <a:ext cx="0" cy="2741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2" name="直線單箭頭接點 181">
              <a:extLst>
                <a:ext uri="{FF2B5EF4-FFF2-40B4-BE49-F238E27FC236}">
                  <a16:creationId xmlns:a16="http://schemas.microsoft.com/office/drawing/2014/main" id="{79DBE5ED-B8E6-CA0D-D52C-F78D682095FE}"/>
                </a:ext>
              </a:extLst>
            </p:cNvPr>
            <p:cNvCxnSpPr>
              <a:cxnSpLocks/>
            </p:cNvCxnSpPr>
            <p:nvPr/>
          </p:nvCxnSpPr>
          <p:spPr>
            <a:xfrm flipV="1">
              <a:off x="3255366" y="2618433"/>
              <a:ext cx="0" cy="274114"/>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83" name="橢圓 182">
              <a:extLst>
                <a:ext uri="{FF2B5EF4-FFF2-40B4-BE49-F238E27FC236}">
                  <a16:creationId xmlns:a16="http://schemas.microsoft.com/office/drawing/2014/main" id="{47583E73-08B5-EB30-04F7-41F75F561ED7}"/>
                </a:ext>
              </a:extLst>
            </p:cNvPr>
            <p:cNvSpPr/>
            <p:nvPr/>
          </p:nvSpPr>
          <p:spPr>
            <a:xfrm>
              <a:off x="3205962" y="2853075"/>
              <a:ext cx="91592" cy="1011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a:t>
              </a:r>
              <a:endParaRPr lang="zh-TW" altLang="en-US" sz="1000" dirty="0"/>
            </a:p>
          </p:txBody>
        </p:sp>
        <p:sp>
          <p:nvSpPr>
            <p:cNvPr id="184" name="橢圓 183">
              <a:extLst>
                <a:ext uri="{FF2B5EF4-FFF2-40B4-BE49-F238E27FC236}">
                  <a16:creationId xmlns:a16="http://schemas.microsoft.com/office/drawing/2014/main" id="{34B95F9A-1664-1017-B3D3-B26A7F06152C}"/>
                </a:ext>
              </a:extLst>
            </p:cNvPr>
            <p:cNvSpPr/>
            <p:nvPr/>
          </p:nvSpPr>
          <p:spPr>
            <a:xfrm>
              <a:off x="3408967" y="2848474"/>
              <a:ext cx="91592" cy="1011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a:t>
              </a:r>
              <a:endParaRPr lang="zh-TW" altLang="en-US" sz="1000" dirty="0"/>
            </a:p>
          </p:txBody>
        </p:sp>
        <p:sp>
          <p:nvSpPr>
            <p:cNvPr id="185" name="橢圓 184">
              <a:extLst>
                <a:ext uri="{FF2B5EF4-FFF2-40B4-BE49-F238E27FC236}">
                  <a16:creationId xmlns:a16="http://schemas.microsoft.com/office/drawing/2014/main" id="{FFA23A75-6393-15EF-7F78-27CC17A099FE}"/>
                </a:ext>
              </a:extLst>
            </p:cNvPr>
            <p:cNvSpPr/>
            <p:nvPr/>
          </p:nvSpPr>
          <p:spPr>
            <a:xfrm>
              <a:off x="3607327" y="2853705"/>
              <a:ext cx="91592" cy="1011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a:t>
              </a:r>
              <a:endParaRPr lang="zh-TW" altLang="en-US" sz="1000" dirty="0"/>
            </a:p>
          </p:txBody>
        </p:sp>
      </p:grpSp>
      <p:sp>
        <p:nvSpPr>
          <p:cNvPr id="192" name="矩形 191">
            <a:extLst>
              <a:ext uri="{FF2B5EF4-FFF2-40B4-BE49-F238E27FC236}">
                <a16:creationId xmlns:a16="http://schemas.microsoft.com/office/drawing/2014/main" id="{2088EF70-16B1-A270-6431-748BCE228AD8}"/>
              </a:ext>
            </a:extLst>
          </p:cNvPr>
          <p:cNvSpPr/>
          <p:nvPr/>
        </p:nvSpPr>
        <p:spPr>
          <a:xfrm>
            <a:off x="7023099" y="2796117"/>
            <a:ext cx="723901" cy="86783"/>
          </a:xfrm>
          <a:prstGeom prst="rect">
            <a:avLst/>
          </a:prstGeom>
          <a:solidFill>
            <a:srgbClr val="FCEAD0"/>
          </a:solidFill>
          <a:ln>
            <a:solidFill>
              <a:srgbClr val="FCEAD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237613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
</p:tagLst>
</file>

<file path=ppt/theme/theme1.xml><?xml version="1.0" encoding="utf-8"?>
<a:theme xmlns:a="http://schemas.openxmlformats.org/drawingml/2006/main" name="Light Blue">
  <a:themeElements>
    <a:clrScheme name="SSSTC">
      <a:dk1>
        <a:srgbClr val="000000"/>
      </a:dk1>
      <a:lt1>
        <a:srgbClr val="FFFFFF"/>
      </a:lt1>
      <a:dk2>
        <a:srgbClr val="71DBD4"/>
      </a:dk2>
      <a:lt2>
        <a:srgbClr val="C0C0C0"/>
      </a:lt2>
      <a:accent1>
        <a:srgbClr val="1ABCEF"/>
      </a:accent1>
      <a:accent2>
        <a:srgbClr val="F58277"/>
      </a:accent2>
      <a:accent3>
        <a:srgbClr val="FDD000"/>
      </a:accent3>
      <a:accent4>
        <a:srgbClr val="07B6CA"/>
      </a:accent4>
      <a:accent5>
        <a:srgbClr val="129FDC"/>
      </a:accent5>
      <a:accent6>
        <a:srgbClr val="F29614"/>
      </a:accent6>
      <a:hlink>
        <a:srgbClr val="0066A7"/>
      </a:hlink>
      <a:folHlink>
        <a:srgbClr val="748A97"/>
      </a:folHlink>
    </a:clrScheme>
    <a:fontScheme name="Arial+Meiryo">
      <a:majorFont>
        <a:latin typeface="Arial"/>
        <a:ea typeface="メイリオ"/>
        <a:cs typeface=""/>
      </a:majorFont>
      <a:minorFont>
        <a:latin typeface="Arial"/>
        <a:ea typeface="メイリオ"/>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簡報1" id="{59BC2351-2166-47BB-BA24-94C1251D564F}" vid="{804F5AA2-A62A-4F72-B4C5-A14578EBB62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ppt模板</Template>
  <TotalTime>36845</TotalTime>
  <Words>10007</Words>
  <Application>Microsoft Office PowerPoint</Application>
  <PresentationFormat>寬螢幕</PresentationFormat>
  <Paragraphs>918</Paragraphs>
  <Slides>44</Slides>
  <Notes>43</Notes>
  <HiddenSlides>4</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44</vt:i4>
      </vt:variant>
    </vt:vector>
  </HeadingPairs>
  <TitlesOfParts>
    <vt:vector size="58" baseType="lpstr">
      <vt:lpstr>Geogrotesque SmBd</vt:lpstr>
      <vt:lpstr>Meiryo (標題)</vt:lpstr>
      <vt:lpstr>微軟正黑體</vt:lpstr>
      <vt:lpstr>Arial</vt:lpstr>
      <vt:lpstr>Arial</vt:lpstr>
      <vt:lpstr>Calibri</vt:lpstr>
      <vt:lpstr>Calisto MT</vt:lpstr>
      <vt:lpstr>Cambria Math</vt:lpstr>
      <vt:lpstr>Century Gothic</vt:lpstr>
      <vt:lpstr>Gadugi</vt:lpstr>
      <vt:lpstr>Georgia</vt:lpstr>
      <vt:lpstr>Times New Roman</vt:lpstr>
      <vt:lpstr>Wingdings</vt:lpstr>
      <vt:lpstr>Light Blue</vt:lpstr>
      <vt:lpstr>NAND Basic Process</vt:lpstr>
      <vt:lpstr>Outline</vt:lpstr>
      <vt:lpstr>NAND Technology Development</vt:lpstr>
      <vt:lpstr>3D NAND process </vt:lpstr>
      <vt:lpstr>SEM電子顯微鏡影像  </vt:lpstr>
      <vt:lpstr>Outline</vt:lpstr>
      <vt:lpstr>MOSFET vs NAND cell (1/2)</vt:lpstr>
      <vt:lpstr>MOSFET vs NAND cell (2/2)</vt:lpstr>
      <vt:lpstr>Storage</vt:lpstr>
      <vt:lpstr>Floating gate vs Charge trap</vt:lpstr>
      <vt:lpstr>NAND Structure(1/2)</vt:lpstr>
      <vt:lpstr>NAND Structure(2/2)</vt:lpstr>
      <vt:lpstr>Cell Level</vt:lpstr>
      <vt:lpstr>2D vs 3D structure</vt:lpstr>
      <vt:lpstr>2D vs 3D structure</vt:lpstr>
      <vt:lpstr>Outline</vt:lpstr>
      <vt:lpstr>Read(1/2)</vt:lpstr>
      <vt:lpstr>Read(2/2)</vt:lpstr>
      <vt:lpstr>Program</vt:lpstr>
      <vt:lpstr>Program Verify</vt:lpstr>
      <vt:lpstr>Program method</vt:lpstr>
      <vt:lpstr>PowerPoint 簡報</vt:lpstr>
      <vt:lpstr>PowerPoint 簡報</vt:lpstr>
      <vt:lpstr>PowerPoint 簡報</vt:lpstr>
      <vt:lpstr>Erase (2D NAND)</vt:lpstr>
      <vt:lpstr>Erase (3D NAND)</vt:lpstr>
      <vt:lpstr>Erase verify</vt:lpstr>
      <vt:lpstr>Outline</vt:lpstr>
      <vt:lpstr>Cell Interference</vt:lpstr>
      <vt:lpstr>Over program / erase </vt:lpstr>
      <vt:lpstr>Open block (over erase workaround)</vt:lpstr>
      <vt:lpstr>Read disturb</vt:lpstr>
      <vt:lpstr>Program disturb (1/2)</vt:lpstr>
      <vt:lpstr>Program disturb (2/2)</vt:lpstr>
      <vt:lpstr>Data Retention(1/2)</vt:lpstr>
      <vt:lpstr>Data Retention(2/2)</vt:lpstr>
      <vt:lpstr>P/E Cycle</vt:lpstr>
      <vt:lpstr>How to decide PE cycle Dwell</vt:lpstr>
      <vt:lpstr>How to accelerate experiment</vt:lpstr>
      <vt:lpstr>PowerPoint 簡報</vt:lpstr>
      <vt:lpstr>QA</vt:lpstr>
      <vt:lpstr>Q1</vt:lpstr>
      <vt:lpstr>Q2</vt:lpstr>
      <vt:lpstr>Q3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NAND Basic Theory</dc:title>
  <dc:creator>May Tsui</dc:creator>
  <cp:lastModifiedBy>Jason JZ Huang</cp:lastModifiedBy>
  <cp:revision>1256</cp:revision>
  <dcterms:created xsi:type="dcterms:W3CDTF">2024-07-08T01:00:28Z</dcterms:created>
  <dcterms:modified xsi:type="dcterms:W3CDTF">2025-07-25T03:19:20Z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0000674-648a-490a-aff3-4c9f8463df7a_Enabled">
    <vt:lpwstr>true</vt:lpwstr>
  </property>
  <property fmtid="{D5CDD505-2E9C-101B-9397-08002B2CF9AE}" pid="3" name="MSIP_Label_70000674-648a-490a-aff3-4c9f8463df7a_SetDate">
    <vt:lpwstr>2023-04-13T05:08:30Z</vt:lpwstr>
  </property>
  <property fmtid="{D5CDD505-2E9C-101B-9397-08002B2CF9AE}" pid="4" name="MSIP_Label_70000674-648a-490a-aff3-4c9f8463df7a_Method">
    <vt:lpwstr>Privileged</vt:lpwstr>
  </property>
  <property fmtid="{D5CDD505-2E9C-101B-9397-08002B2CF9AE}" pid="5" name="MSIP_Label_70000674-648a-490a-aff3-4c9f8463df7a_Name">
    <vt:lpwstr>Public_0</vt:lpwstr>
  </property>
  <property fmtid="{D5CDD505-2E9C-101B-9397-08002B2CF9AE}" pid="6" name="MSIP_Label_70000674-648a-490a-aff3-4c9f8463df7a_SiteId">
    <vt:lpwstr>5715baf5-0afd-4dc3-a35d-166593a054fb</vt:lpwstr>
  </property>
  <property fmtid="{D5CDD505-2E9C-101B-9397-08002B2CF9AE}" pid="7" name="MSIP_Label_70000674-648a-490a-aff3-4c9f8463df7a_ActionId">
    <vt:lpwstr>89e624b2-284d-4c4b-8b7e-632aaff6b61c</vt:lpwstr>
  </property>
  <property fmtid="{D5CDD505-2E9C-101B-9397-08002B2CF9AE}" pid="8" name="MSIP_Label_70000674-648a-490a-aff3-4c9f8463df7a_ContentBits">
    <vt:lpwstr>0</vt:lpwstr>
  </property>
</Properties>
</file>